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79" r:id="rId3"/>
    <p:sldId id="260" r:id="rId4"/>
    <p:sldId id="263" r:id="rId5"/>
    <p:sldId id="257" r:id="rId6"/>
    <p:sldId id="258" r:id="rId7"/>
    <p:sldId id="275" r:id="rId8"/>
    <p:sldId id="266" r:id="rId9"/>
    <p:sldId id="269" r:id="rId10"/>
    <p:sldId id="265" r:id="rId11"/>
    <p:sldId id="276" r:id="rId12"/>
    <p:sldId id="272" r:id="rId13"/>
    <p:sldId id="277" r:id="rId14"/>
    <p:sldId id="278" r:id="rId15"/>
    <p:sldId id="280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Lebl" initials="JL" lastIdx="12" clrIdx="0">
    <p:extLst>
      <p:ext uri="{19B8F6BF-5375-455C-9EA6-DF929625EA0E}">
        <p15:presenceInfo xmlns:p15="http://schemas.microsoft.com/office/powerpoint/2012/main" userId="Jan Leb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23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48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5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393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87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0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3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76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0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1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995A75-7992-412A-807A-38A769CCC71F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FC70C7-8913-45DE-925C-DF225868027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3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sdguidelin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sdfamilies.org/download_file/view/202/18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dsdfamilies.org/download_file/view/139/18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11DB08-1669-426B-BBEB-FAD285EF8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9E4219-121F-4CD1-AA58-24746CD2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8126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40CA03-0031-8FE2-F206-F90F64783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819" y="898324"/>
            <a:ext cx="7147035" cy="2782766"/>
          </a:xfrm>
        </p:spPr>
        <p:txBody>
          <a:bodyPr anchor="b"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</a:rPr>
              <a:t>Úloha Edukačních materiálů ve světě desinformací 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EF6C40-103D-A627-C558-3D96713E4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0" y="3849539"/>
            <a:ext cx="6703157" cy="2359417"/>
          </a:xfrm>
        </p:spPr>
        <p:txBody>
          <a:bodyPr anchor="t">
            <a:normAutofit/>
          </a:bodyPr>
          <a:lstStyle/>
          <a:p>
            <a:pPr algn="r">
              <a:spcAft>
                <a:spcPts val="600"/>
              </a:spcAft>
            </a:pPr>
            <a:r>
              <a:rPr lang="cs-CZ" sz="2800" dirty="0">
                <a:solidFill>
                  <a:srgbClr val="FFFFFF"/>
                </a:solidFill>
              </a:rPr>
              <a:t>Jana K. Malíková, Jiřina Zapletalová, </a:t>
            </a:r>
          </a:p>
          <a:p>
            <a:pPr algn="r">
              <a:spcAft>
                <a:spcPts val="600"/>
              </a:spcAft>
            </a:pPr>
            <a:r>
              <a:rPr lang="cs-CZ" sz="2800" dirty="0">
                <a:solidFill>
                  <a:srgbClr val="FFFFFF"/>
                </a:solidFill>
              </a:rPr>
              <a:t>Marta </a:t>
            </a:r>
            <a:r>
              <a:rPr lang="cs-CZ" sz="2800" dirty="0" err="1">
                <a:solidFill>
                  <a:srgbClr val="FFFFFF"/>
                </a:solidFill>
              </a:rPr>
              <a:t>Šnajderová</a:t>
            </a:r>
            <a:r>
              <a:rPr lang="cs-CZ" sz="2800" dirty="0">
                <a:solidFill>
                  <a:srgbClr val="FFFFFF"/>
                </a:solidFill>
              </a:rPr>
              <a:t>, Jan </a:t>
            </a:r>
            <a:r>
              <a:rPr lang="cs-CZ" sz="2800" dirty="0" err="1">
                <a:solidFill>
                  <a:srgbClr val="FFFFFF"/>
                </a:solidFill>
              </a:rPr>
              <a:t>Lebl</a:t>
            </a:r>
            <a:endParaRPr lang="en-GB" sz="2800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2F50912-06FD-4216-BAD3-21050F59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5582" y="3765314"/>
            <a:ext cx="585216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Knihy">
            <a:extLst>
              <a:ext uri="{FF2B5EF4-FFF2-40B4-BE49-F238E27FC236}">
                <a16:creationId xmlns:a16="http://schemas.microsoft.com/office/drawing/2014/main" id="{CA0A0F02-A3E4-324F-1CFD-5B5105742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7911" y="2604714"/>
            <a:ext cx="1648572" cy="16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1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EB26F-6686-29C8-CE79-85520D5D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edukační Materiály pro lékaře</a:t>
            </a:r>
            <a:br>
              <a:rPr lang="cs-CZ" sz="3200" dirty="0"/>
            </a:br>
            <a:r>
              <a:rPr lang="cs-CZ" sz="3200" dirty="0"/>
              <a:t>Specializované pracoviště s komplexní péčí pro pacienty s DSD</a:t>
            </a:r>
            <a:endParaRPr lang="en-GB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5CD877-55D4-2606-EE3C-471679C1B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Pracoviště s multidisciplinárním týmem</a:t>
            </a:r>
            <a:r>
              <a:rPr lang="cs-CZ" sz="2000" dirty="0"/>
              <a:t>: </a:t>
            </a:r>
          </a:p>
          <a:p>
            <a:pPr lvl="1"/>
            <a:r>
              <a:rPr lang="cs-CZ" sz="2000" dirty="0"/>
              <a:t>Endokrinolog se zkušenostmi z oblasti DSD i s funkcí koordinace péče</a:t>
            </a:r>
          </a:p>
          <a:p>
            <a:pPr lvl="1"/>
            <a:r>
              <a:rPr lang="cs-CZ" sz="2000" dirty="0"/>
              <a:t>Dětský chirurg/urolog</a:t>
            </a:r>
          </a:p>
          <a:p>
            <a:pPr lvl="1"/>
            <a:r>
              <a:rPr lang="cs-CZ" sz="2000" dirty="0"/>
              <a:t>Dětský gynekolog</a:t>
            </a:r>
          </a:p>
          <a:p>
            <a:pPr lvl="1"/>
            <a:r>
              <a:rPr lang="cs-CZ" sz="2000" dirty="0"/>
              <a:t>Psycholog</a:t>
            </a:r>
          </a:p>
          <a:p>
            <a:pPr lvl="1"/>
            <a:r>
              <a:rPr lang="cs-CZ" sz="2000" dirty="0"/>
              <a:t>Genetik</a:t>
            </a:r>
          </a:p>
          <a:p>
            <a:pPr lvl="1"/>
            <a:r>
              <a:rPr lang="cs-CZ" sz="2000" dirty="0"/>
              <a:t>Sociální pracovník – možnosti péče v místě bydliště, spolupráce se školkou, školou atd.</a:t>
            </a:r>
          </a:p>
          <a:p>
            <a:pPr lvl="1"/>
            <a:endParaRPr lang="cs-CZ" sz="2000" dirty="0"/>
          </a:p>
          <a:p>
            <a:pPr lvl="1"/>
            <a:r>
              <a:rPr lang="cs-CZ" sz="2000" dirty="0"/>
              <a:t>Vhodné navázání zahraniční spolupráce a zapojení do registrů (např. </a:t>
            </a:r>
            <a:r>
              <a:rPr lang="cs-CZ" sz="2000" dirty="0" err="1"/>
              <a:t>iDSD</a:t>
            </a:r>
            <a:r>
              <a:rPr lang="cs-CZ" sz="2000" dirty="0"/>
              <a:t>), k rozšíření možnosti diagnostiky, zapojení do mezinárodních projektů a možnosti konzultace individuálních případů</a:t>
            </a:r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DAB10DE-6FDD-8BA2-0447-721C9052FCC1}"/>
              </a:ext>
            </a:extLst>
          </p:cNvPr>
          <p:cNvSpPr txBox="1"/>
          <p:nvPr/>
        </p:nvSpPr>
        <p:spPr>
          <a:xfrm>
            <a:off x="1024128" y="6442841"/>
            <a:ext cx="442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/>
              <a:t>Cools</a:t>
            </a:r>
            <a:r>
              <a:rPr lang="cs-CZ" sz="1200" dirty="0"/>
              <a:t> M et al, 2018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5949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4F1CE-5D80-4900-F8D1-D51DB3F70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edukační Materiály pro lékaře</a:t>
            </a:r>
            <a:br>
              <a:rPr lang="cs-CZ" dirty="0"/>
            </a:br>
            <a:r>
              <a:rPr lang="cs-CZ" dirty="0"/>
              <a:t>Komunikace s pacienty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18D32B-A50A-C904-2693-EFF79C5F4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Informace a odpovědi na základní otázky pacientů</a:t>
            </a:r>
          </a:p>
          <a:p>
            <a:pPr lvl="1"/>
            <a:r>
              <a:rPr lang="cs-CZ" dirty="0"/>
              <a:t>Pohlaví dítěte a jak se určí</a:t>
            </a:r>
          </a:p>
          <a:p>
            <a:pPr lvl="1"/>
            <a:r>
              <a:rPr lang="cs-CZ" dirty="0"/>
              <a:t>Oslovení dítěte</a:t>
            </a:r>
          </a:p>
          <a:p>
            <a:pPr lvl="1"/>
            <a:r>
              <a:rPr lang="cs-CZ" dirty="0"/>
              <a:t>Komunikace s nejbližším okolím, jak postupovat ve školce/škole</a:t>
            </a:r>
          </a:p>
          <a:p>
            <a:pPr lvl="1"/>
            <a:r>
              <a:rPr lang="cs-CZ" dirty="0"/>
              <a:t>Budoucnost/fertilita</a:t>
            </a:r>
          </a:p>
          <a:p>
            <a:r>
              <a:rPr lang="cs-CZ" b="1" dirty="0"/>
              <a:t>Sdělení následující postupu </a:t>
            </a:r>
          </a:p>
          <a:p>
            <a:pPr lvl="1"/>
            <a:r>
              <a:rPr lang="cs-CZ" dirty="0"/>
              <a:t>Laboratorní vyšetření, zobrazovací metody </a:t>
            </a:r>
          </a:p>
          <a:p>
            <a:pPr marL="128016" lvl="1" indent="0">
              <a:buNone/>
            </a:pPr>
            <a:endParaRPr lang="cs-CZ" dirty="0"/>
          </a:p>
          <a:p>
            <a:pPr marL="0" indent="-45720">
              <a:buNone/>
            </a:pPr>
            <a:r>
              <a:rPr lang="cs-CZ" sz="2000" dirty="0"/>
              <a:t>Edukační materiály pro rodiče</a:t>
            </a:r>
          </a:p>
          <a:p>
            <a:pPr marL="0" indent="0">
              <a:buNone/>
            </a:pPr>
            <a:r>
              <a:rPr lang="cs-CZ" sz="2000" dirty="0"/>
              <a:t>Informace a odkazy na stránky zabývající se touto problematikou</a:t>
            </a:r>
          </a:p>
        </p:txBody>
      </p:sp>
    </p:spTree>
    <p:extLst>
      <p:ext uri="{BB962C8B-B14F-4D97-AF65-F5344CB8AC3E}">
        <p14:creationId xmlns:p14="http://schemas.microsoft.com/office/powerpoint/2010/main" val="10805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33A043-208D-856B-3365-4A6CD2F45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edukační materiály pro rodiče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72ED0F-0696-B2EB-515D-9FB06AFF2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Obsah</a:t>
            </a:r>
          </a:p>
          <a:p>
            <a:pPr lvl="1"/>
            <a:r>
              <a:rPr lang="cs-CZ" dirty="0"/>
              <a:t>Základní informace o DSD</a:t>
            </a:r>
          </a:p>
          <a:p>
            <a:pPr lvl="1"/>
            <a:r>
              <a:rPr lang="cs-CZ" dirty="0"/>
              <a:t>Nastínění diagnostiky – rozsah vyšetření</a:t>
            </a:r>
          </a:p>
          <a:p>
            <a:pPr lvl="1"/>
            <a:r>
              <a:rPr lang="cs-CZ" dirty="0"/>
              <a:t>Možnosti léčby</a:t>
            </a:r>
          </a:p>
          <a:p>
            <a:pPr lvl="1"/>
            <a:r>
              <a:rPr lang="cs-CZ" dirty="0"/>
              <a:t>Možnosti fertility</a:t>
            </a:r>
          </a:p>
          <a:p>
            <a:pPr lvl="1"/>
            <a:r>
              <a:rPr lang="cs-CZ" dirty="0"/>
              <a:t>Nástin komunikace o problému DSD s dítětem, v nejbližší rodině, okolí….</a:t>
            </a:r>
          </a:p>
        </p:txBody>
      </p:sp>
    </p:spTree>
    <p:extLst>
      <p:ext uri="{BB962C8B-B14F-4D97-AF65-F5344CB8AC3E}">
        <p14:creationId xmlns:p14="http://schemas.microsoft.com/office/powerpoint/2010/main" val="56784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983CE-6AC7-E87E-1B01-163360E6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edukační materiály pro rodiče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65C2C-17B8-B51F-325F-B3EDF3C36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Základní pojmy</a:t>
            </a:r>
          </a:p>
          <a:p>
            <a:pPr lvl="1"/>
            <a:r>
              <a:rPr lang="cs-CZ" sz="2000" dirty="0"/>
              <a:t>Rozlišení DSD, GID a LGBT</a:t>
            </a:r>
          </a:p>
          <a:p>
            <a:pPr lvl="1"/>
            <a:r>
              <a:rPr lang="cs-CZ" sz="2000" dirty="0"/>
              <a:t>Základní medicínské pojmy, které mohou být pro rodiče složité</a:t>
            </a:r>
          </a:p>
          <a:p>
            <a:pPr lvl="2"/>
            <a:r>
              <a:rPr lang="cs-CZ" sz="1600" dirty="0"/>
              <a:t>Chromozom, gen, genom, hormony, vývoj pohlavních orgánů  u mužů a žen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/>
              <a:t>Vyšetřovací postup</a:t>
            </a:r>
          </a:p>
          <a:p>
            <a:pPr lvl="1"/>
            <a:r>
              <a:rPr lang="cs-CZ" sz="2000" dirty="0"/>
              <a:t>Laboratorní odběry, ultrazvukové vyšetření, genetické vyšetření</a:t>
            </a:r>
          </a:p>
          <a:p>
            <a:pPr marL="457200" lvl="1" indent="0">
              <a:buNone/>
            </a:pPr>
            <a:r>
              <a:rPr lang="cs-CZ" dirty="0"/>
              <a:t> </a:t>
            </a:r>
          </a:p>
          <a:p>
            <a:r>
              <a:rPr lang="cs-CZ" b="1" dirty="0"/>
              <a:t>Možnosti léčby + fertilita</a:t>
            </a:r>
          </a:p>
          <a:p>
            <a:pPr lvl="1"/>
            <a:r>
              <a:rPr lang="cs-CZ" dirty="0"/>
              <a:t>Hormonální substituční léčba, chirurgická léčba, možnosti fertility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05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32C54-8ADF-2453-A20B-1342BF451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edukační materiály pro rodiče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AD6AA-DBC2-34B1-5591-89848CCC3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Jak komunikovat s dítětem</a:t>
            </a:r>
          </a:p>
          <a:p>
            <a:pPr lvl="1"/>
            <a:r>
              <a:rPr lang="cs-CZ" dirty="0"/>
              <a:t>Komunikace s dítětem dle věku a rozumových schopností</a:t>
            </a:r>
          </a:p>
          <a:p>
            <a:pPr lvl="1"/>
            <a:r>
              <a:rPr lang="cs-CZ" dirty="0"/>
              <a:t>Vysvětlit odlišnosti v pohlavním vývoji</a:t>
            </a:r>
          </a:p>
          <a:p>
            <a:pPr lvl="1"/>
            <a:endParaRPr lang="cs-CZ" dirty="0"/>
          </a:p>
          <a:p>
            <a:r>
              <a:rPr lang="cs-CZ" b="1" dirty="0"/>
              <a:t>Jak komunikovat s okolím</a:t>
            </a:r>
          </a:p>
          <a:p>
            <a:pPr lvl="1"/>
            <a:r>
              <a:rPr lang="cs-CZ" dirty="0"/>
              <a:t>Sdělení informace o pohlaví dítěte v rodině</a:t>
            </a:r>
          </a:p>
          <a:p>
            <a:pPr lvl="1"/>
            <a:r>
              <a:rPr lang="cs-CZ" dirty="0"/>
              <a:t>Chránit soukromí dítěte </a:t>
            </a:r>
          </a:p>
          <a:p>
            <a:pPr lvl="1"/>
            <a:r>
              <a:rPr lang="cs-CZ" dirty="0"/>
              <a:t>Komunikace ve školce/škole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25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88A48D-E592-7EE9-01E1-6557430FF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dál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F58CF9-141C-9765-C98D-C9805EB38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Další náměty a vize</a:t>
            </a:r>
          </a:p>
          <a:p>
            <a:pPr lvl="1"/>
            <a:r>
              <a:rPr lang="cs-CZ" sz="2000" dirty="0"/>
              <a:t>Edukační materiály a návody pro školky a školy</a:t>
            </a:r>
          </a:p>
          <a:p>
            <a:pPr lvl="1"/>
            <a:r>
              <a:rPr lang="cs-CZ" sz="2000" dirty="0"/>
              <a:t>Edukační materiály s návodem pro jednotlivá věková období – předškolní věk, školní věk, dospívání, dospělost…</a:t>
            </a:r>
          </a:p>
          <a:p>
            <a:pPr lvl="1"/>
            <a:r>
              <a:rPr lang="cs-CZ" sz="2000" dirty="0"/>
              <a:t>Edukační materiály pro nejčastější jednotlivá onemocnění – CAH, </a:t>
            </a:r>
            <a:r>
              <a:rPr lang="cs-CZ" sz="2000" dirty="0" err="1"/>
              <a:t>hypospadie</a:t>
            </a:r>
            <a:endParaRPr lang="cs-CZ" sz="2000" dirty="0"/>
          </a:p>
          <a:p>
            <a:pPr lvl="1"/>
            <a:r>
              <a:rPr lang="cs-CZ" sz="2000" dirty="0"/>
              <a:t>Edukační programy </a:t>
            </a:r>
            <a:r>
              <a:rPr lang="cs-CZ" sz="2000" baseline="30000" dirty="0"/>
              <a:t>1</a:t>
            </a:r>
          </a:p>
          <a:p>
            <a:pPr lvl="1"/>
            <a:endParaRPr lang="cs-CZ" dirty="0"/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pPr lvl="1"/>
            <a:endParaRPr lang="cs-CZ" dirty="0">
              <a:solidFill>
                <a:srgbClr val="FF0000"/>
              </a:solidFill>
            </a:endParaRPr>
          </a:p>
          <a:p>
            <a:pPr marL="128016" lvl="1" indent="0">
              <a:buNone/>
            </a:pPr>
            <a:r>
              <a:rPr lang="cs-CZ" sz="1400" baseline="30000" dirty="0"/>
              <a:t>1</a:t>
            </a:r>
            <a:r>
              <a:rPr lang="cs-CZ" sz="1400" dirty="0"/>
              <a:t>Wiegmann S et al, 2022</a:t>
            </a:r>
            <a:endParaRPr lang="cs-CZ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09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B16ACC-9772-9B6B-F503-106D9B4F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Děkuji za pozornost a vítáme Vaše náměty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5488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00155-8114-2C24-32B1-94C90E7C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Odchylky pohlavního vývoje (DSD)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6DB8A-C1AA-BF99-989C-01C48721F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Heterogenní skupina odchylek vývoje zevního a/nebo vnitřního genitálu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Celková incidence DSD 1:4500-5500 dětí</a:t>
            </a:r>
            <a:r>
              <a:rPr lang="cs-CZ" sz="2000" baseline="30000" dirty="0"/>
              <a:t>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Náročná situace pro rodiče, kdy se u části z nich vyvine posttraumatická stresová porucha (33% matek a 18% otců u dětí s </a:t>
            </a:r>
            <a:r>
              <a:rPr lang="cs-CZ" sz="2000" dirty="0" err="1"/>
              <a:t>Prader</a:t>
            </a:r>
            <a:r>
              <a:rPr lang="cs-CZ" sz="2000" dirty="0"/>
              <a:t> 3 a více)</a:t>
            </a:r>
            <a:r>
              <a:rPr lang="cs-CZ" sz="2000" baseline="30000" dirty="0"/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Dle studií je kvalita života rodičů i dětí významně snížena</a:t>
            </a:r>
            <a:r>
              <a:rPr lang="cs-CZ" sz="2000" baseline="30000" dirty="0"/>
              <a:t>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V průběhu života dítěte je nutné řešit specifické obtíže od určení pohlaví, časování a komplikace korekčních operací, po navázání sociálních vazeb a případné obavy z genderové identifikace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Je potřebná psychologická podpora a také edukace k lepšímu porozumění rodičů i samotných pacientů </a:t>
            </a:r>
            <a:r>
              <a:rPr lang="cs-CZ" sz="2000" baseline="30000" dirty="0"/>
              <a:t>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B532516-6951-ACBF-3F7A-175875EADF3D}"/>
              </a:ext>
            </a:extLst>
          </p:cNvPr>
          <p:cNvSpPr txBox="1"/>
          <p:nvPr/>
        </p:nvSpPr>
        <p:spPr>
          <a:xfrm>
            <a:off x="1066800" y="6035040"/>
            <a:ext cx="9038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u="sng" dirty="0"/>
              <a:t>1</a:t>
            </a:r>
            <a:r>
              <a:rPr lang="cs-CZ" sz="1200" dirty="0"/>
              <a:t> </a:t>
            </a:r>
            <a:r>
              <a:rPr lang="en-US" sz="1200" dirty="0"/>
              <a:t>Sax L.</a:t>
            </a:r>
            <a:r>
              <a:rPr lang="cs-CZ" sz="1200" dirty="0"/>
              <a:t> et al </a:t>
            </a:r>
            <a:r>
              <a:rPr lang="en-US" sz="1200" dirty="0"/>
              <a:t> 2002</a:t>
            </a:r>
            <a:r>
              <a:rPr lang="cs-CZ" sz="1200" dirty="0"/>
              <a:t>, </a:t>
            </a:r>
            <a:r>
              <a:rPr lang="cs-CZ" sz="1200" u="sng" dirty="0"/>
              <a:t>2 </a:t>
            </a:r>
            <a:r>
              <a:rPr lang="en-US" sz="1200" dirty="0" err="1"/>
              <a:t>Pasterski</a:t>
            </a:r>
            <a:r>
              <a:rPr lang="en-US" sz="1200" dirty="0"/>
              <a:t> V</a:t>
            </a:r>
            <a:r>
              <a:rPr lang="cs-CZ" sz="1200" dirty="0"/>
              <a:t> et al, 2</a:t>
            </a:r>
            <a:r>
              <a:rPr lang="en-US" sz="1200" dirty="0"/>
              <a:t>014</a:t>
            </a:r>
            <a:r>
              <a:rPr lang="cs-CZ" sz="1200" dirty="0"/>
              <a:t>, </a:t>
            </a:r>
            <a:r>
              <a:rPr lang="cs-CZ" sz="1200" u="sng" dirty="0"/>
              <a:t>3</a:t>
            </a:r>
            <a:r>
              <a:rPr lang="en-US" sz="1200" dirty="0"/>
              <a:t>Jurgensen M</a:t>
            </a:r>
            <a:r>
              <a:rPr lang="cs-CZ" sz="1200" dirty="0"/>
              <a:t> et al </a:t>
            </a:r>
            <a:r>
              <a:rPr lang="en-US" sz="1200" dirty="0"/>
              <a:t>2014</a:t>
            </a:r>
            <a:r>
              <a:rPr lang="cs-CZ" sz="1200" dirty="0"/>
              <a:t>, </a:t>
            </a:r>
            <a:r>
              <a:rPr lang="cs-CZ" sz="1200" u="sng" dirty="0"/>
              <a:t>4</a:t>
            </a:r>
            <a:r>
              <a:rPr lang="cs-CZ" sz="1200" dirty="0"/>
              <a:t> </a:t>
            </a:r>
            <a:r>
              <a:rPr lang="en-US" sz="1200" dirty="0"/>
              <a:t>McCauley E. 2017</a:t>
            </a:r>
            <a:r>
              <a:rPr lang="cs-CZ" sz="1200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38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2B498-30A1-5007-CAE3-6EB1FBEAB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31520"/>
            <a:ext cx="10058400" cy="1371600"/>
          </a:xfrm>
        </p:spPr>
        <p:txBody>
          <a:bodyPr>
            <a:normAutofit/>
          </a:bodyPr>
          <a:lstStyle/>
          <a:p>
            <a:r>
              <a:rPr lang="cs-CZ" dirty="0"/>
              <a:t>Podpora jedinců s DSD v zahraničí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42A32B-20D5-214B-F78C-55E3D31AC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450958" cy="3931920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b="1" dirty="0"/>
              <a:t>DSD </a:t>
            </a:r>
            <a:r>
              <a:rPr lang="cs-CZ" b="1" dirty="0" err="1"/>
              <a:t>Life</a:t>
            </a:r>
            <a:r>
              <a:rPr lang="cs-CZ" b="1" dirty="0"/>
              <a:t>: </a:t>
            </a:r>
          </a:p>
          <a:p>
            <a:pPr lvl="1"/>
            <a:r>
              <a:rPr lang="cs-CZ" sz="2000" dirty="0"/>
              <a:t>6 zemí (Německo, UK, Švédsko, Francie, Nizozemí, Polsko), </a:t>
            </a:r>
            <a:r>
              <a:rPr lang="cs-CZ" sz="2000" b="1" dirty="0"/>
              <a:t>https://www.dsd-life.eu/home/index.html </a:t>
            </a:r>
            <a:r>
              <a:rPr lang="en-US" sz="2000" dirty="0"/>
              <a:t>DSD-Life_brochure_clinicians_final_English.pdf 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USA</a:t>
            </a:r>
            <a:r>
              <a:rPr lang="cs-CZ" dirty="0"/>
              <a:t>: </a:t>
            </a:r>
            <a:r>
              <a:rPr lang="en-GB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https://dsdguidelines.org/</a:t>
            </a:r>
            <a:r>
              <a:rPr lang="cs-CZ" b="1" dirty="0"/>
              <a:t> </a:t>
            </a:r>
          </a:p>
          <a:p>
            <a:pPr lvl="1"/>
            <a:r>
              <a:rPr lang="cs-CZ" sz="2000" dirty="0"/>
              <a:t>Pro lékaře i rodiče (2006)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0CA2B4-9FEE-96BF-6C40-2F91D9CE45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29" t="33178" r="22993" b="35349"/>
          <a:stretch/>
        </p:blipFill>
        <p:spPr>
          <a:xfrm>
            <a:off x="7411137" y="2231177"/>
            <a:ext cx="3462673" cy="110696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8E36F24-1ED8-8CE7-89CD-368B5BDA6F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66" t="15970" r="29447" b="24651"/>
          <a:stretch/>
        </p:blipFill>
        <p:spPr>
          <a:xfrm>
            <a:off x="8148455" y="3628406"/>
            <a:ext cx="2297301" cy="240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9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9057B158-D1AD-8653-B356-9FBFCAD80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55" t="27174" r="28750" b="16057"/>
          <a:stretch/>
        </p:blipFill>
        <p:spPr>
          <a:xfrm rot="5400000">
            <a:off x="6196417" y="3354204"/>
            <a:ext cx="3684526" cy="27113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CE35DCC-A4E3-A507-26A5-0781B64A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Podpora jedinců s DSD v zahraničí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370AD-A069-2393-9292-CD86FD2A9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5446818" cy="430819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UK: https://dsdfamilies.org/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Tvořeno lékaři, psychology, podílí se i pacienti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Brožura pro rodiče </a:t>
            </a:r>
          </a:p>
          <a:p>
            <a:pPr lvl="2"/>
            <a:r>
              <a:rPr lang="cs-CZ" sz="2200" dirty="0"/>
              <a:t>„</a:t>
            </a:r>
            <a:r>
              <a:rPr lang="cs-CZ" sz="2200" u="sng" dirty="0" err="1"/>
              <a:t>First</a:t>
            </a:r>
            <a:r>
              <a:rPr lang="cs-CZ" sz="2200" u="sng" dirty="0"/>
              <a:t> </a:t>
            </a:r>
            <a:r>
              <a:rPr lang="cs-CZ" sz="2200" u="sng" dirty="0" err="1"/>
              <a:t>days</a:t>
            </a:r>
            <a:r>
              <a:rPr lang="cs-CZ" sz="2200" u="sng" dirty="0"/>
              <a:t> DSD</a:t>
            </a:r>
            <a:r>
              <a:rPr lang="cs-CZ" sz="2200" dirty="0"/>
              <a:t>“ -přeloženo do několika jazyků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 školy a školky</a:t>
            </a:r>
          </a:p>
          <a:p>
            <a:pPr lvl="2"/>
            <a:r>
              <a:rPr lang="cs-CZ" sz="22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</a:t>
            </a:r>
            <a:r>
              <a:rPr lang="cs-CZ" sz="2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2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</a:t>
            </a:r>
            <a:r>
              <a:rPr lang="cs-CZ" sz="2200" dirty="0"/>
              <a:t>“, „</a:t>
            </a:r>
            <a:r>
              <a:rPr lang="cs-CZ" sz="2200" u="sng" dirty="0" err="1">
                <a:effectLst/>
              </a:rPr>
              <a:t>Nurseries</a:t>
            </a:r>
            <a:r>
              <a:rPr lang="cs-CZ" sz="2200" u="sng" dirty="0">
                <a:effectLst/>
              </a:rPr>
              <a:t> and</a:t>
            </a:r>
            <a:br>
              <a:rPr lang="cs-CZ" sz="2200" u="sng" dirty="0"/>
            </a:br>
            <a:r>
              <a:rPr lang="cs-CZ" sz="2200" u="sng" dirty="0" err="1">
                <a:effectLst/>
              </a:rPr>
              <a:t>Your</a:t>
            </a:r>
            <a:r>
              <a:rPr lang="cs-CZ" sz="2200" u="sng" dirty="0">
                <a:effectLst/>
              </a:rPr>
              <a:t> Son!</a:t>
            </a:r>
            <a:r>
              <a:rPr lang="cs-CZ" sz="2200" dirty="0">
                <a:effectLst/>
              </a:rPr>
              <a:t>“</a:t>
            </a:r>
            <a:endParaRPr lang="cs-CZ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O pohlavním vývoji</a:t>
            </a:r>
          </a:p>
          <a:p>
            <a:pPr lvl="2"/>
            <a:r>
              <a:rPr lang="cs-CZ" sz="2200" dirty="0"/>
              <a:t> </a:t>
            </a:r>
            <a:r>
              <a:rPr lang="cs-CZ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„</a:t>
            </a:r>
            <a:r>
              <a:rPr lang="en-US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Story of Sex Development</a:t>
            </a:r>
            <a:r>
              <a:rPr lang="cs-CZ" sz="2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Další brožury, </a:t>
            </a:r>
            <a:r>
              <a:rPr lang="cs-CZ" dirty="0" err="1"/>
              <a:t>podcasty</a:t>
            </a:r>
            <a:r>
              <a:rPr lang="cs-CZ" dirty="0"/>
              <a:t>, pacientské skupiny atd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Pravidelně aktualizováno (2022)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3EF08B0-F5BD-6D40-CF71-73271D3313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1" t="15969" r="33983" b="7286"/>
          <a:stretch/>
        </p:blipFill>
        <p:spPr>
          <a:xfrm>
            <a:off x="8831515" y="1926619"/>
            <a:ext cx="2880714" cy="374266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A1CCAE-0CF7-3044-99A6-DC2E1586BB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210" t="18140" r="17674" b="23101"/>
          <a:stretch/>
        </p:blipFill>
        <p:spPr>
          <a:xfrm>
            <a:off x="8519830" y="5211185"/>
            <a:ext cx="3022987" cy="14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44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99569-6709-7E52-DF27-EB6B7FBA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186" y="653104"/>
            <a:ext cx="10058400" cy="1371600"/>
          </a:xfrm>
        </p:spPr>
        <p:txBody>
          <a:bodyPr/>
          <a:lstStyle/>
          <a:p>
            <a:r>
              <a:rPr lang="cs-CZ" dirty="0"/>
              <a:t>Edukační materiály v ČR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D4BCC3-E7AD-D2D5-5A10-186E09957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703"/>
            <a:ext cx="9934903" cy="4050275"/>
          </a:xfrm>
        </p:spPr>
        <p:txBody>
          <a:bodyPr>
            <a:normAutofit/>
          </a:bodyPr>
          <a:lstStyle/>
          <a:p>
            <a:endParaRPr lang="cs-CZ" sz="2000" b="1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/>
              <a:t>Primárním podmětem k vytvoření edukačních materiálů byly spory řešené Ombudsmanem ČR.  Následně vzešla oficiální žádost ze strany Ministerstva zdravotnictví ČR k vytvoření těchto materiálů. </a:t>
            </a:r>
          </a:p>
          <a:p>
            <a:r>
              <a:rPr lang="cs-CZ" sz="2000" b="1" u="sng" dirty="0"/>
              <a:t>Účel</a:t>
            </a:r>
            <a:r>
              <a:rPr lang="cs-CZ" sz="2000" u="sng" dirty="0"/>
              <a:t> </a:t>
            </a:r>
          </a:p>
          <a:p>
            <a:pPr lvl="1"/>
            <a:r>
              <a:rPr lang="cs-CZ" sz="2000" dirty="0"/>
              <a:t>Jasné vymezení pojmů</a:t>
            </a:r>
          </a:p>
          <a:p>
            <a:pPr lvl="1"/>
            <a:r>
              <a:rPr lang="cs-CZ" sz="2000" dirty="0"/>
              <a:t>Koncepce péče o pacienty s DSD</a:t>
            </a:r>
          </a:p>
          <a:p>
            <a:pPr lvl="1"/>
            <a:r>
              <a:rPr lang="cs-CZ" sz="2000" dirty="0"/>
              <a:t>Poskytnout základní informace pro </a:t>
            </a:r>
            <a:r>
              <a:rPr lang="cs-CZ" sz="2000" dirty="0" err="1"/>
              <a:t>neonatology</a:t>
            </a:r>
            <a:r>
              <a:rPr lang="cs-CZ" sz="2000" dirty="0"/>
              <a:t>, praktické lékaře pro děti a dorost a další lékaře, kteří se běžně s DSD nesetkávají a pro rodiny dětí</a:t>
            </a:r>
          </a:p>
          <a:p>
            <a:pPr lvl="1"/>
            <a:r>
              <a:rPr lang="cs-CZ" sz="2000" dirty="0"/>
              <a:t>Navození důvěry rodičů v lékařskou péči </a:t>
            </a:r>
            <a:endParaRPr lang="cs-CZ" sz="18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271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2A7D9E-1275-AD16-C5F8-2856B31BE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Edukační materiály pro lékaře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18B481-0960-6568-6F4F-0BEB261D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Obsah</a:t>
            </a:r>
          </a:p>
          <a:p>
            <a:pPr lvl="1"/>
            <a:r>
              <a:rPr lang="cs-CZ" dirty="0"/>
              <a:t>Základní informace o DSD a klasifikace</a:t>
            </a:r>
          </a:p>
          <a:p>
            <a:pPr lvl="1"/>
            <a:r>
              <a:rPr lang="cs-CZ" dirty="0"/>
              <a:t>Algoritmus vyšetření</a:t>
            </a:r>
          </a:p>
          <a:p>
            <a:pPr lvl="1"/>
            <a:r>
              <a:rPr lang="cs-CZ" dirty="0"/>
              <a:t>Informace o existenci pracovišť s komplexní péčí o pacienty s DSD: endokrinologie, genetika, dětská gynekologie, dětská urologie, psychologická péče, sociální pracovník</a:t>
            </a:r>
          </a:p>
          <a:p>
            <a:pPr lvl="1"/>
            <a:r>
              <a:rPr lang="cs-CZ" dirty="0"/>
              <a:t>Nástin komunikace o problému DSD s rodiči </a:t>
            </a:r>
          </a:p>
          <a:p>
            <a:pPr lvl="1"/>
            <a:r>
              <a:rPr lang="cs-CZ" dirty="0"/>
              <a:t>Odkazy na základní informace pro rodiče</a:t>
            </a:r>
          </a:p>
          <a:p>
            <a:pPr lvl="1"/>
            <a:r>
              <a:rPr lang="cs-CZ" dirty="0"/>
              <a:t>Odkazy na pacientské organizace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78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8E0C3E-CC66-5E16-C6A9-EBC2D170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/>
              <a:t>Edukační materiály pro Lékaře </a:t>
            </a:r>
            <a:br>
              <a:rPr lang="cs-CZ" sz="2000" dirty="0"/>
            </a:br>
            <a:r>
              <a:rPr lang="cs-CZ" sz="4000" dirty="0"/>
              <a:t>pojmy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96CA62-1D1C-F905-6BCD-599D0B1C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79" y="2084832"/>
            <a:ext cx="7591098" cy="4351338"/>
          </a:xfrm>
        </p:spPr>
        <p:txBody>
          <a:bodyPr>
            <a:normAutofit fontScale="92500" lnSpcReduction="10000"/>
          </a:bodyPr>
          <a:lstStyle/>
          <a:p>
            <a:endParaRPr lang="cs-CZ" b="1" dirty="0"/>
          </a:p>
          <a:p>
            <a:r>
              <a:rPr lang="cs-CZ" b="1" dirty="0"/>
              <a:t>Základní informace a pojmy</a:t>
            </a:r>
          </a:p>
          <a:p>
            <a:pPr lvl="1"/>
            <a:r>
              <a:rPr lang="cs-CZ" sz="2000" dirty="0"/>
              <a:t>DSD – odchylky pohlavního vývoje</a:t>
            </a:r>
          </a:p>
          <a:p>
            <a:pPr lvl="1"/>
            <a:r>
              <a:rPr lang="cs-CZ" sz="2000" dirty="0"/>
              <a:t>Klasifikace dle Chicagského konsenzu z roku 2006</a:t>
            </a:r>
            <a:r>
              <a:rPr lang="cs-CZ" sz="2000" baseline="30000" dirty="0"/>
              <a:t>1</a:t>
            </a:r>
          </a:p>
          <a:p>
            <a:pPr lvl="1"/>
            <a:r>
              <a:rPr lang="cs-CZ" sz="2000" dirty="0"/>
              <a:t>Hodnocení genitálu</a:t>
            </a:r>
          </a:p>
          <a:p>
            <a:pPr lvl="2"/>
            <a:r>
              <a:rPr lang="cs-CZ" sz="1900" dirty="0"/>
              <a:t>Atypický genitál </a:t>
            </a:r>
          </a:p>
          <a:p>
            <a:pPr lvl="2"/>
            <a:r>
              <a:rPr lang="cs-CZ" sz="1900" dirty="0"/>
              <a:t>EGS – </a:t>
            </a:r>
            <a:r>
              <a:rPr lang="cs-CZ" sz="1900" dirty="0" err="1"/>
              <a:t>External</a:t>
            </a:r>
            <a:r>
              <a:rPr lang="cs-CZ" sz="1900" dirty="0"/>
              <a:t> </a:t>
            </a:r>
            <a:r>
              <a:rPr lang="cs-CZ" sz="1900" dirty="0" err="1"/>
              <a:t>genital</a:t>
            </a:r>
            <a:r>
              <a:rPr lang="cs-CZ" sz="1900" dirty="0"/>
              <a:t> scor</a:t>
            </a:r>
            <a:r>
              <a:rPr lang="cs-CZ" sz="1900" baseline="30000" dirty="0"/>
              <a:t>2</a:t>
            </a:r>
            <a:r>
              <a:rPr lang="cs-CZ" sz="1900" dirty="0"/>
              <a:t>, EMS – </a:t>
            </a:r>
            <a:r>
              <a:rPr lang="cs-CZ" sz="1900" dirty="0" err="1"/>
              <a:t>External</a:t>
            </a:r>
            <a:r>
              <a:rPr lang="cs-CZ" sz="1900" dirty="0"/>
              <a:t> </a:t>
            </a:r>
            <a:r>
              <a:rPr lang="cs-CZ" sz="1900" dirty="0" err="1"/>
              <a:t>masculization</a:t>
            </a:r>
            <a:r>
              <a:rPr lang="cs-CZ" sz="1900" dirty="0"/>
              <a:t> </a:t>
            </a:r>
            <a:r>
              <a:rPr lang="cs-CZ" sz="1900" dirty="0" err="1"/>
              <a:t>score</a:t>
            </a:r>
            <a:r>
              <a:rPr lang="cs-CZ" sz="1900" dirty="0"/>
              <a:t> </a:t>
            </a:r>
            <a:r>
              <a:rPr lang="cs-CZ" sz="1900" baseline="30000" dirty="0"/>
              <a:t>3</a:t>
            </a:r>
            <a:r>
              <a:rPr lang="cs-CZ" sz="1900" dirty="0"/>
              <a:t> </a:t>
            </a:r>
          </a:p>
          <a:p>
            <a:pPr lvl="2"/>
            <a:r>
              <a:rPr lang="cs-CZ" sz="1900" dirty="0"/>
              <a:t>Omezené použití </a:t>
            </a:r>
            <a:r>
              <a:rPr lang="cs-CZ" sz="1900" dirty="0" err="1"/>
              <a:t>Praderovy</a:t>
            </a:r>
            <a:r>
              <a:rPr lang="cs-CZ" sz="1900" dirty="0"/>
              <a:t> klasifikace</a:t>
            </a:r>
          </a:p>
          <a:p>
            <a:pPr lvl="1"/>
            <a:r>
              <a:rPr lang="cs-CZ" sz="2000" dirty="0"/>
              <a:t>Nové metody v diagnostice</a:t>
            </a:r>
          </a:p>
          <a:p>
            <a:pPr lvl="2"/>
            <a:r>
              <a:rPr lang="cs-CZ" sz="1900" dirty="0"/>
              <a:t>NGS – </a:t>
            </a:r>
            <a:r>
              <a:rPr lang="cs-CZ" sz="1900" dirty="0" err="1"/>
              <a:t>sekvenování</a:t>
            </a:r>
            <a:r>
              <a:rPr lang="cs-CZ" sz="1900" dirty="0"/>
              <a:t> nové generace</a:t>
            </a:r>
          </a:p>
          <a:p>
            <a:pPr lvl="2"/>
            <a:r>
              <a:rPr lang="cs-CZ" sz="1900" dirty="0"/>
              <a:t>Steroidní profil z moči</a:t>
            </a:r>
          </a:p>
          <a:p>
            <a:pPr lvl="1"/>
            <a:r>
              <a:rPr lang="cs-CZ" sz="2000" dirty="0"/>
              <a:t>Proces stanovení pohlaví</a:t>
            </a:r>
          </a:p>
          <a:p>
            <a:pPr lvl="1"/>
            <a:r>
              <a:rPr lang="cs-CZ" sz="2000" dirty="0"/>
              <a:t>Další pojmy LGBT, </a:t>
            </a:r>
            <a:r>
              <a:rPr lang="cs-CZ" sz="2000" dirty="0" err="1"/>
              <a:t>intersex</a:t>
            </a:r>
            <a:r>
              <a:rPr lang="cs-CZ" sz="2000" dirty="0"/>
              <a:t>, transgender, GID (</a:t>
            </a:r>
            <a:r>
              <a:rPr lang="cs-CZ" sz="1700" dirty="0"/>
              <a:t>gender identity </a:t>
            </a:r>
            <a:r>
              <a:rPr lang="cs-CZ" sz="1700" dirty="0" err="1"/>
              <a:t>disorders</a:t>
            </a:r>
            <a:r>
              <a:rPr lang="cs-CZ" sz="2000" dirty="0"/>
              <a:t>)</a:t>
            </a:r>
          </a:p>
          <a:p>
            <a:pPr lvl="2"/>
            <a:endParaRPr lang="cs-CZ" dirty="0"/>
          </a:p>
          <a:p>
            <a:pPr lvl="1"/>
            <a:endParaRPr lang="en-GB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711125B-8EA5-95D0-BE00-0BE450C1E0F3}"/>
              </a:ext>
            </a:extLst>
          </p:cNvPr>
          <p:cNvSpPr txBox="1"/>
          <p:nvPr/>
        </p:nvSpPr>
        <p:spPr>
          <a:xfrm>
            <a:off x="725213" y="6297670"/>
            <a:ext cx="5612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1 </a:t>
            </a:r>
            <a:r>
              <a:rPr lang="cs-CZ" sz="1200" dirty="0" err="1"/>
              <a:t>Hughes</a:t>
            </a:r>
            <a:r>
              <a:rPr lang="cs-CZ" sz="1200" dirty="0"/>
              <a:t> IA et al, 2006, 2 van der </a:t>
            </a:r>
            <a:r>
              <a:rPr lang="cs-CZ" sz="1200" dirty="0" err="1"/>
              <a:t>Straaten</a:t>
            </a:r>
            <a:r>
              <a:rPr lang="cs-CZ" sz="1200" dirty="0"/>
              <a:t> S et al, 2020, 3 Ahmed FS et al, 2015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157426-6A91-42C1-3A72-B4566D099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30" t="29119" r="33277" b="34559"/>
          <a:stretch/>
        </p:blipFill>
        <p:spPr>
          <a:xfrm>
            <a:off x="7363811" y="1700299"/>
            <a:ext cx="4424855" cy="249095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81C87CA-174B-1951-0C9F-E68E0E1AE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69" t="45517" r="16035" b="17018"/>
          <a:stretch/>
        </p:blipFill>
        <p:spPr>
          <a:xfrm>
            <a:off x="7721389" y="4487911"/>
            <a:ext cx="4067277" cy="16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C903B-DC59-8395-4860-FAFC120E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dirty="0"/>
              <a:t>Edukační Materiály pro lékaře</a:t>
            </a:r>
            <a:br>
              <a:rPr lang="cs-CZ" sz="4400" dirty="0"/>
            </a:br>
            <a:r>
              <a:rPr lang="cs-CZ" sz="4000" dirty="0"/>
              <a:t>vyšetřovací algoritmy</a:t>
            </a:r>
            <a:endParaRPr lang="en-GB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155642-68EA-B7B4-527E-65087789A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72" y="2203997"/>
            <a:ext cx="9630104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u="sng" dirty="0"/>
              <a:t>Postup v místě záchytu</a:t>
            </a:r>
          </a:p>
          <a:p>
            <a:pPr lvl="1"/>
            <a:r>
              <a:rPr lang="cs-CZ" sz="2000" dirty="0"/>
              <a:t>Klinické vyšetření – popis genitálu, palpace gonád, klasifikace </a:t>
            </a:r>
          </a:p>
          <a:p>
            <a:pPr lvl="1"/>
            <a:r>
              <a:rPr lang="cs-CZ" sz="2000" dirty="0"/>
              <a:t>UZ břicha</a:t>
            </a:r>
          </a:p>
          <a:p>
            <a:pPr lvl="1"/>
            <a:r>
              <a:rPr lang="cs-CZ" sz="2000" dirty="0">
                <a:solidFill>
                  <a:schemeClr val="accent1"/>
                </a:solidFill>
              </a:rPr>
              <a:t>ACTH – odlišení akutních stavů v důsledku adrenální insuficience (↑ ACTH) a neakutních stavů</a:t>
            </a:r>
          </a:p>
          <a:p>
            <a:pPr lvl="1"/>
            <a:r>
              <a:rPr lang="cs-CZ" sz="2000" dirty="0"/>
              <a:t>17-OHP, Testosteron, Kortizol, DHEAS</a:t>
            </a:r>
          </a:p>
          <a:p>
            <a:pPr lvl="1"/>
            <a:r>
              <a:rPr lang="cs-CZ" sz="2000" dirty="0"/>
              <a:t>Na, K, Cl, plazmatická reninová aktivita </a:t>
            </a:r>
          </a:p>
          <a:p>
            <a:pPr lvl="1"/>
            <a:r>
              <a:rPr lang="cs-CZ" sz="2000" dirty="0"/>
              <a:t>Karyotyp</a:t>
            </a:r>
          </a:p>
          <a:p>
            <a:pPr marL="274320" lvl="1" indent="0">
              <a:buNone/>
            </a:pPr>
            <a:endParaRPr lang="cs-CZ" sz="2000" dirty="0"/>
          </a:p>
          <a:p>
            <a:r>
              <a:rPr lang="cs-CZ" sz="2000" b="1" dirty="0"/>
              <a:t>Vyšetření na specializovaném pracovišti se zaměřením na DSD</a:t>
            </a:r>
          </a:p>
          <a:p>
            <a:pPr lvl="1"/>
            <a:r>
              <a:rPr lang="cs-CZ" sz="2000" dirty="0"/>
              <a:t>AMH, FSH, LH, E2, </a:t>
            </a:r>
            <a:r>
              <a:rPr lang="cs-CZ" sz="2000" dirty="0" err="1"/>
              <a:t>Androstendion</a:t>
            </a:r>
            <a:r>
              <a:rPr lang="cs-CZ" sz="2000" dirty="0"/>
              <a:t>, 11-deoxykortizol, 17-OH </a:t>
            </a:r>
            <a:r>
              <a:rPr lang="cs-CZ" sz="2000" dirty="0" err="1"/>
              <a:t>pregnenolon</a:t>
            </a:r>
            <a:r>
              <a:rPr lang="cs-CZ" sz="2000" dirty="0"/>
              <a:t> </a:t>
            </a:r>
          </a:p>
          <a:p>
            <a:pPr lvl="1"/>
            <a:r>
              <a:rPr lang="cs-CZ" sz="2000" dirty="0" err="1"/>
              <a:t>Synacthenový</a:t>
            </a:r>
            <a:r>
              <a:rPr lang="cs-CZ" sz="2000" dirty="0"/>
              <a:t> test</a:t>
            </a:r>
          </a:p>
          <a:p>
            <a:pPr lvl="1"/>
            <a:r>
              <a:rPr lang="cs-CZ" sz="2000" dirty="0"/>
              <a:t>Molekulárně genetické vyšetření</a:t>
            </a:r>
          </a:p>
          <a:p>
            <a:pPr lvl="1"/>
            <a:r>
              <a:rPr lang="cs-CZ" sz="2000" dirty="0"/>
              <a:t>Případně další vyšetření – steroidní profil z moči</a:t>
            </a:r>
          </a:p>
          <a:p>
            <a:pPr lvl="1"/>
            <a:endParaRPr lang="cs-CZ" sz="20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18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333390-C5D9-946D-670B-77C88F32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Edukační Materiály pro lékaře</a:t>
            </a:r>
            <a:br>
              <a:rPr lang="cs-CZ" sz="4000" dirty="0"/>
            </a:br>
            <a:r>
              <a:rPr lang="cs-CZ" sz="4000" dirty="0"/>
              <a:t>Vyšetřovací algoritmy</a:t>
            </a:r>
            <a:endParaRPr lang="en-GB" sz="4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AA896F0-8008-2925-8FE2-F6A14FDD02F3}"/>
              </a:ext>
            </a:extLst>
          </p:cNvPr>
          <p:cNvSpPr txBox="1"/>
          <p:nvPr/>
        </p:nvSpPr>
        <p:spPr>
          <a:xfrm>
            <a:off x="3475928" y="1890821"/>
            <a:ext cx="2980987" cy="40011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Klinické vyšetření, UZ břicha</a:t>
            </a:r>
          </a:p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 17-OHP, kortizol, ACTH, </a:t>
            </a:r>
            <a:r>
              <a:rPr lang="cs-CZ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iontogram</a:t>
            </a:r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, PRA</a:t>
            </a:r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A8DC082-051E-C4ED-4EE6-E27D92C0EB12}"/>
              </a:ext>
            </a:extLst>
          </p:cNvPr>
          <p:cNvSpPr txBox="1"/>
          <p:nvPr/>
        </p:nvSpPr>
        <p:spPr>
          <a:xfrm>
            <a:off x="4387242" y="2452601"/>
            <a:ext cx="115835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 </a:t>
            </a:r>
            <a:r>
              <a:rPr lang="cs-CZ" sz="1200" b="1" dirty="0">
                <a:latin typeface="Calibri" panose="020F0502020204030204" pitchFamily="34" charset="0"/>
                <a:cs typeface="Calibri" panose="020F0502020204030204" pitchFamily="34" charset="0"/>
              </a:rPr>
              <a:t>DSD</a:t>
            </a:r>
            <a:endParaRPr lang="en-GB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005A2FD-8134-BDB8-E0B7-37DED779EF7D}"/>
              </a:ext>
            </a:extLst>
          </p:cNvPr>
          <p:cNvSpPr txBox="1"/>
          <p:nvPr/>
        </p:nvSpPr>
        <p:spPr>
          <a:xfrm>
            <a:off x="654002" y="3488764"/>
            <a:ext cx="1380717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Porucha chromozomů</a:t>
            </a:r>
          </a:p>
        </p:txBody>
      </p: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C3C8A3D5-9B70-BF12-B6FF-74C561128AD9}"/>
              </a:ext>
            </a:extLst>
          </p:cNvPr>
          <p:cNvCxnSpPr>
            <a:cxnSpLocks/>
            <a:stCxn id="9" idx="2"/>
            <a:endCxn id="13" idx="0"/>
          </p:cNvCxnSpPr>
          <p:nvPr/>
        </p:nvCxnSpPr>
        <p:spPr>
          <a:xfrm>
            <a:off x="4966422" y="2290931"/>
            <a:ext cx="0" cy="1616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09B8618C-F3A4-00D5-3CB0-AC4CD0408492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4966422" y="2729600"/>
            <a:ext cx="0" cy="1485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357FFD70-EF87-413B-A8FD-FDA5C73BF964}"/>
              </a:ext>
            </a:extLst>
          </p:cNvPr>
          <p:cNvCxnSpPr>
            <a:cxnSpLocks/>
          </p:cNvCxnSpPr>
          <p:nvPr/>
        </p:nvCxnSpPr>
        <p:spPr>
          <a:xfrm>
            <a:off x="1344360" y="3261309"/>
            <a:ext cx="7254746" cy="367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DB672915-E230-A8B1-31A5-DDF74FBA2425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344361" y="3279707"/>
            <a:ext cx="0" cy="2090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D4A638E-117E-937A-C16E-4B0D3BFA3E10}"/>
              </a:ext>
            </a:extLst>
          </p:cNvPr>
          <p:cNvSpPr txBox="1"/>
          <p:nvPr/>
        </p:nvSpPr>
        <p:spPr>
          <a:xfrm>
            <a:off x="2610516" y="3487959"/>
            <a:ext cx="881124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46,XX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766F89FE-2A13-93E8-F0BD-73BF8282045B}"/>
              </a:ext>
            </a:extLst>
          </p:cNvPr>
          <p:cNvSpPr txBox="1"/>
          <p:nvPr/>
        </p:nvSpPr>
        <p:spPr>
          <a:xfrm>
            <a:off x="2545874" y="4473308"/>
            <a:ext cx="182601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Str. Müllerových vývodů (-/±)</a:t>
            </a:r>
          </a:p>
          <a:p>
            <a:pPr algn="ctr"/>
            <a:r>
              <a:rPr lang="cs-CZ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Testes</a:t>
            </a:r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cs-CZ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indif</a:t>
            </a:r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. gonády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DE538E0C-35E1-9C15-7AFA-BB44CA400DE3}"/>
              </a:ext>
            </a:extLst>
          </p:cNvPr>
          <p:cNvSpPr txBox="1"/>
          <p:nvPr/>
        </p:nvSpPr>
        <p:spPr>
          <a:xfrm>
            <a:off x="10478279" y="2050922"/>
            <a:ext cx="101854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/>
              <a:t>Místo záchytu</a:t>
            </a:r>
            <a:endParaRPr lang="en-GB" sz="1000" b="1" dirty="0"/>
          </a:p>
        </p:txBody>
      </p: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92015443-91AA-2428-1709-6FC5EAF59A0E}"/>
              </a:ext>
            </a:extLst>
          </p:cNvPr>
          <p:cNvCxnSpPr>
            <a:cxnSpLocks/>
          </p:cNvCxnSpPr>
          <p:nvPr/>
        </p:nvCxnSpPr>
        <p:spPr>
          <a:xfrm>
            <a:off x="10341598" y="1560119"/>
            <a:ext cx="0" cy="1327751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CBE4CFFA-ADE3-8864-DE03-A91D2D633912}"/>
              </a:ext>
            </a:extLst>
          </p:cNvPr>
          <p:cNvCxnSpPr>
            <a:cxnSpLocks/>
          </p:cNvCxnSpPr>
          <p:nvPr/>
        </p:nvCxnSpPr>
        <p:spPr>
          <a:xfrm>
            <a:off x="10341332" y="3279707"/>
            <a:ext cx="0" cy="237973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A1D03D56-2466-9A85-A789-B551430D663E}"/>
              </a:ext>
            </a:extLst>
          </p:cNvPr>
          <p:cNvSpPr txBox="1"/>
          <p:nvPr/>
        </p:nvSpPr>
        <p:spPr>
          <a:xfrm>
            <a:off x="10439079" y="3765010"/>
            <a:ext cx="1129475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/>
              <a:t>Specializované</a:t>
            </a:r>
          </a:p>
          <a:p>
            <a:pPr algn="ctr"/>
            <a:r>
              <a:rPr lang="cs-CZ" sz="1000" b="1" dirty="0"/>
              <a:t>pracoviště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91F7009-74FE-76A0-450B-9B44DFEEADAB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3051078" y="3261309"/>
            <a:ext cx="0" cy="226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14D0517-040F-72D2-E20B-B01EABAA3F77}"/>
              </a:ext>
            </a:extLst>
          </p:cNvPr>
          <p:cNvSpPr txBox="1"/>
          <p:nvPr/>
        </p:nvSpPr>
        <p:spPr>
          <a:xfrm>
            <a:off x="4523922" y="2873892"/>
            <a:ext cx="884999" cy="2444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Karyotyp</a:t>
            </a:r>
            <a:r>
              <a:rPr lang="cs-CZ" sz="1000" b="1" dirty="0"/>
              <a:t> 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A2B7F69A-12F9-F5D6-DA85-2F6ACD42B3DB}"/>
              </a:ext>
            </a:extLst>
          </p:cNvPr>
          <p:cNvSpPr txBox="1"/>
          <p:nvPr/>
        </p:nvSpPr>
        <p:spPr>
          <a:xfrm>
            <a:off x="1205359" y="3949544"/>
            <a:ext cx="884999" cy="2444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17-OHP (↑) </a:t>
            </a:r>
          </a:p>
        </p:txBody>
      </p: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451E696E-C761-9754-9FE8-84F51A750ADF}"/>
              </a:ext>
            </a:extLst>
          </p:cNvPr>
          <p:cNvCxnSpPr>
            <a:cxnSpLocks/>
            <a:stCxn id="30" idx="0"/>
            <a:endCxn id="25" idx="2"/>
          </p:cNvCxnSpPr>
          <p:nvPr/>
        </p:nvCxnSpPr>
        <p:spPr>
          <a:xfrm flipV="1">
            <a:off x="1647859" y="3734180"/>
            <a:ext cx="1403219" cy="21536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06936147-12E9-3566-582F-610E5D47C92D}"/>
              </a:ext>
            </a:extLst>
          </p:cNvPr>
          <p:cNvSpPr txBox="1"/>
          <p:nvPr/>
        </p:nvSpPr>
        <p:spPr>
          <a:xfrm>
            <a:off x="883193" y="4473308"/>
            <a:ext cx="60461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CAH</a:t>
            </a:r>
          </a:p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21-OHD</a:t>
            </a:r>
            <a:endParaRPr lang="cs-CZ" sz="1000" b="1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F05D0F9-202D-678B-E785-2DF100C7F403}"/>
              </a:ext>
            </a:extLst>
          </p:cNvPr>
          <p:cNvSpPr txBox="1"/>
          <p:nvPr/>
        </p:nvSpPr>
        <p:spPr>
          <a:xfrm>
            <a:off x="4092498" y="3950219"/>
            <a:ext cx="946828" cy="2550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17-OHP (N)</a:t>
            </a:r>
          </a:p>
        </p:txBody>
      </p: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FDF08157-3427-CA92-CCE7-05C6459BB4A3}"/>
              </a:ext>
            </a:extLst>
          </p:cNvPr>
          <p:cNvCxnSpPr>
            <a:stCxn id="25" idx="2"/>
            <a:endCxn id="37" idx="0"/>
          </p:cNvCxnSpPr>
          <p:nvPr/>
        </p:nvCxnSpPr>
        <p:spPr>
          <a:xfrm>
            <a:off x="3051078" y="3734180"/>
            <a:ext cx="1514834" cy="2160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854D712D-8789-77A0-478F-67A5885B3337}"/>
              </a:ext>
            </a:extLst>
          </p:cNvPr>
          <p:cNvSpPr txBox="1"/>
          <p:nvPr/>
        </p:nvSpPr>
        <p:spPr>
          <a:xfrm>
            <a:off x="5096637" y="4447730"/>
            <a:ext cx="155620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Struktury Müllerových vývodů (+), ovaria (+)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C5EA7E69-1A84-AF5D-D9F4-1F51B33279F7}"/>
              </a:ext>
            </a:extLst>
          </p:cNvPr>
          <p:cNvSpPr txBox="1"/>
          <p:nvPr/>
        </p:nvSpPr>
        <p:spPr>
          <a:xfrm>
            <a:off x="5100509" y="5098398"/>
            <a:ext cx="1552334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>
                <a:latin typeface="Calibri" panose="020F0502020204030204" pitchFamily="34" charset="0"/>
                <a:cs typeface="Calibri" panose="020F0502020204030204" pitchFamily="34" charset="0"/>
              </a:rPr>
              <a:t>Tumor</a:t>
            </a:r>
          </a:p>
          <a:p>
            <a:pPr algn="ctr"/>
            <a:r>
              <a:rPr lang="cs-CZ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Def</a:t>
            </a:r>
            <a:r>
              <a:rPr lang="cs-CZ" sz="9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Aromatázy</a:t>
            </a:r>
            <a:r>
              <a:rPr lang="cs-CZ" sz="900" b="1" dirty="0">
                <a:latin typeface="Calibri" panose="020F0502020204030204" pitchFamily="34" charset="0"/>
                <a:cs typeface="Calibri" panose="020F0502020204030204" pitchFamily="34" charset="0"/>
              </a:rPr>
              <a:t> (CYP19A1)</a:t>
            </a:r>
          </a:p>
          <a:p>
            <a:pPr algn="ctr"/>
            <a:r>
              <a:rPr lang="cs-CZ" sz="900" b="1" dirty="0" err="1">
                <a:latin typeface="Calibri" panose="020F0502020204030204" pitchFamily="34" charset="0"/>
                <a:cs typeface="Calibri" panose="020F0502020204030204" pitchFamily="34" charset="0"/>
              </a:rPr>
              <a:t>Glukokor</a:t>
            </a:r>
            <a:r>
              <a:rPr lang="cs-CZ" sz="900" b="1" dirty="0">
                <a:latin typeface="Calibri" panose="020F0502020204030204" pitchFamily="34" charset="0"/>
                <a:cs typeface="Calibri" panose="020F0502020204030204" pitchFamily="34" charset="0"/>
              </a:rPr>
              <a:t>. Rezistence</a:t>
            </a:r>
          </a:p>
          <a:p>
            <a:pPr algn="ctr"/>
            <a:r>
              <a:rPr lang="cs-CZ" sz="900" b="1" dirty="0">
                <a:latin typeface="Calibri" panose="020F0502020204030204" pitchFamily="34" charset="0"/>
                <a:cs typeface="Calibri" panose="020F0502020204030204" pitchFamily="34" charset="0"/>
              </a:rPr>
              <a:t>Exogenní  androgeny</a:t>
            </a:r>
          </a:p>
          <a:p>
            <a:pPr algn="ctr"/>
            <a:r>
              <a:rPr lang="cs-CZ" sz="900" b="1" dirty="0">
                <a:latin typeface="Calibri" panose="020F0502020204030204" pitchFamily="34" charset="0"/>
                <a:cs typeface="Calibri" panose="020F0502020204030204" pitchFamily="34" charset="0"/>
              </a:rPr>
              <a:t>Malformace</a:t>
            </a:r>
          </a:p>
        </p:txBody>
      </p: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1673F2D3-D872-5965-399A-655FA45C57DF}"/>
              </a:ext>
            </a:extLst>
          </p:cNvPr>
          <p:cNvCxnSpPr>
            <a:cxnSpLocks/>
            <a:stCxn id="46" idx="0"/>
            <a:endCxn id="37" idx="2"/>
          </p:cNvCxnSpPr>
          <p:nvPr/>
        </p:nvCxnSpPr>
        <p:spPr>
          <a:xfrm flipV="1">
            <a:off x="3458881" y="4205295"/>
            <a:ext cx="1107031" cy="2680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85">
            <a:extLst>
              <a:ext uri="{FF2B5EF4-FFF2-40B4-BE49-F238E27FC236}">
                <a16:creationId xmlns:a16="http://schemas.microsoft.com/office/drawing/2014/main" id="{A5DC41C8-36F9-C89D-FAAC-38340AE28A7D}"/>
              </a:ext>
            </a:extLst>
          </p:cNvPr>
          <p:cNvCxnSpPr>
            <a:cxnSpLocks/>
            <a:stCxn id="37" idx="2"/>
            <a:endCxn id="71" idx="0"/>
          </p:cNvCxnSpPr>
          <p:nvPr/>
        </p:nvCxnSpPr>
        <p:spPr>
          <a:xfrm>
            <a:off x="4565912" y="4205295"/>
            <a:ext cx="1308828" cy="24243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BB1380AF-6599-3FCA-4657-900BFC6748EA}"/>
              </a:ext>
            </a:extLst>
          </p:cNvPr>
          <p:cNvSpPr txBox="1"/>
          <p:nvPr/>
        </p:nvSpPr>
        <p:spPr>
          <a:xfrm>
            <a:off x="8158544" y="3554656"/>
            <a:ext cx="881124" cy="24622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46,XY </a:t>
            </a:r>
          </a:p>
        </p:txBody>
      </p:sp>
      <p:sp>
        <p:nvSpPr>
          <p:cNvPr id="102" name="TextovéPole 101">
            <a:extLst>
              <a:ext uri="{FF2B5EF4-FFF2-40B4-BE49-F238E27FC236}">
                <a16:creationId xmlns:a16="http://schemas.microsoft.com/office/drawing/2014/main" id="{1F28C21A-BED8-EBF0-AB10-E32AC2C50A56}"/>
              </a:ext>
            </a:extLst>
          </p:cNvPr>
          <p:cNvSpPr txBox="1"/>
          <p:nvPr/>
        </p:nvSpPr>
        <p:spPr>
          <a:xfrm>
            <a:off x="1969621" y="5284879"/>
            <a:ext cx="87301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Testikulární DSD</a:t>
            </a:r>
          </a:p>
        </p:txBody>
      </p:sp>
      <p:sp>
        <p:nvSpPr>
          <p:cNvPr id="104" name="TextovéPole 103">
            <a:extLst>
              <a:ext uri="{FF2B5EF4-FFF2-40B4-BE49-F238E27FC236}">
                <a16:creationId xmlns:a16="http://schemas.microsoft.com/office/drawing/2014/main" id="{69948E0A-BAA0-6CF0-B06B-B2EBA2C5B6E3}"/>
              </a:ext>
            </a:extLst>
          </p:cNvPr>
          <p:cNvSpPr txBox="1"/>
          <p:nvPr/>
        </p:nvSpPr>
        <p:spPr>
          <a:xfrm>
            <a:off x="2950816" y="5284879"/>
            <a:ext cx="101612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Ovotestikulární</a:t>
            </a:r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 DSD</a:t>
            </a:r>
          </a:p>
        </p:txBody>
      </p: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4F322A36-89BB-90B6-2B61-66DC3B733853}"/>
              </a:ext>
            </a:extLst>
          </p:cNvPr>
          <p:cNvCxnSpPr>
            <a:cxnSpLocks/>
            <a:stCxn id="46" idx="2"/>
            <a:endCxn id="102" idx="0"/>
          </p:cNvCxnSpPr>
          <p:nvPr/>
        </p:nvCxnSpPr>
        <p:spPr>
          <a:xfrm flipH="1">
            <a:off x="2406128" y="4873418"/>
            <a:ext cx="1052753" cy="4114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>
            <a:extLst>
              <a:ext uri="{FF2B5EF4-FFF2-40B4-BE49-F238E27FC236}">
                <a16:creationId xmlns:a16="http://schemas.microsoft.com/office/drawing/2014/main" id="{2F9AE6F1-3156-AFCF-A97A-8F43BEE3364E}"/>
              </a:ext>
            </a:extLst>
          </p:cNvPr>
          <p:cNvCxnSpPr>
            <a:cxnSpLocks/>
            <a:stCxn id="46" idx="2"/>
            <a:endCxn id="104" idx="0"/>
          </p:cNvCxnSpPr>
          <p:nvPr/>
        </p:nvCxnSpPr>
        <p:spPr>
          <a:xfrm flipH="1">
            <a:off x="3458880" y="4873418"/>
            <a:ext cx="1" cy="4114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ovéPole 108">
            <a:extLst>
              <a:ext uri="{FF2B5EF4-FFF2-40B4-BE49-F238E27FC236}">
                <a16:creationId xmlns:a16="http://schemas.microsoft.com/office/drawing/2014/main" id="{60C7A579-4917-2F76-5631-01B5D81AB46C}"/>
              </a:ext>
            </a:extLst>
          </p:cNvPr>
          <p:cNvSpPr txBox="1"/>
          <p:nvPr/>
        </p:nvSpPr>
        <p:spPr>
          <a:xfrm>
            <a:off x="6943126" y="4439197"/>
            <a:ext cx="1395516" cy="407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Struktury Müllerových vývodů (+)</a:t>
            </a:r>
          </a:p>
        </p:txBody>
      </p:sp>
      <p:sp>
        <p:nvSpPr>
          <p:cNvPr id="110" name="TextovéPole 109">
            <a:extLst>
              <a:ext uri="{FF2B5EF4-FFF2-40B4-BE49-F238E27FC236}">
                <a16:creationId xmlns:a16="http://schemas.microsoft.com/office/drawing/2014/main" id="{69DE3FE7-BB48-8AF6-1FF3-E414DD270661}"/>
              </a:ext>
            </a:extLst>
          </p:cNvPr>
          <p:cNvSpPr txBox="1"/>
          <p:nvPr/>
        </p:nvSpPr>
        <p:spPr>
          <a:xfrm>
            <a:off x="8733466" y="4448151"/>
            <a:ext cx="141838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Struktury Müllerových vývodů (+)</a:t>
            </a:r>
          </a:p>
        </p:txBody>
      </p: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54ADB7B7-AD46-382F-E133-430EBF6F6D7C}"/>
              </a:ext>
            </a:extLst>
          </p:cNvPr>
          <p:cNvCxnSpPr>
            <a:cxnSpLocks/>
          </p:cNvCxnSpPr>
          <p:nvPr/>
        </p:nvCxnSpPr>
        <p:spPr>
          <a:xfrm>
            <a:off x="8599106" y="3294074"/>
            <a:ext cx="0" cy="2605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Přímá spojnice 117">
            <a:extLst>
              <a:ext uri="{FF2B5EF4-FFF2-40B4-BE49-F238E27FC236}">
                <a16:creationId xmlns:a16="http://schemas.microsoft.com/office/drawing/2014/main" id="{521963EA-2B82-CE95-9F19-89DC65086D38}"/>
              </a:ext>
            </a:extLst>
          </p:cNvPr>
          <p:cNvCxnSpPr>
            <a:cxnSpLocks/>
            <a:stCxn id="87" idx="2"/>
            <a:endCxn id="109" idx="0"/>
          </p:cNvCxnSpPr>
          <p:nvPr/>
        </p:nvCxnSpPr>
        <p:spPr>
          <a:xfrm flipH="1">
            <a:off x="7640884" y="3800877"/>
            <a:ext cx="958222" cy="6383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Přímá spojnice 119">
            <a:extLst>
              <a:ext uri="{FF2B5EF4-FFF2-40B4-BE49-F238E27FC236}">
                <a16:creationId xmlns:a16="http://schemas.microsoft.com/office/drawing/2014/main" id="{A0718546-A2D1-9C6D-2E42-4E086782A2A1}"/>
              </a:ext>
            </a:extLst>
          </p:cNvPr>
          <p:cNvCxnSpPr>
            <a:cxnSpLocks/>
            <a:stCxn id="87" idx="2"/>
            <a:endCxn id="110" idx="0"/>
          </p:cNvCxnSpPr>
          <p:nvPr/>
        </p:nvCxnSpPr>
        <p:spPr>
          <a:xfrm>
            <a:off x="8599106" y="3800877"/>
            <a:ext cx="843553" cy="6472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28C32658-CB29-99F0-6B7B-660931A20D7B}"/>
              </a:ext>
            </a:extLst>
          </p:cNvPr>
          <p:cNvSpPr txBox="1"/>
          <p:nvPr/>
        </p:nvSpPr>
        <p:spPr>
          <a:xfrm>
            <a:off x="7001131" y="5098398"/>
            <a:ext cx="1279506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Dysgeneze gonád</a:t>
            </a:r>
          </a:p>
          <a:p>
            <a:pPr algn="ctr"/>
            <a:r>
              <a:rPr lang="cs-CZ" sz="1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</a:t>
            </a:r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. perzistujících Müllerových vývodů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C303A8AF-DE0D-AA7F-2004-F94B78591D68}"/>
              </a:ext>
            </a:extLst>
          </p:cNvPr>
          <p:cNvSpPr txBox="1"/>
          <p:nvPr/>
        </p:nvSpPr>
        <p:spPr>
          <a:xfrm>
            <a:off x="8802906" y="5096591"/>
            <a:ext cx="1279506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Poruchy syntézy/funkce androgenů</a:t>
            </a:r>
          </a:p>
        </p:txBody>
      </p: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EEDDA6A8-D65E-8F85-9570-17A695FF5269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4966422" y="3118355"/>
            <a:ext cx="0" cy="1488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Přímá spojnice 126">
            <a:extLst>
              <a:ext uri="{FF2B5EF4-FFF2-40B4-BE49-F238E27FC236}">
                <a16:creationId xmlns:a16="http://schemas.microsoft.com/office/drawing/2014/main" id="{C2AA6E0C-AC47-CC03-C3D1-978681DC2959}"/>
              </a:ext>
            </a:extLst>
          </p:cNvPr>
          <p:cNvCxnSpPr>
            <a:cxnSpLocks/>
            <a:stCxn id="109" idx="2"/>
            <a:endCxn id="121" idx="0"/>
          </p:cNvCxnSpPr>
          <p:nvPr/>
        </p:nvCxnSpPr>
        <p:spPr>
          <a:xfrm>
            <a:off x="7640884" y="4846805"/>
            <a:ext cx="0" cy="2515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>
            <a:extLst>
              <a:ext uri="{FF2B5EF4-FFF2-40B4-BE49-F238E27FC236}">
                <a16:creationId xmlns:a16="http://schemas.microsoft.com/office/drawing/2014/main" id="{D3DC6B73-E0DB-DFD6-E262-D5A4ECF9DAED}"/>
              </a:ext>
            </a:extLst>
          </p:cNvPr>
          <p:cNvCxnSpPr>
            <a:cxnSpLocks/>
            <a:stCxn id="110" idx="2"/>
            <a:endCxn id="122" idx="0"/>
          </p:cNvCxnSpPr>
          <p:nvPr/>
        </p:nvCxnSpPr>
        <p:spPr>
          <a:xfrm>
            <a:off x="9442659" y="4848261"/>
            <a:ext cx="0" cy="2483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nice 132">
            <a:extLst>
              <a:ext uri="{FF2B5EF4-FFF2-40B4-BE49-F238E27FC236}">
                <a16:creationId xmlns:a16="http://schemas.microsoft.com/office/drawing/2014/main" id="{AAFCEBB8-B0FF-6B05-EFDD-19827078C6F4}"/>
              </a:ext>
            </a:extLst>
          </p:cNvPr>
          <p:cNvCxnSpPr>
            <a:cxnSpLocks/>
            <a:stCxn id="30" idx="2"/>
            <a:endCxn id="34" idx="0"/>
          </p:cNvCxnSpPr>
          <p:nvPr/>
        </p:nvCxnSpPr>
        <p:spPr>
          <a:xfrm flipH="1">
            <a:off x="1185501" y="4194007"/>
            <a:ext cx="462358" cy="2793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ovéPole 156">
            <a:extLst>
              <a:ext uri="{FF2B5EF4-FFF2-40B4-BE49-F238E27FC236}">
                <a16:creationId xmlns:a16="http://schemas.microsoft.com/office/drawing/2014/main" id="{E9C3CE9E-E212-51C8-ECF2-94D3DB21A8AB}"/>
              </a:ext>
            </a:extLst>
          </p:cNvPr>
          <p:cNvSpPr txBox="1"/>
          <p:nvPr/>
        </p:nvSpPr>
        <p:spPr>
          <a:xfrm>
            <a:off x="1647859" y="4473308"/>
            <a:ext cx="75532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CAH</a:t>
            </a:r>
          </a:p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11β-OHD</a:t>
            </a:r>
          </a:p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3β-HSD</a:t>
            </a:r>
          </a:p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PORD</a:t>
            </a:r>
          </a:p>
        </p:txBody>
      </p:sp>
      <p:sp>
        <p:nvSpPr>
          <p:cNvPr id="175" name="TextovéPole 174">
            <a:extLst>
              <a:ext uri="{FF2B5EF4-FFF2-40B4-BE49-F238E27FC236}">
                <a16:creationId xmlns:a16="http://schemas.microsoft.com/office/drawing/2014/main" id="{B10EC78C-7B9C-1BE0-1A87-B14E6EE2E8AE}"/>
              </a:ext>
            </a:extLst>
          </p:cNvPr>
          <p:cNvSpPr txBox="1"/>
          <p:nvPr/>
        </p:nvSpPr>
        <p:spPr>
          <a:xfrm>
            <a:off x="695570" y="5808007"/>
            <a:ext cx="152800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Sangerovo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sekvenování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TextovéPole 175">
            <a:extLst>
              <a:ext uri="{FF2B5EF4-FFF2-40B4-BE49-F238E27FC236}">
                <a16:creationId xmlns:a16="http://schemas.microsoft.com/office/drawing/2014/main" id="{73AAFDD3-9D14-0609-5C4F-6D8F3229B008}"/>
              </a:ext>
            </a:extLst>
          </p:cNvPr>
          <p:cNvSpPr txBox="1"/>
          <p:nvPr/>
        </p:nvSpPr>
        <p:spPr>
          <a:xfrm>
            <a:off x="2545874" y="5978807"/>
            <a:ext cx="758473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Sekvenování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nové generace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8" name="Přímá spojnice 177">
            <a:extLst>
              <a:ext uri="{FF2B5EF4-FFF2-40B4-BE49-F238E27FC236}">
                <a16:creationId xmlns:a16="http://schemas.microsoft.com/office/drawing/2014/main" id="{0A48009E-725C-1802-BC00-13C9A869B5E3}"/>
              </a:ext>
            </a:extLst>
          </p:cNvPr>
          <p:cNvCxnSpPr>
            <a:cxnSpLocks/>
            <a:stCxn id="30" idx="2"/>
            <a:endCxn id="157" idx="0"/>
          </p:cNvCxnSpPr>
          <p:nvPr/>
        </p:nvCxnSpPr>
        <p:spPr>
          <a:xfrm>
            <a:off x="1647859" y="4194007"/>
            <a:ext cx="377663" cy="2793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Přímá spojnice 186">
            <a:extLst>
              <a:ext uri="{FF2B5EF4-FFF2-40B4-BE49-F238E27FC236}">
                <a16:creationId xmlns:a16="http://schemas.microsoft.com/office/drawing/2014/main" id="{01E59DF0-DAA4-FFFF-96E3-E43970F9BEED}"/>
              </a:ext>
            </a:extLst>
          </p:cNvPr>
          <p:cNvCxnSpPr>
            <a:stCxn id="71" idx="2"/>
            <a:endCxn id="82" idx="0"/>
          </p:cNvCxnSpPr>
          <p:nvPr/>
        </p:nvCxnSpPr>
        <p:spPr>
          <a:xfrm>
            <a:off x="5874740" y="4847840"/>
            <a:ext cx="1936" cy="2505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28369BD3-8741-7543-1CA3-7A7A9651C282}"/>
              </a:ext>
            </a:extLst>
          </p:cNvPr>
          <p:cNvSpPr txBox="1"/>
          <p:nvPr/>
        </p:nvSpPr>
        <p:spPr>
          <a:xfrm>
            <a:off x="4068296" y="5290758"/>
            <a:ext cx="87301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>
                <a:latin typeface="Calibri" panose="020F0502020204030204" pitchFamily="34" charset="0"/>
                <a:cs typeface="Calibri" panose="020F0502020204030204" pitchFamily="34" charset="0"/>
              </a:rPr>
              <a:t>Dysgeneze gonád</a:t>
            </a:r>
          </a:p>
        </p:txBody>
      </p:sp>
      <p:cxnSp>
        <p:nvCxnSpPr>
          <p:cNvPr id="88" name="Přímá spojnice 87">
            <a:extLst>
              <a:ext uri="{FF2B5EF4-FFF2-40B4-BE49-F238E27FC236}">
                <a16:creationId xmlns:a16="http://schemas.microsoft.com/office/drawing/2014/main" id="{57B65021-057F-E236-216C-A444FFED1643}"/>
              </a:ext>
            </a:extLst>
          </p:cNvPr>
          <p:cNvCxnSpPr>
            <a:stCxn id="46" idx="2"/>
            <a:endCxn id="66" idx="0"/>
          </p:cNvCxnSpPr>
          <p:nvPr/>
        </p:nvCxnSpPr>
        <p:spPr>
          <a:xfrm>
            <a:off x="3458881" y="4873418"/>
            <a:ext cx="1045922" cy="4173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0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14481</TotalTime>
  <Words>1059</Words>
  <Application>Microsoft Office PowerPoint</Application>
  <PresentationFormat>Širokoúhlá obrazovka</PresentationFormat>
  <Paragraphs>180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Tw Cen MT Condensed</vt:lpstr>
      <vt:lpstr>Wingdings 3</vt:lpstr>
      <vt:lpstr>Integrál</vt:lpstr>
      <vt:lpstr>Úloha Edukačních materiálů ve světě desinformací  </vt:lpstr>
      <vt:lpstr>Odchylky pohlavního vývoje (DSD)</vt:lpstr>
      <vt:lpstr>Podpora jedinců s DSD v zahraničí </vt:lpstr>
      <vt:lpstr>Podpora jedinců s DSD v zahraničí </vt:lpstr>
      <vt:lpstr>Edukační materiály v ČR</vt:lpstr>
      <vt:lpstr>Edukační materiály pro lékaře</vt:lpstr>
      <vt:lpstr>Edukační materiály pro Lékaře  pojmy</vt:lpstr>
      <vt:lpstr>Edukační Materiály pro lékaře vyšetřovací algoritmy</vt:lpstr>
      <vt:lpstr>Edukační Materiály pro lékaře Vyšetřovací algoritmy</vt:lpstr>
      <vt:lpstr>edukační Materiály pro lékaře Specializované pracoviště s komplexní péčí pro pacienty s DSD</vt:lpstr>
      <vt:lpstr>edukační Materiály pro lékaře Komunikace s pacienty</vt:lpstr>
      <vt:lpstr>edukační materiály pro rodiče</vt:lpstr>
      <vt:lpstr>edukační materiály pro rodiče</vt:lpstr>
      <vt:lpstr>edukační materiály pro rodiče</vt:lpstr>
      <vt:lpstr>A co dál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materiály pro DSD</dc:title>
  <dc:creator>Jana Malíková</dc:creator>
  <cp:lastModifiedBy>Jana Malíková</cp:lastModifiedBy>
  <cp:revision>32</cp:revision>
  <cp:lastPrinted>2022-12-06T07:26:54Z</cp:lastPrinted>
  <dcterms:created xsi:type="dcterms:W3CDTF">2022-10-22T20:04:53Z</dcterms:created>
  <dcterms:modified xsi:type="dcterms:W3CDTF">2023-01-19T23:08:15Z</dcterms:modified>
</cp:coreProperties>
</file>