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36" r:id="rId4"/>
    <p:sldId id="343" r:id="rId5"/>
    <p:sldId id="344" r:id="rId6"/>
    <p:sldId id="330" r:id="rId7"/>
    <p:sldId id="308" r:id="rId8"/>
    <p:sldId id="345" r:id="rId9"/>
    <p:sldId id="317" r:id="rId10"/>
    <p:sldId id="337" r:id="rId11"/>
    <p:sldId id="309" r:id="rId12"/>
    <p:sldId id="318" r:id="rId13"/>
    <p:sldId id="316" r:id="rId14"/>
    <p:sldId id="319" r:id="rId15"/>
    <p:sldId id="333" r:id="rId16"/>
    <p:sldId id="320" r:id="rId17"/>
    <p:sldId id="334" r:id="rId18"/>
    <p:sldId id="322" r:id="rId19"/>
    <p:sldId id="342" r:id="rId20"/>
    <p:sldId id="332" r:id="rId21"/>
    <p:sldId id="339" r:id="rId22"/>
    <p:sldId id="327" r:id="rId23"/>
    <p:sldId id="328" r:id="rId24"/>
    <p:sldId id="335" r:id="rId25"/>
    <p:sldId id="329" r:id="rId26"/>
    <p:sldId id="323" r:id="rId27"/>
    <p:sldId id="300" r:id="rId28"/>
  </p:sldIdLst>
  <p:sldSz cx="12192000" cy="6858000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1A5BC-BE7F-45D2-9A32-EC16DEBD5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7C8198-19E1-488C-BEBA-E8E3AC5B9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A4A6F5-131E-47F1-989C-C6DBB2F1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4F4851-360E-4ECC-A55A-FAB85404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6C388F-92F7-40CE-95D7-DF4C0E30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730BDA-25A2-4ADB-B990-81F983DF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1D8F54-C304-47C6-9A69-A0DE0A0E7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34719F-1BF7-4F3D-9F78-7FC8288C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4810BB-98D0-42DF-A34D-667B16C4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B3B7C5-48F4-49F1-812B-783D17CA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6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B81287-40D1-476C-9846-76957258F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FB5AF8-F5F5-4753-96A2-B0C9D7EE9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21F2D8-7A4C-4343-AE36-654D98F6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EBCF69-B9C4-44C2-9A1A-BE1A4358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50FDE-DA40-45BC-89C4-24585AB6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16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43C5C-4292-48A3-859C-D5B47E6D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718D5-FEAA-4FB0-BF0D-10C8192C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6AA63F-4C0C-404D-B09E-B4EA2AB5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79B8BE-2E12-495F-B6F2-FE9975FC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D760EA-7EA9-4007-AF0F-A4C31C63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02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EA0B1-5339-4C6E-AD04-E57B7E51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2F2B9C-FC6C-4162-8E5B-742782FC3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A765AA-04D2-4ADD-8445-E052FE28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9424B1-FFD4-4DB7-8C1E-0596A163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84F013-DCF5-443E-9A09-2A1F4F66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32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EE839-AF9C-4700-8561-E738B462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2B823-69D8-4A48-87D0-562B8AFB0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5F6C86-BEB1-4F41-93AA-AFC3C8468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DF2AE4-EC85-420D-98CE-71FDA957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DCF516-2062-4723-A3B3-C5BB5D05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0547E8-1B41-4C0A-B3C1-C18CB5FF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47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C25F1-EFD9-4341-AC10-B177B9BF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26C26C-C34F-4358-A25E-74EBAB51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9FE980-01D1-487B-97C4-202F2C95B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5B2DDD-970B-4982-83FA-7C1C87A2F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D8727F-C91F-4740-9E8D-1A67918FD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C938ABD-312F-4230-A5BB-170EB94E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63F221-2D07-4F39-8791-DE7BD033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D70174-EB21-498F-97FA-FBA636E92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6547B-E3CC-40A2-BE43-5AAA04CDD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0EB68E-B6C6-4571-90D1-2C267A8E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E07FAF-1B74-49B4-8A84-6E1B6003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D19E70-4492-46D8-AFD7-FC981829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7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709DC97-30D6-4585-B811-BA45FF73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DA3F7F-D11F-4F37-A047-142F1777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161D6F-B5B9-45E2-9BCA-DEA24654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08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B5F22-C3B4-48B4-A8F8-6C75C5FC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2E3D26-4BED-4962-ABD0-7A3924EF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DD0B88-56FA-4E02-959D-539104F8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C14A60-5428-4930-8B26-8D60546C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2841F9-8A76-4A81-9BCB-22F44B59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09698F-4710-4061-849A-43F1093D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85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024A-D9B4-4A6B-A4D3-DFB6976E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EE2247-935C-4E89-A9CF-3C692601D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D6E8A5-F8AE-4860-B83B-3D32D6BAD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67A640-66BE-457F-A8FB-C2C2B762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C5DC7D-E60D-4A9E-89B6-53031136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8FE9DA-1E57-4D2A-B15E-40D7CA7B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8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7984B0-45A8-4009-A4D7-3B3416B58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F3D9F4-D456-49E4-9E54-1B8C4D5D1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86BD08-42F5-411D-9CFD-87971259D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7692-CA35-4752-A8BC-9988E48C6B27}" type="datetimeFigureOut">
              <a:rPr lang="cs-CZ" smtClean="0"/>
              <a:t>26.04.2023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909196-0624-4E7D-B524-520D8A268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65A569-B706-4B77-A12E-D4FF5E7D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D5AF-7E8A-4D3B-8FBE-90A2C88D2C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5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71A54-BAF6-4FEA-91AC-E751FA76D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0786"/>
            <a:ext cx="9144000" cy="2306972"/>
          </a:xfrm>
          <a:ln w="127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cs-CZ" sz="4000" b="1" i="0" u="none" strike="noStrike" baseline="0" dirty="0">
                <a:latin typeface="Calibri" panose="020F0502020204030204" pitchFamily="34" charset="0"/>
              </a:rPr>
              <a:t>Poruchy sexuální diferenciace (DSD) </a:t>
            </a:r>
            <a:br>
              <a:rPr lang="cs-CZ" sz="4000" b="1" i="0" u="none" strike="noStrike" baseline="0" dirty="0">
                <a:latin typeface="Calibri" panose="020F0502020204030204" pitchFamily="34" charset="0"/>
              </a:rPr>
            </a:br>
            <a:r>
              <a:rPr lang="cs-CZ" sz="3200" b="1" i="0" u="none" strike="noStrike" baseline="0" dirty="0">
                <a:latin typeface="Calibri" panose="020F0502020204030204" pitchFamily="34" charset="0"/>
              </a:rPr>
              <a:t>(současná doba přináší kontroverze)</a:t>
            </a:r>
            <a:br>
              <a:rPr lang="cs-CZ" sz="3200" b="1" i="0" u="none" strike="noStrike" baseline="0" dirty="0">
                <a:latin typeface="Calibri" panose="020F0502020204030204" pitchFamily="34" charset="0"/>
              </a:rPr>
            </a:br>
            <a:endParaRPr lang="cs-CZ" sz="3200" b="1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C96D4D-CDF8-43E8-977E-66A9E0D67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396" y="3546446"/>
            <a:ext cx="11249637" cy="3106024"/>
          </a:xfrm>
        </p:spPr>
        <p:txBody>
          <a:bodyPr>
            <a:normAutofit/>
          </a:bodyPr>
          <a:lstStyle/>
          <a:p>
            <a:r>
              <a:rPr lang="cs-CZ" sz="3000" b="1" dirty="0"/>
              <a:t>J. Zapletalová (1),</a:t>
            </a:r>
            <a:r>
              <a:rPr lang="cs-CZ" sz="3000" b="0" i="0" u="none" strike="noStrike" baseline="0" dirty="0"/>
              <a:t> </a:t>
            </a:r>
            <a:r>
              <a:rPr lang="cs-CZ" sz="3000" b="1" i="0" u="none" strike="noStrike" baseline="0" dirty="0"/>
              <a:t>M. </a:t>
            </a:r>
            <a:r>
              <a:rPr lang="cs-CZ" sz="3000" b="1" i="0" u="none" strike="noStrike" baseline="0" dirty="0" err="1"/>
              <a:t>Šnajderová</a:t>
            </a:r>
            <a:r>
              <a:rPr lang="cs-CZ" sz="3000" b="1" i="0" u="none" strike="noStrike" baseline="0" dirty="0"/>
              <a:t> (2), D. Neumann (3,4), J. Malíková Křenková (2)</a:t>
            </a:r>
          </a:p>
          <a:p>
            <a:pPr marR="0" algn="l" rtl="0"/>
            <a:endParaRPr lang="cs-CZ" sz="3000" b="1" i="0" u="none" strike="noStrike" baseline="0" dirty="0"/>
          </a:p>
          <a:p>
            <a:endParaRPr lang="cs-CZ" sz="2200" b="0" i="0" u="none" strike="noStrike" baseline="0" dirty="0"/>
          </a:p>
          <a:p>
            <a:r>
              <a:rPr lang="cs-CZ" sz="2100" b="1" dirty="0"/>
              <a:t>(1)Dětská klinika a Etická komise LF UP a FN Olomouc, (2)Pediatrická klinika LF UK a FN Praha Motol, </a:t>
            </a:r>
          </a:p>
          <a:p>
            <a:r>
              <a:rPr lang="cs-CZ" sz="2100" b="1" dirty="0"/>
              <a:t>(3)Dětská klinika LF UK Hradec Králové, (4)Dětské oddělení Nemocnice Trutnov  </a:t>
            </a:r>
          </a:p>
          <a:p>
            <a:endParaRPr lang="cs-CZ" sz="2000" b="1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9129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5D46A-22EA-4A94-B8B1-5657444C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86" y="365125"/>
            <a:ext cx="8078599" cy="868057"/>
          </a:xfrm>
          <a:ln w="190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cs-CZ" sz="4400" b="1" dirty="0"/>
              <a:t> </a:t>
            </a:r>
            <a:r>
              <a:rPr lang="cs-CZ" sz="3600" b="1" dirty="0">
                <a:latin typeface="+mn-lt"/>
              </a:rPr>
              <a:t>Český kontext pohledu na DSD</a:t>
            </a:r>
            <a:endParaRPr lang="cs-CZ" sz="3600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E1CC39D-16F8-46BB-A01F-22ADC5CA25AD}"/>
              </a:ext>
            </a:extLst>
          </p:cNvPr>
          <p:cNvSpPr/>
          <p:nvPr/>
        </p:nvSpPr>
        <p:spPr>
          <a:xfrm>
            <a:off x="453005" y="1670289"/>
            <a:ext cx="1129158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cs-CZ" sz="2200" dirty="0">
              <a:solidFill>
                <a:srgbClr val="000000"/>
              </a:solidFill>
            </a:endParaRPr>
          </a:p>
          <a:p>
            <a:pPr fontAlgn="base"/>
            <a:r>
              <a:rPr lang="cs-CZ" sz="2400" dirty="0" err="1"/>
              <a:t>Fafejta</a:t>
            </a:r>
            <a:r>
              <a:rPr lang="cs-CZ" sz="2400" dirty="0"/>
              <a:t>, M., Sloboda, Z. (2021). Sociální a právní aspekty života </a:t>
            </a:r>
            <a:r>
              <a:rPr lang="cs-CZ" sz="2400" dirty="0" err="1"/>
              <a:t>intersex</a:t>
            </a:r>
            <a:r>
              <a:rPr lang="cs-CZ" sz="2400" dirty="0"/>
              <a:t> lidí v Česku: </a:t>
            </a:r>
            <a:r>
              <a:rPr lang="cs-CZ" sz="2400" b="1" dirty="0"/>
              <a:t>Podkladová studie – sociální aspekty života </a:t>
            </a:r>
            <a:r>
              <a:rPr lang="cs-CZ" sz="2400" b="1" dirty="0" err="1"/>
              <a:t>intersex</a:t>
            </a:r>
            <a:r>
              <a:rPr lang="cs-CZ" sz="2400" b="1" dirty="0"/>
              <a:t> lidí v Česku</a:t>
            </a:r>
            <a:r>
              <a:rPr lang="cs-CZ" sz="2400" dirty="0"/>
              <a:t>. Olomouc: Univerzita Palackého.</a:t>
            </a:r>
          </a:p>
          <a:p>
            <a:pPr fontAlgn="base"/>
            <a:endParaRPr lang="cs-CZ" sz="2400" dirty="0"/>
          </a:p>
          <a:p>
            <a:pPr fontAlgn="base"/>
            <a:r>
              <a:rPr lang="cs-CZ" sz="2400" dirty="0"/>
              <a:t>Dušková, Š.(2021): Sociální a právní aspekty života </a:t>
            </a:r>
            <a:r>
              <a:rPr lang="cs-CZ" sz="2400" dirty="0" err="1"/>
              <a:t>intersex</a:t>
            </a:r>
            <a:r>
              <a:rPr lang="cs-CZ" sz="2400" dirty="0"/>
              <a:t> lidí v Česku: </a:t>
            </a:r>
            <a:r>
              <a:rPr lang="cs-CZ" sz="2400" b="1" dirty="0"/>
              <a:t>Podkladová studie – právní aspekty života </a:t>
            </a:r>
            <a:r>
              <a:rPr lang="cs-CZ" sz="2400" b="1" dirty="0" err="1"/>
              <a:t>intersex</a:t>
            </a:r>
            <a:r>
              <a:rPr lang="cs-CZ" sz="2400" b="1" dirty="0"/>
              <a:t> lidí v Česku a v mezinárodním kontextu.</a:t>
            </a:r>
          </a:p>
          <a:p>
            <a:pPr fontAlgn="base"/>
            <a:r>
              <a:rPr lang="cs-CZ" sz="2400" dirty="0"/>
              <a:t>Podklad pro Doporučení veřejného ochránce práv vzniklý v rámci projektu řešeného na FF UP v letech 2020 a 2021 a financovaného TAČR pod č. TL03000456. Filozofická fakulta Univerzity Palackého v Olomouci Olomouc, 202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9645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5D46A-22EA-4A94-B8B1-5657444C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86" y="365125"/>
            <a:ext cx="8078599" cy="868057"/>
          </a:xfrm>
          <a:ln w="1905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cs-CZ" sz="4400" b="1" dirty="0"/>
              <a:t> </a:t>
            </a:r>
            <a:r>
              <a:rPr lang="cs-CZ" sz="3600" b="1" dirty="0">
                <a:latin typeface="+mn-lt"/>
              </a:rPr>
              <a:t>Český kontext pohledu na DSD</a:t>
            </a:r>
            <a:endParaRPr lang="cs-CZ" sz="3600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E1CC39D-16F8-46BB-A01F-22ADC5CA25AD}"/>
              </a:ext>
            </a:extLst>
          </p:cNvPr>
          <p:cNvSpPr/>
          <p:nvPr/>
        </p:nvSpPr>
        <p:spPr>
          <a:xfrm>
            <a:off x="604007" y="1729012"/>
            <a:ext cx="1129158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sz="2000" b="1" dirty="0">
                <a:solidFill>
                  <a:srgbClr val="A50021"/>
                </a:solidFill>
              </a:rPr>
              <a:t>Vládní strategie rovnosti a odstraňování bariér důstojného života LGBTI+ lidí v ČR 2021–2026 </a:t>
            </a:r>
            <a:r>
              <a:rPr lang="cs-CZ" sz="2000" b="1" dirty="0">
                <a:solidFill>
                  <a:srgbClr val="000000"/>
                </a:solidFill>
              </a:rPr>
              <a:t>(4/2021) je nyní podrobena široké diskusi v rámci meziresortního připomínkového řízení. </a:t>
            </a:r>
          </a:p>
          <a:p>
            <a:pPr fontAlgn="base"/>
            <a:endParaRPr lang="cs-CZ" sz="2000" b="1" dirty="0">
              <a:solidFill>
                <a:srgbClr val="000000"/>
              </a:solidFill>
            </a:endParaRPr>
          </a:p>
          <a:p>
            <a:pPr fontAlgn="base"/>
            <a:r>
              <a:rPr lang="cs-CZ" sz="2000" b="1" dirty="0">
                <a:solidFill>
                  <a:srgbClr val="A50021"/>
                </a:solidFill>
              </a:rPr>
              <a:t>První vládní dokument</a:t>
            </a:r>
            <a:r>
              <a:rPr lang="cs-CZ" sz="2000" b="1" dirty="0">
                <a:solidFill>
                  <a:srgbClr val="000000"/>
                </a:solidFill>
              </a:rPr>
              <a:t>, který se komplexně věnuje právům, životům a problémům LGBTI+ lidí v ČR. </a:t>
            </a:r>
          </a:p>
          <a:p>
            <a:pPr fontAlgn="base"/>
            <a:endParaRPr lang="cs-CZ" sz="2000" b="1" dirty="0">
              <a:solidFill>
                <a:srgbClr val="000000"/>
              </a:solidFill>
            </a:endParaRPr>
          </a:p>
          <a:p>
            <a:pPr fontAlgn="base"/>
            <a:r>
              <a:rPr lang="cs-CZ" sz="2000" b="1" dirty="0">
                <a:solidFill>
                  <a:srgbClr val="000000"/>
                </a:solidFill>
              </a:rPr>
              <a:t>Věnuje se </a:t>
            </a:r>
            <a:r>
              <a:rPr lang="cs-CZ" sz="2000" b="1" dirty="0">
                <a:solidFill>
                  <a:srgbClr val="A50021"/>
                </a:solidFill>
              </a:rPr>
              <a:t>šesti strategickým oblastem</a:t>
            </a:r>
            <a:r>
              <a:rPr lang="cs-CZ" sz="2000" b="1" dirty="0">
                <a:solidFill>
                  <a:srgbClr val="000000"/>
                </a:solidFill>
              </a:rPr>
              <a:t>, jedná se o ochranu lidské důstojnosti a práva na sebeurčení, rodinné vztahy, zaměstnání a pracovní život, sociální a zdravotní oblast, vzdělávání a institucionální ochrana práv LGBTI+ lidí. Ve zmíněných oblastech přináší návrhy opatření směřující k lepší ochraně práv, odstranění bariér a rovnému postavení LGBTI+ lidí v České republice. </a:t>
            </a:r>
          </a:p>
          <a:p>
            <a:pPr fontAlgn="base"/>
            <a:endParaRPr lang="cs-CZ" sz="2000" b="1" dirty="0">
              <a:solidFill>
                <a:srgbClr val="000000"/>
              </a:solidFill>
            </a:endParaRPr>
          </a:p>
          <a:p>
            <a:pPr fontAlgn="base"/>
            <a:r>
              <a:rPr lang="cs-CZ" sz="2000" b="1" dirty="0">
                <a:solidFill>
                  <a:srgbClr val="000000"/>
                </a:solidFill>
              </a:rPr>
              <a:t>Opatření vycházejí z ústavního pořádku České republiky, z jejích mezinárodních závazků a standardů ochrany práv LGBTI+ lidí a opírají se o relevantní data a vědecké poznatky. ???</a:t>
            </a:r>
          </a:p>
          <a:p>
            <a:pPr fontAlgn="base"/>
            <a:endParaRPr lang="cs-CZ" sz="2000" b="1" dirty="0">
              <a:solidFill>
                <a:srgbClr val="000000"/>
              </a:solidFill>
            </a:endParaRPr>
          </a:p>
          <a:p>
            <a:pPr fontAlgn="base"/>
            <a:endParaRPr lang="cs-CZ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3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54BB5A-9EB2-06FD-7A9F-DA344C66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8" t="11906" r="27600" b="29314"/>
          <a:stretch/>
        </p:blipFill>
        <p:spPr>
          <a:xfrm>
            <a:off x="2829758" y="640394"/>
            <a:ext cx="5039115" cy="318042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814507-444B-19A1-EB24-58627633BB59}"/>
              </a:ext>
            </a:extLst>
          </p:cNvPr>
          <p:cNvSpPr txBox="1"/>
          <p:nvPr/>
        </p:nvSpPr>
        <p:spPr>
          <a:xfrm>
            <a:off x="419450" y="4320330"/>
            <a:ext cx="11091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/>
              <a:t>Zdravotní výkony prováděné u dětí s variacemi pohlavních znaků bez jejich informovaného souhlasu;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přístup k informacím v případě lidí s variacemi pohlavních znaků a jejich rodin, nápomoc při rozhodování a nezbytná psychosociální podpora;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informovanost odborníků a obecná osvěta v </a:t>
            </a:r>
            <a:r>
              <a:rPr lang="cs-CZ" sz="2400" b="1" dirty="0" err="1"/>
              <a:t>intersex</a:t>
            </a:r>
            <a:r>
              <a:rPr lang="cs-CZ" sz="2400" b="1" dirty="0"/>
              <a:t> problematice;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sběr dat a mapování stávající praxe.</a:t>
            </a:r>
          </a:p>
        </p:txBody>
      </p:sp>
    </p:spTree>
    <p:extLst>
      <p:ext uri="{BB962C8B-B14F-4D97-AF65-F5344CB8AC3E}">
        <p14:creationId xmlns:p14="http://schemas.microsoft.com/office/powerpoint/2010/main" val="427726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A1BBE0B-55F6-66B8-54D2-B8A57BED1188}"/>
              </a:ext>
            </a:extLst>
          </p:cNvPr>
          <p:cNvSpPr txBox="1"/>
          <p:nvPr/>
        </p:nvSpPr>
        <p:spPr>
          <a:xfrm>
            <a:off x="397079" y="1162823"/>
            <a:ext cx="11397842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zákrok je zásadně možné provést jen na základě svobodného a </a:t>
            </a:r>
            <a:r>
              <a:rPr lang="cs-CZ" sz="2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informovaného</a:t>
            </a: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souhlasu osoby, které se týká</a:t>
            </a:r>
            <a:r>
              <a:rPr lang="cs-C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ezletilý musí být o poskytnuté službě srozumitelně a v dostatečném předstihu informováni tak, aby mohl být zjištěn také jeho názor.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podle české legislativy však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nemohou zákonní zástupci dát svolení ke všem lékařským zákrokům na těle dítěte sami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Česká legislativa poté zakotvuje mírné pojistky v případě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rozporu mezi názorem nezletilého a zákonného zástupce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 případě, že se zákrokem zasahujícím do tělesné integrity vážně nesouhlasí dítě, které dovršilo 14 let věku, ale nenabylo plné svéprávnosti, § 100 odst. 1 občanského zákoníku vyžaduje </a:t>
            </a:r>
            <a:r>
              <a:rPr lang="cs-CZ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provedení zákroku svolení soudu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rgbClr val="A50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případě nevratných invazivních operativních zákroků na tělech </a:t>
            </a:r>
            <a:r>
              <a:rPr lang="cs-CZ" sz="2400" b="1" dirty="0" err="1">
                <a:solidFill>
                  <a:srgbClr val="A50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intersex</a:t>
            </a:r>
            <a:r>
              <a:rPr lang="cs-CZ" sz="2400" b="1" dirty="0">
                <a:solidFill>
                  <a:srgbClr val="A50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dětí česká legislativa vyžaduje svolení soudu vždy, bez ohledu na věk dítěte</a:t>
            </a:r>
            <a:r>
              <a:rPr lang="cs-CZ" sz="2400" dirty="0">
                <a:solidFill>
                  <a:srgbClr val="A500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0B4321C-54E5-061C-EE9E-FF341077CED4}"/>
              </a:ext>
            </a:extLst>
          </p:cNvPr>
          <p:cNvSpPr txBox="1"/>
          <p:nvPr/>
        </p:nvSpPr>
        <p:spPr>
          <a:xfrm>
            <a:off x="570451" y="5956183"/>
            <a:ext cx="112244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/>
              <a:t>Občanský zákoník č. 89/2012 Sb. </a:t>
            </a:r>
          </a:p>
          <a:p>
            <a:r>
              <a:rPr lang="cs-CZ" sz="1100" i="1" dirty="0"/>
              <a:t>DUŠKOVÁ, Šárka. Sociální a právní aspekty života </a:t>
            </a:r>
            <a:r>
              <a:rPr lang="cs-CZ" sz="1100" i="1" dirty="0" err="1"/>
              <a:t>intersex</a:t>
            </a:r>
            <a:r>
              <a:rPr lang="cs-CZ" sz="1100" i="1" dirty="0"/>
              <a:t> lidí v Česku: Podkladová studie – právní aspekty života </a:t>
            </a:r>
            <a:r>
              <a:rPr lang="cs-CZ" sz="1100" i="1" dirty="0" err="1"/>
              <a:t>intersex</a:t>
            </a:r>
            <a:r>
              <a:rPr lang="cs-CZ" sz="1100" i="1" dirty="0"/>
              <a:t> lidí v Česku a v mezinárodním kontextu.</a:t>
            </a:r>
          </a:p>
          <a:p>
            <a:r>
              <a:rPr lang="cs-CZ" sz="1100" i="1" dirty="0"/>
              <a:t> 0lomouc: Univerzita Palackého v Olomouci, 2021, s. 37.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79F83FB-E3E8-A1D7-887F-AE7D39582268}"/>
              </a:ext>
            </a:extLst>
          </p:cNvPr>
          <p:cNvSpPr txBox="1"/>
          <p:nvPr/>
        </p:nvSpPr>
        <p:spPr>
          <a:xfrm>
            <a:off x="1308683" y="294762"/>
            <a:ext cx="8732939" cy="58477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Český právní rámec a praxe – informovaný souhlas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4003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áhy Spravedlnosti Zákon - Obrázek zdarma na Pixabay">
            <a:extLst>
              <a:ext uri="{FF2B5EF4-FFF2-40B4-BE49-F238E27FC236}">
                <a16:creationId xmlns:a16="http://schemas.microsoft.com/office/drawing/2014/main" id="{DCB47AA3-D1F1-CA3E-BB15-9414DB98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70" y="332862"/>
            <a:ext cx="5081520" cy="43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CC27A1B-52C5-A19F-487A-B65FACB2C8DC}"/>
              </a:ext>
            </a:extLst>
          </p:cNvPr>
          <p:cNvSpPr txBox="1"/>
          <p:nvPr/>
        </p:nvSpPr>
        <p:spPr>
          <a:xfrm>
            <a:off x="293358" y="4965247"/>
            <a:ext cx="11381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Moratorium  na  časnou „normalizační chirurgii“ by mělo být  implementováno </a:t>
            </a:r>
          </a:p>
          <a:p>
            <a:r>
              <a:rPr lang="cs-CZ" sz="2400" b="1" dirty="0"/>
              <a:t>do národních zákonů. </a:t>
            </a:r>
          </a:p>
          <a:p>
            <a:r>
              <a:rPr lang="cs-CZ" sz="2400" b="1" dirty="0"/>
              <a:t>Významná změna v dosavadní lékařské praxi. </a:t>
            </a:r>
          </a:p>
          <a:p>
            <a:r>
              <a:rPr lang="cs-CZ" sz="2400" b="1" dirty="0">
                <a:solidFill>
                  <a:srgbClr val="A50021"/>
                </a:solidFill>
              </a:rPr>
              <a:t>Jsou pacienti s DSD opravdu tak nespokojeni, jak tvrdí aktivisté a ochránci lidských práv?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7C22D91-AD1E-01F6-27E7-EDED67C3375E}"/>
              </a:ext>
            </a:extLst>
          </p:cNvPr>
          <p:cNvSpPr txBox="1"/>
          <p:nvPr/>
        </p:nvSpPr>
        <p:spPr>
          <a:xfrm>
            <a:off x="536895" y="1997357"/>
            <a:ext cx="2950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Poruchy sexuální diferenciace</a:t>
            </a:r>
          </a:p>
          <a:p>
            <a:pPr algn="ctr"/>
            <a:r>
              <a:rPr lang="cs-CZ" dirty="0"/>
              <a:t>Vrozená patologie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66B555-6616-50B5-7F61-D508DACCAF2A}"/>
              </a:ext>
            </a:extLst>
          </p:cNvPr>
          <p:cNvSpPr txBox="1"/>
          <p:nvPr/>
        </p:nvSpPr>
        <p:spPr>
          <a:xfrm>
            <a:off x="8425793" y="2053838"/>
            <a:ext cx="2550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Variace pohlavních znaků</a:t>
            </a:r>
          </a:p>
          <a:p>
            <a:pPr algn="ctr"/>
            <a:r>
              <a:rPr lang="cs-CZ" dirty="0"/>
              <a:t>Přirozená odchylka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4DC10FB0-44F8-30FC-AE3D-BADFC3D42C6B}"/>
              </a:ext>
            </a:extLst>
          </p:cNvPr>
          <p:cNvSpPr/>
          <p:nvPr/>
        </p:nvSpPr>
        <p:spPr>
          <a:xfrm>
            <a:off x="1738351" y="2811467"/>
            <a:ext cx="484632" cy="48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D47AF783-74DB-4DB1-BDF5-FC3A47250717}"/>
              </a:ext>
            </a:extLst>
          </p:cNvPr>
          <p:cNvSpPr/>
          <p:nvPr/>
        </p:nvSpPr>
        <p:spPr>
          <a:xfrm>
            <a:off x="9391394" y="2780951"/>
            <a:ext cx="484632" cy="486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EC5E21-88BE-1749-F3FC-13EBC79FA07D}"/>
              </a:ext>
            </a:extLst>
          </p:cNvPr>
          <p:cNvSpPr txBox="1"/>
          <p:nvPr/>
        </p:nvSpPr>
        <p:spPr>
          <a:xfrm>
            <a:off x="652247" y="3375306"/>
            <a:ext cx="271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Včasná diagnostika a léčba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884AF4-C472-907C-9758-C72B56C92ADB}"/>
              </a:ext>
            </a:extLst>
          </p:cNvPr>
          <p:cNvSpPr txBox="1"/>
          <p:nvPr/>
        </p:nvSpPr>
        <p:spPr>
          <a:xfrm>
            <a:off x="8094629" y="3319003"/>
            <a:ext cx="3365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Včasná diagnostika (?) a pokud lze</a:t>
            </a:r>
          </a:p>
          <a:p>
            <a:pPr algn="ctr"/>
            <a:r>
              <a:rPr lang="cs-CZ" dirty="0"/>
              <a:t>odložená léčba </a:t>
            </a:r>
          </a:p>
        </p:txBody>
      </p:sp>
    </p:spTree>
    <p:extLst>
      <p:ext uri="{BB962C8B-B14F-4D97-AF65-F5344CB8AC3E}">
        <p14:creationId xmlns:p14="http://schemas.microsoft.com/office/powerpoint/2010/main" val="180334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7456A4-3160-5D65-B2DC-F16D20574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2022871"/>
            <a:ext cx="11224469" cy="3928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A50021"/>
                </a:solidFill>
              </a:rPr>
              <a:t>Terciární centra s multidisciplinárním přístupem </a:t>
            </a:r>
          </a:p>
          <a:p>
            <a:pPr marL="457200" indent="-457200">
              <a:buAutoNum type="arabicPeriod"/>
            </a:pPr>
            <a:r>
              <a:rPr lang="cs-CZ" sz="2000" b="1" dirty="0"/>
              <a:t>CAIS – nechat gonády (</a:t>
            </a:r>
            <a:r>
              <a:rPr lang="cs-CZ" sz="2000" b="1" dirty="0" err="1"/>
              <a:t>testes</a:t>
            </a:r>
            <a:r>
              <a:rPr lang="cs-CZ" sz="2000" b="1" dirty="0"/>
              <a:t>) alespoň do puberty (zdroj hormonů - </a:t>
            </a:r>
            <a:r>
              <a:rPr lang="cs-CZ" sz="2000" b="1" dirty="0" err="1"/>
              <a:t>testo</a:t>
            </a:r>
            <a:r>
              <a:rPr lang="cs-CZ" sz="2000" b="1" dirty="0"/>
              <a:t>→ estradiol) (některé studie  - zvýšené riziko vzniku nádoru )?</a:t>
            </a:r>
          </a:p>
          <a:p>
            <a:pPr marL="457200" indent="-457200">
              <a:buAutoNum type="arabicPeriod"/>
            </a:pPr>
            <a:r>
              <a:rPr lang="cs-CZ" sz="2000" b="1" dirty="0"/>
              <a:t>CAH  - vaginální dilatace u dětí ihned po redukci klitorisu není vhodná.</a:t>
            </a:r>
          </a:p>
          <a:p>
            <a:pPr marL="457200" indent="-457200">
              <a:buAutoNum type="arabicPeriod"/>
            </a:pPr>
            <a:r>
              <a:rPr lang="cs-CZ" sz="2000" b="1" dirty="0"/>
              <a:t>Ponechat asymptomatické deriváty </a:t>
            </a:r>
            <a:r>
              <a:rPr lang="cs-CZ" sz="2000" b="1" dirty="0" err="1"/>
              <a:t>müllerianských</a:t>
            </a:r>
            <a:r>
              <a:rPr lang="cs-CZ" sz="2000" b="1" dirty="0"/>
              <a:t> vývodů do počátku puberty.</a:t>
            </a:r>
          </a:p>
          <a:p>
            <a:pPr marL="457200" indent="-457200">
              <a:buAutoNum type="arabicPeriod"/>
            </a:pPr>
            <a:r>
              <a:rPr lang="cs-CZ" sz="2000" b="1" dirty="0"/>
              <a:t>Odstranit dysgenetické gonády u jedinců s Y chromozomem v karyotypu.</a:t>
            </a:r>
          </a:p>
          <a:p>
            <a:pPr marL="457200" indent="-457200">
              <a:buAutoNum type="arabicPeriod"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Existuje však jen </a:t>
            </a:r>
            <a:r>
              <a:rPr lang="cs-CZ" sz="2000" b="1" dirty="0">
                <a:solidFill>
                  <a:srgbClr val="A50021"/>
                </a:solidFill>
              </a:rPr>
              <a:t>málo důkazů o dopadu neléčené DSD v dětství </a:t>
            </a:r>
            <a:r>
              <a:rPr lang="cs-CZ" sz="2000" b="1" dirty="0"/>
              <a:t>na </a:t>
            </a:r>
            <a:r>
              <a:rPr lang="cs-CZ" sz="2000" b="1" dirty="0">
                <a:solidFill>
                  <a:srgbClr val="A50021"/>
                </a:solidFill>
              </a:rPr>
              <a:t>individuální vývoj jedince</a:t>
            </a:r>
            <a:r>
              <a:rPr lang="cs-CZ" sz="2000" b="1" dirty="0"/>
              <a:t>, jeho začlenění do společnosti, na </a:t>
            </a:r>
            <a:r>
              <a:rPr lang="cs-CZ" sz="2000" b="1" dirty="0">
                <a:solidFill>
                  <a:srgbClr val="A50021"/>
                </a:solidFill>
              </a:rPr>
              <a:t>riziko stigmatizace</a:t>
            </a:r>
            <a:r>
              <a:rPr lang="cs-CZ" sz="2000" b="1" dirty="0"/>
              <a:t>. Nízká úroveň důkazů by měla vést k vypracování společných prospektivních studií zahrnujících všechny strany a využívajících konsensuální protokoly hodnocení. 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7E891B-13E6-D8C8-D499-5153477536BE}"/>
              </a:ext>
            </a:extLst>
          </p:cNvPr>
          <p:cNvSpPr txBox="1"/>
          <p:nvPr/>
        </p:nvSpPr>
        <p:spPr>
          <a:xfrm>
            <a:off x="385894" y="6400800"/>
            <a:ext cx="466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P.D.E. </a:t>
            </a:r>
            <a:r>
              <a:rPr lang="cs-CZ" sz="1200" i="1" dirty="0" err="1"/>
              <a:t>Mouriquand</a:t>
            </a:r>
            <a:r>
              <a:rPr lang="cs-CZ" sz="1200" i="1" dirty="0"/>
              <a:t> et al. </a:t>
            </a:r>
            <a:r>
              <a:rPr lang="en-US" sz="1200" i="1" dirty="0"/>
              <a:t>Journal of Pediatric Urology (2016) 12, 139</a:t>
            </a:r>
            <a:r>
              <a:rPr lang="cs-CZ" sz="1200" i="1" dirty="0"/>
              <a:t>-</a:t>
            </a:r>
            <a:r>
              <a:rPr lang="en-US" sz="1200" i="1" dirty="0"/>
              <a:t>149</a:t>
            </a:r>
            <a:endParaRPr lang="cs-CZ" sz="12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CA4102-5EE2-469B-810D-2A7A0186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3" t="23119" r="22500" b="54617"/>
          <a:stretch/>
        </p:blipFill>
        <p:spPr>
          <a:xfrm>
            <a:off x="1976429" y="271466"/>
            <a:ext cx="7346535" cy="152679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0017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9DD1-0A0C-85B2-B3A9-0A73F521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415459"/>
            <a:ext cx="11392250" cy="800945"/>
          </a:xfrm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Early Genital Surgery in Disorders/</a:t>
            </a:r>
            <a:r>
              <a:rPr lang="en-US" sz="3200" b="1" dirty="0" err="1">
                <a:latin typeface="+mn-lt"/>
              </a:rPr>
              <a:t>Diferences</a:t>
            </a:r>
            <a:r>
              <a:rPr lang="en-US" sz="3200" b="1" dirty="0">
                <a:latin typeface="+mn-lt"/>
              </a:rPr>
              <a:t> of Sex Development: Patients’ Perspectives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81530-07AF-4AC5-C998-1B2DAECF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9" y="1568740"/>
            <a:ext cx="11750180" cy="4731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/>
              <a:t>Dsd</a:t>
            </a:r>
            <a:r>
              <a:rPr lang="cs-CZ" sz="2000" b="1" dirty="0"/>
              <a:t>-LIFE  -  multicentrická průřezová klinická studie na 14 pracovištích Německo, Francie, Nizozemsko, Polsko, Švédsko a Spojené království (2014-2015). </a:t>
            </a:r>
          </a:p>
          <a:p>
            <a:pPr marL="0" indent="0">
              <a:buNone/>
            </a:pPr>
            <a:r>
              <a:rPr lang="cs-CZ" sz="2000" b="1" dirty="0"/>
              <a:t>Jedinci s DSD ≥16 let (n= 419), elektivní </a:t>
            </a:r>
            <a:r>
              <a:rPr lang="cs-CZ" sz="2000" b="1" dirty="0" err="1"/>
              <a:t>genitoplastika</a:t>
            </a:r>
            <a:r>
              <a:rPr lang="cs-CZ" sz="2000" b="1" dirty="0"/>
              <a:t> v dětství nebo adolescenci.</a:t>
            </a:r>
          </a:p>
          <a:p>
            <a:pPr marL="0" indent="0">
              <a:buNone/>
            </a:pPr>
            <a:r>
              <a:rPr lang="cs-CZ" sz="2000" b="1" dirty="0"/>
              <a:t>CAH 192 (věk 30,5 let) , 46,XY-A 150 (26 let), 46,XY-nA 117 (32,4 let).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Dotazník:</a:t>
            </a:r>
          </a:p>
          <a:p>
            <a:pPr marL="0" indent="0">
              <a:buNone/>
            </a:pPr>
            <a:r>
              <a:rPr lang="cs-CZ" sz="2000" b="1" dirty="0"/>
              <a:t>1.  Jaký je přiměřený věk na chirurgickou úpravu zevního genitálu?</a:t>
            </a:r>
          </a:p>
          <a:p>
            <a:pPr marL="0" indent="0">
              <a:buNone/>
            </a:pPr>
            <a:r>
              <a:rPr lang="en-US" sz="2000" b="1" dirty="0"/>
              <a:t>2. </a:t>
            </a:r>
            <a:r>
              <a:rPr lang="cs-CZ" sz="2000" b="1" dirty="0"/>
              <a:t>Odložení operace do věku, kdy může dát jedinec IS? </a:t>
            </a:r>
          </a:p>
          <a:p>
            <a:pPr marL="0" indent="0">
              <a:buNone/>
            </a:pPr>
            <a:r>
              <a:rPr lang="en-US" sz="2000" b="1" dirty="0"/>
              <a:t>3. </a:t>
            </a:r>
            <a:r>
              <a:rPr lang="cs-CZ" sz="2000" b="1" dirty="0"/>
              <a:t>Redukce hypertrofického klitorisu u dívek je nutná? </a:t>
            </a:r>
          </a:p>
          <a:p>
            <a:pPr marL="0" indent="0">
              <a:buNone/>
            </a:pPr>
            <a:r>
              <a:rPr lang="cs-CZ" sz="2000" b="1" dirty="0"/>
              <a:t>4. </a:t>
            </a:r>
            <a:r>
              <a:rPr lang="cs-CZ" sz="2000" b="1" dirty="0" err="1"/>
              <a:t>Vaginoplastika</a:t>
            </a:r>
            <a:r>
              <a:rPr lang="cs-CZ" sz="2000" b="1" dirty="0"/>
              <a:t> v adolescenci nebo dospělosti po udělení IS je vhodnější než ve věku pod 6 měsíců (</a:t>
            </a:r>
            <a:r>
              <a:rPr lang="cs-CZ" sz="2000" b="1" dirty="0" err="1"/>
              <a:t>infancy</a:t>
            </a:r>
            <a:r>
              <a:rPr lang="cs-CZ" sz="2000" b="1" dirty="0"/>
              <a:t>).</a:t>
            </a:r>
          </a:p>
          <a:p>
            <a:pPr marL="0" indent="0">
              <a:buNone/>
            </a:pPr>
            <a:r>
              <a:rPr lang="en-US" sz="2000" b="1" dirty="0"/>
              <a:t>5. </a:t>
            </a:r>
            <a:r>
              <a:rPr lang="cs-CZ" sz="2000" b="1" dirty="0"/>
              <a:t>Operace </a:t>
            </a:r>
            <a:r>
              <a:rPr lang="cs-CZ" sz="2000" b="1" dirty="0" err="1"/>
              <a:t>hypospádie</a:t>
            </a:r>
            <a:r>
              <a:rPr lang="cs-CZ" sz="2000" b="1" dirty="0"/>
              <a:t> až po udělení souhlasu pacienta je lepší než ve věku do 2 let. </a:t>
            </a:r>
          </a:p>
          <a:p>
            <a:pPr marL="0" indent="0">
              <a:buNone/>
            </a:pPr>
            <a:r>
              <a:rPr lang="en-US" sz="2000" b="1" dirty="0"/>
              <a:t>6. </a:t>
            </a:r>
            <a:r>
              <a:rPr lang="cs-CZ" sz="2000" b="1" dirty="0"/>
              <a:t>Bylo by lépe, kdybych nepodstoupil/a žádnou operaci.</a:t>
            </a:r>
            <a:endParaRPr lang="cs-CZ" sz="32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2492BC-D9A0-0923-ECC4-5133D347BBAB}"/>
              </a:ext>
            </a:extLst>
          </p:cNvPr>
          <p:cNvSpPr txBox="1"/>
          <p:nvPr/>
        </p:nvSpPr>
        <p:spPr>
          <a:xfrm>
            <a:off x="604008" y="6427113"/>
            <a:ext cx="358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E. </a:t>
            </a:r>
            <a:r>
              <a:rPr lang="cs-CZ" sz="1100" i="1" dirty="0" err="1"/>
              <a:t>Bennecke</a:t>
            </a:r>
            <a:r>
              <a:rPr lang="cs-CZ" sz="1100" i="1" dirty="0"/>
              <a:t>, </a:t>
            </a:r>
            <a:r>
              <a:rPr lang="en-US" sz="1100" i="1" dirty="0"/>
              <a:t>Archives of Sexual Behavior (2021) 50:913–923</a:t>
            </a:r>
            <a:endParaRPr lang="cs-CZ" sz="1100" i="1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2147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81530-07AF-4AC5-C998-1B2DAECF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9" y="461394"/>
            <a:ext cx="11649512" cy="5838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Celkem 66% jedinců s CAH a 60% jedinců s XY DSD-A si myslí, že vhodným věkem pro genitální chirurgii je </a:t>
            </a:r>
            <a:r>
              <a:rPr lang="cs-CZ" sz="2000" b="1" dirty="0"/>
              <a:t>věk </a:t>
            </a:r>
            <a:r>
              <a:rPr lang="cs-CZ" sz="2000" b="1" i="0" dirty="0">
                <a:effectLst/>
              </a:rPr>
              <a:t>dětství. 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Ženy s XY DSD nebyly v této otázce jednotné a </a:t>
            </a:r>
            <a:r>
              <a:rPr lang="cs-CZ" sz="2000" b="1" i="0" dirty="0" err="1">
                <a:effectLst/>
              </a:rPr>
              <a:t>vaginoplastiku</a:t>
            </a:r>
            <a:r>
              <a:rPr lang="cs-CZ" sz="2000" b="1" i="0" dirty="0">
                <a:effectLst/>
              </a:rPr>
              <a:t> preferovaly až v pozdějším věku (XY DSD-A 39%, XY DSD-</a:t>
            </a:r>
            <a:r>
              <a:rPr lang="cs-CZ" sz="2000" b="1" i="0" dirty="0" err="1">
                <a:effectLst/>
              </a:rPr>
              <a:t>nA</a:t>
            </a:r>
            <a:r>
              <a:rPr lang="cs-CZ" sz="2000" b="1" i="0" dirty="0">
                <a:effectLst/>
              </a:rPr>
              <a:t>). 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Celkem 47% mužů dalo přednost časné operaci </a:t>
            </a:r>
            <a:r>
              <a:rPr lang="cs-CZ" sz="2000" b="1" i="0" dirty="0" err="1">
                <a:effectLst/>
              </a:rPr>
              <a:t>hypospádie</a:t>
            </a:r>
            <a:r>
              <a:rPr lang="cs-CZ" sz="2000" b="1" i="0" dirty="0">
                <a:effectLst/>
              </a:rPr>
              <a:t>.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Pouze 12% CAH, 11% XY DSD-A a 21% XY DSD-</a:t>
            </a:r>
            <a:r>
              <a:rPr lang="cs-CZ" sz="2000" b="1" i="0" dirty="0" err="1">
                <a:effectLst/>
              </a:rPr>
              <a:t>nA</a:t>
            </a:r>
            <a:r>
              <a:rPr lang="cs-CZ" sz="2000" b="1" i="0" dirty="0">
                <a:effectLst/>
              </a:rPr>
              <a:t> se domnívalo, že by jim bylo bez operace v dětství nebo dospívání lépe. 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Jedinci, kteří podstoupili včasnou operaci genitálií, ji spíše schvalovali (85%). 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cs-CZ" sz="2000" b="1" dirty="0"/>
              <a:t>V</a:t>
            </a:r>
            <a:r>
              <a:rPr lang="cs-CZ" sz="2000" b="1" i="0" dirty="0">
                <a:effectLst/>
              </a:rPr>
              <a:t>ýsledky nepodpořily všeobecné moratorium na včasnou elektivní operaci genitálií. 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Názory účastníků se značně lišily podle kategorie diagnózy, pohlaví, anamnézy chirurgie a kontaktu s podpůrnými skupinami. </a:t>
            </a:r>
          </a:p>
          <a:p>
            <a:pPr marL="0" indent="0">
              <a:buNone/>
            </a:pPr>
            <a:r>
              <a:rPr lang="cs-CZ" sz="2000" b="1" i="0" dirty="0">
                <a:effectLst/>
              </a:rPr>
              <a:t>Rozhodování případ od případu je vhodnější pro pochopení etické složitosti daných otázek.</a:t>
            </a:r>
            <a:endParaRPr lang="cs-CZ" sz="3200" b="1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2492BC-D9A0-0923-ECC4-5133D347BBAB}"/>
              </a:ext>
            </a:extLst>
          </p:cNvPr>
          <p:cNvSpPr txBox="1"/>
          <p:nvPr/>
        </p:nvSpPr>
        <p:spPr>
          <a:xfrm>
            <a:off x="604008" y="6427113"/>
            <a:ext cx="35894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/>
              <a:t>E. </a:t>
            </a:r>
            <a:r>
              <a:rPr lang="cs-CZ" sz="1100" i="1" dirty="0" err="1"/>
              <a:t>Bennecke</a:t>
            </a:r>
            <a:r>
              <a:rPr lang="cs-CZ" sz="1100" i="1" dirty="0"/>
              <a:t>, </a:t>
            </a:r>
            <a:r>
              <a:rPr lang="en-US" sz="1100" i="1" dirty="0"/>
              <a:t>Archives of Sexual Behavior (2021) 50:913–923</a:t>
            </a:r>
            <a:endParaRPr lang="cs-CZ" sz="1100" i="1" dirty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84375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9DD1-0A0C-85B2-B3A9-0A73F521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34" y="318783"/>
            <a:ext cx="10305176" cy="931178"/>
          </a:xfrm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+mn-lt"/>
              </a:rPr>
              <a:t>Self- and proxy-reported outcomes after surgery in people with disorders/ differences of sex development (DSD) in Europe (</a:t>
            </a:r>
            <a:r>
              <a:rPr lang="en-US" sz="2800" b="1" dirty="0" err="1">
                <a:latin typeface="+mn-lt"/>
              </a:rPr>
              <a:t>dsd</a:t>
            </a:r>
            <a:r>
              <a:rPr lang="en-US" sz="2800" b="1" dirty="0">
                <a:latin typeface="+mn-lt"/>
              </a:rPr>
              <a:t>-LIFE)</a:t>
            </a:r>
            <a:endParaRPr lang="cs-CZ" sz="28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81530-07AF-4AC5-C998-1B2DAECF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63" y="1357834"/>
            <a:ext cx="10515600" cy="472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Studie shrnuje chirurgický zákrok v největší kohortě jedinců s DSD. Celkový vzhled po operaci byl uspokojivý u více než 90% žen a mužů. Funkce byla méně uspokojivá kvůli nálezům vaginální stenózy, snížené citlivosti na klitorisu nebo žaludu penisu. </a:t>
            </a:r>
          </a:p>
          <a:p>
            <a:pPr marL="0" indent="0">
              <a:buNone/>
            </a:pPr>
            <a:r>
              <a:rPr lang="cs-CZ" sz="1800" b="1" dirty="0"/>
              <a:t>Zhodnocení vlivu genitální chirurgie na pohlavní život - výsledky by měly být vyhodnoceny a sloužit  jako podklad pro budoucí chirurgickou péči.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7ABF744-2C6B-E26A-6D14-22C27BE64E0F}"/>
              </a:ext>
            </a:extLst>
          </p:cNvPr>
          <p:cNvSpPr txBox="1"/>
          <p:nvPr/>
        </p:nvSpPr>
        <p:spPr>
          <a:xfrm>
            <a:off x="645952" y="6385328"/>
            <a:ext cx="3531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0" i="1" dirty="0" err="1">
                <a:solidFill>
                  <a:srgbClr val="212121"/>
                </a:solidFill>
                <a:effectLst/>
              </a:rPr>
              <a:t>Rapp</a:t>
            </a:r>
            <a:r>
              <a:rPr lang="cs-CZ" sz="1200" b="0" i="1" dirty="0">
                <a:solidFill>
                  <a:srgbClr val="212121"/>
                </a:solidFill>
                <a:effectLst/>
              </a:rPr>
              <a:t> M et al. </a:t>
            </a:r>
            <a:r>
              <a:rPr lang="es-ES" sz="1200" b="0" i="1" dirty="0">
                <a:solidFill>
                  <a:srgbClr val="212121"/>
                </a:solidFill>
                <a:effectLst/>
              </a:rPr>
              <a:t>J Pediatr Urol. 2021 Jun;17(3):353-365</a:t>
            </a:r>
            <a:r>
              <a:rPr lang="es-ES" sz="1400" b="0" i="1" dirty="0">
                <a:solidFill>
                  <a:srgbClr val="212121"/>
                </a:solidFill>
                <a:effectLst/>
              </a:rPr>
              <a:t>. </a:t>
            </a:r>
            <a:endParaRPr lang="cs-CZ" sz="1400" i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094E2C-D19C-EDB0-AFBE-E68FE541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1" y="2899438"/>
            <a:ext cx="6723114" cy="3295953"/>
          </a:xfrm>
          <a:prstGeom prst="rect">
            <a:avLst/>
          </a:prstGeom>
        </p:spPr>
      </p:pic>
      <p:pic>
        <p:nvPicPr>
          <p:cNvPr id="1026" name="Picture 2" descr="https://ars.els-cdn.com/content/image/1-s2.0-S1477513120307233-gr1_lrg.jpg">
            <a:extLst>
              <a:ext uri="{FF2B5EF4-FFF2-40B4-BE49-F238E27FC236}">
                <a16:creationId xmlns:a16="http://schemas.microsoft.com/office/drawing/2014/main" id="{C62664C3-C3D0-45B2-AE6E-04120961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51" y="2899439"/>
            <a:ext cx="5032003" cy="32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4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DF227-2862-B43F-1709-E9540FEF1D0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The Timing of Genital Surgery in Somatic Intersexuality: Surveys of Patients’ Preferences</a:t>
            </a:r>
            <a:endParaRPr lang="cs-CZ" sz="3200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6AF13-588B-CF11-CDB9-F7E176E3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59" y="2810311"/>
            <a:ext cx="11543251" cy="349789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sz="2400" b="1" dirty="0"/>
              <a:t>Somatická intersexualita je charakteristická rozdílností v typech a závažnosti symptomů.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U</a:t>
            </a:r>
            <a:r>
              <a:rPr lang="en-US" sz="2400" b="1" dirty="0" err="1"/>
              <a:t>niverzální</a:t>
            </a:r>
            <a:r>
              <a:rPr lang="en-US" sz="2400" b="1" dirty="0"/>
              <a:t> </a:t>
            </a:r>
            <a:r>
              <a:rPr lang="en-US" sz="2400" b="1" dirty="0" err="1"/>
              <a:t>přístup</a:t>
            </a:r>
            <a:r>
              <a:rPr lang="en-US" sz="2400" b="1" dirty="0"/>
              <a:t> k </a:t>
            </a:r>
            <a:r>
              <a:rPr lang="en-US" sz="2400" b="1" dirty="0" err="1"/>
              <a:t>načasování</a:t>
            </a:r>
            <a:r>
              <a:rPr lang="en-US" sz="2400" b="1" dirty="0"/>
              <a:t> </a:t>
            </a:r>
            <a:r>
              <a:rPr lang="en-US" sz="2400" b="1" dirty="0" err="1"/>
              <a:t>genitální</a:t>
            </a:r>
            <a:r>
              <a:rPr lang="en-US" sz="2400" b="1" dirty="0"/>
              <a:t> </a:t>
            </a:r>
            <a:r>
              <a:rPr lang="en-US" sz="2400" b="1" dirty="0" err="1"/>
              <a:t>chirurgie</a:t>
            </a:r>
            <a:r>
              <a:rPr lang="en-US" sz="2400" b="1" dirty="0"/>
              <a:t> </a:t>
            </a:r>
            <a:r>
              <a:rPr lang="cs-CZ" sz="2400" b="1" dirty="0"/>
              <a:t>není možný. </a:t>
            </a:r>
          </a:p>
          <a:p>
            <a:pPr marL="342900" indent="-342900">
              <a:buAutoNum type="arabicPeriod"/>
            </a:pPr>
            <a:r>
              <a:rPr lang="cs-CZ" sz="2400" b="1" dirty="0" err="1"/>
              <a:t>Multisciplinární</a:t>
            </a:r>
            <a:r>
              <a:rPr lang="cs-CZ" sz="2400" b="1" dirty="0"/>
              <a:t> přístup.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Podrobné informace  o výhodách včasné vs.  pozdní operace.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Specifická je indikace gonadektomie  z indikace rizika maligního zvratu. </a:t>
            </a:r>
          </a:p>
          <a:p>
            <a:pPr marL="342900" indent="-342900">
              <a:buAutoNum type="arabicPeriod"/>
            </a:pPr>
            <a:r>
              <a:rPr lang="cs-CZ" sz="2400" b="1" dirty="0"/>
              <a:t>I</a:t>
            </a:r>
            <a:r>
              <a:rPr lang="en-US" sz="2400" b="1" dirty="0" err="1"/>
              <a:t>nformovaný</a:t>
            </a:r>
            <a:r>
              <a:rPr lang="en-US" sz="2400" b="1" dirty="0"/>
              <a:t> </a:t>
            </a:r>
            <a:r>
              <a:rPr lang="en-US" sz="2400" b="1" dirty="0" err="1"/>
              <a:t>souhlas</a:t>
            </a:r>
            <a:r>
              <a:rPr lang="en-US" sz="2400" b="1" dirty="0"/>
              <a:t> </a:t>
            </a:r>
            <a:r>
              <a:rPr lang="cs-CZ" sz="2400" b="1" dirty="0"/>
              <a:t>zákonných zástupců </a:t>
            </a:r>
            <a:r>
              <a:rPr lang="en-US" sz="2400" b="1" dirty="0"/>
              <a:t> (a </a:t>
            </a:r>
            <a:r>
              <a:rPr lang="en-US" sz="2400" b="1" dirty="0" err="1"/>
              <a:t>později</a:t>
            </a:r>
            <a:r>
              <a:rPr lang="en-US" sz="2400" b="1" dirty="0"/>
              <a:t> </a:t>
            </a:r>
            <a:r>
              <a:rPr lang="en-US" sz="2400" b="1" dirty="0" err="1"/>
              <a:t>pacientů</a:t>
            </a:r>
            <a:r>
              <a:rPr lang="cs-CZ" sz="2400" b="1" dirty="0"/>
              <a:t>). </a:t>
            </a:r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087A3A-30F2-85FD-FD15-11C6C621B7E6}"/>
              </a:ext>
            </a:extLst>
          </p:cNvPr>
          <p:cNvSpPr txBox="1"/>
          <p:nvPr/>
        </p:nvSpPr>
        <p:spPr>
          <a:xfrm>
            <a:off x="313190" y="6154320"/>
            <a:ext cx="4695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Heino</a:t>
            </a:r>
            <a:r>
              <a:rPr lang="cs-CZ" sz="1400" i="1" dirty="0"/>
              <a:t> F.L. </a:t>
            </a:r>
            <a:r>
              <a:rPr lang="cs-CZ" sz="1400" i="1" dirty="0" err="1"/>
              <a:t>Meyer-Bahlburg</a:t>
            </a:r>
            <a:r>
              <a:rPr lang="cs-CZ" sz="1400" i="1" dirty="0"/>
              <a:t>, </a:t>
            </a:r>
            <a:r>
              <a:rPr lang="cs-CZ" sz="1400" i="1" dirty="0" err="1"/>
              <a:t>Horm</a:t>
            </a:r>
            <a:r>
              <a:rPr lang="cs-CZ" sz="1400" i="1" dirty="0"/>
              <a:t> Res </a:t>
            </a:r>
            <a:r>
              <a:rPr lang="cs-CZ" sz="1400" i="1" dirty="0" err="1"/>
              <a:t>Paediatr</a:t>
            </a:r>
            <a:r>
              <a:rPr lang="cs-CZ" sz="1400" i="1" dirty="0"/>
              <a:t> 2022;95:12–20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603CF41-C00E-4613-8B1B-9F6A1708516D}"/>
              </a:ext>
            </a:extLst>
          </p:cNvPr>
          <p:cNvSpPr/>
          <p:nvPr/>
        </p:nvSpPr>
        <p:spPr>
          <a:xfrm>
            <a:off x="522913" y="1927334"/>
            <a:ext cx="9745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Postoj endokrinologických a urologických společností </a:t>
            </a:r>
            <a:r>
              <a:rPr lang="en-US" sz="2400" b="1" dirty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7403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ovéPole 5">
            <a:extLst>
              <a:ext uri="{FF2B5EF4-FFF2-40B4-BE49-F238E27FC236}">
                <a16:creationId xmlns:a16="http://schemas.microsoft.com/office/drawing/2014/main" id="{9196106A-E9C4-E925-8FA3-82F67D47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707" y="239362"/>
            <a:ext cx="8001000" cy="89255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</a:rPr>
              <a:t>Poruchy sexuální diferenciace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(DSD - Chicago 2006).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40A4FA1-738F-CB9F-171C-07C2FE558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11093"/>
              </p:ext>
            </p:extLst>
          </p:nvPr>
        </p:nvGraphicFramePr>
        <p:xfrm>
          <a:off x="729842" y="1409350"/>
          <a:ext cx="10175845" cy="4737635"/>
        </p:xfrm>
        <a:graphic>
          <a:graphicData uri="http://schemas.openxmlformats.org/drawingml/2006/table">
            <a:tbl>
              <a:tblPr/>
              <a:tblGrid>
                <a:gridCol w="346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6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87"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DSD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Karyotype or implicated genes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87"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Chromosomal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DSD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Klinefelter’s syndrome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47,XXY and variants/mosaics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Turner’s syndrome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45,X and variants/mosaics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Ovotesticular DSD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46,XX/46,XY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chimerism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999">
                <a:tc rowSpan="3"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46,XY DSD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Gonadal dysgenesis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DHH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SRY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NR5A1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NR0B1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WT1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SOX9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DMRT1</a:t>
                      </a:r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MAPK3K1</a:t>
                      </a:r>
                      <a:endParaRPr lang="cs-CZ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9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Androgen insensitivity syndrome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cs-CZ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9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Disorders of androgen biosynthesis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SRD5A2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CYP11A1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HSD3B2</a:t>
                      </a: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 </a:t>
                      </a:r>
                      <a:r>
                        <a:rPr lang="en-US" sz="1400" b="1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CYP17A1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903">
                <a:tc rowSpan="2">
                  <a:txBody>
                    <a:bodyPr/>
                    <a:lstStyle/>
                    <a:p>
                      <a:pPr algn="l" fontAlgn="t"/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46,XX DSD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Disorders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ovarian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</a:t>
                      </a: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SRY, RSPO1, SOX9, WNT4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Disorders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androgen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HSD3B2, CYP21A2, CYP11B1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87">
                <a:tc>
                  <a:txBody>
                    <a:bodyPr/>
                    <a:lstStyle/>
                    <a:p>
                      <a:pPr algn="l" fontAlgn="t"/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Structural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genitourinary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anomalies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WNT4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(in Mayer-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Rokitansky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K‘uster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-Hauser syndrome </a:t>
                      </a:r>
                      <a:r>
                        <a:rPr lang="cs-CZ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subset</a:t>
                      </a: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 fontAlgn="t"/>
                      <a:endParaRPr lang="cs-CZ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28" marR="39628" marT="39610" marB="39610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58019"/>
                  </a:ext>
                </a:extLst>
              </a:tr>
            </a:tbl>
          </a:graphicData>
        </a:graphic>
      </p:graphicFrame>
      <p:sp>
        <p:nvSpPr>
          <p:cNvPr id="4140" name="Obdélník 1">
            <a:extLst>
              <a:ext uri="{FF2B5EF4-FFF2-40B4-BE49-F238E27FC236}">
                <a16:creationId xmlns:a16="http://schemas.microsoft.com/office/drawing/2014/main" id="{F899F591-2EAF-BACB-5275-F7272D1D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" y="6343650"/>
            <a:ext cx="6345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100" i="1" dirty="0" err="1">
                <a:latin typeface="Arial" panose="020B0604020202020204" pitchFamily="34" charset="0"/>
              </a:rPr>
              <a:t>Consensus</a:t>
            </a:r>
            <a:r>
              <a:rPr lang="cs-CZ" altLang="cs-CZ" sz="1100" i="1" dirty="0">
                <a:latin typeface="Arial" panose="020B0604020202020204" pitchFamily="34" charset="0"/>
              </a:rPr>
              <a:t> </a:t>
            </a:r>
            <a:r>
              <a:rPr lang="cs-CZ" altLang="cs-CZ" sz="1100" i="1" dirty="0" err="1">
                <a:latin typeface="Arial" panose="020B0604020202020204" pitchFamily="34" charset="0"/>
              </a:rPr>
              <a:t>statement</a:t>
            </a:r>
            <a:r>
              <a:rPr lang="cs-CZ" altLang="cs-CZ" sz="1100" i="1" dirty="0">
                <a:latin typeface="Arial" panose="020B0604020202020204" pitchFamily="34" charset="0"/>
              </a:rPr>
              <a:t> on management </a:t>
            </a:r>
            <a:r>
              <a:rPr lang="cs-CZ" altLang="cs-CZ" sz="1100" i="1" dirty="0" err="1">
                <a:latin typeface="Arial" panose="020B0604020202020204" pitchFamily="34" charset="0"/>
              </a:rPr>
              <a:t>of</a:t>
            </a:r>
            <a:r>
              <a:rPr lang="cs-CZ" altLang="cs-CZ" sz="1100" i="1" dirty="0">
                <a:latin typeface="Arial" panose="020B0604020202020204" pitchFamily="34" charset="0"/>
              </a:rPr>
              <a:t> </a:t>
            </a:r>
            <a:r>
              <a:rPr lang="cs-CZ" altLang="cs-CZ" sz="1100" i="1" dirty="0" err="1">
                <a:latin typeface="Arial" panose="020B0604020202020204" pitchFamily="34" charset="0"/>
              </a:rPr>
              <a:t>intersex</a:t>
            </a:r>
            <a:r>
              <a:rPr lang="cs-CZ" altLang="cs-CZ" sz="1100" i="1" dirty="0">
                <a:latin typeface="Arial" panose="020B0604020202020204" pitchFamily="34" charset="0"/>
              </a:rPr>
              <a:t> </a:t>
            </a:r>
            <a:r>
              <a:rPr lang="cs-CZ" altLang="cs-CZ" sz="1100" i="1" dirty="0" err="1">
                <a:latin typeface="Arial" panose="020B0604020202020204" pitchFamily="34" charset="0"/>
              </a:rPr>
              <a:t>disorders</a:t>
            </a:r>
            <a:r>
              <a:rPr lang="cs-CZ" altLang="cs-CZ" sz="1100" i="1" dirty="0">
                <a:latin typeface="Arial" panose="020B0604020202020204" pitchFamily="34" charset="0"/>
              </a:rPr>
              <a:t>. Arch Dis </a:t>
            </a:r>
            <a:r>
              <a:rPr lang="cs-CZ" altLang="cs-CZ" sz="1100" i="1" dirty="0" err="1">
                <a:latin typeface="Arial" panose="020B0604020202020204" pitchFamily="34" charset="0"/>
              </a:rPr>
              <a:t>Child</a:t>
            </a:r>
            <a:r>
              <a:rPr lang="cs-CZ" altLang="cs-CZ" sz="1100" i="1" dirty="0">
                <a:latin typeface="Arial" panose="020B0604020202020204" pitchFamily="34" charset="0"/>
              </a:rPr>
              <a:t> 2006;91: 554–63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9DD1-0A0C-85B2-B3A9-0A73F521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39" y="214123"/>
            <a:ext cx="11392250" cy="683499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+mn-lt"/>
              </a:rPr>
              <a:t>Kongeniální adrenální </a:t>
            </a:r>
            <a:r>
              <a:rPr lang="cs-CZ" sz="3200" b="1" dirty="0" err="1">
                <a:latin typeface="+mn-lt"/>
              </a:rPr>
              <a:t>hyperplázie</a:t>
            </a:r>
            <a:r>
              <a:rPr lang="cs-CZ" sz="3200" b="1" dirty="0">
                <a:latin typeface="+mn-lt"/>
              </a:rPr>
              <a:t> – elektivní chirurgie</a:t>
            </a: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E2C2328F-2620-1A79-4B6A-41232BC69A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025273"/>
              </p:ext>
            </p:extLst>
          </p:nvPr>
        </p:nvGraphicFramePr>
        <p:xfrm>
          <a:off x="687897" y="922585"/>
          <a:ext cx="1053168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140">
                  <a:extLst>
                    <a:ext uri="{9D8B030D-6E8A-4147-A177-3AD203B41FA5}">
                      <a16:colId xmlns:a16="http://schemas.microsoft.com/office/drawing/2014/main" val="1468443644"/>
                    </a:ext>
                  </a:extLst>
                </a:gridCol>
                <a:gridCol w="1702965">
                  <a:extLst>
                    <a:ext uri="{9D8B030D-6E8A-4147-A177-3AD203B41FA5}">
                      <a16:colId xmlns:a16="http://schemas.microsoft.com/office/drawing/2014/main" val="1322454792"/>
                    </a:ext>
                  </a:extLst>
                </a:gridCol>
                <a:gridCol w="1333849">
                  <a:extLst>
                    <a:ext uri="{9D8B030D-6E8A-4147-A177-3AD203B41FA5}">
                      <a16:colId xmlns:a16="http://schemas.microsoft.com/office/drawing/2014/main" val="1215533551"/>
                    </a:ext>
                  </a:extLst>
                </a:gridCol>
                <a:gridCol w="2080470">
                  <a:extLst>
                    <a:ext uri="{9D8B030D-6E8A-4147-A177-3AD203B41FA5}">
                      <a16:colId xmlns:a16="http://schemas.microsoft.com/office/drawing/2014/main" val="3331760768"/>
                    </a:ext>
                  </a:extLst>
                </a:gridCol>
                <a:gridCol w="3082256">
                  <a:extLst>
                    <a:ext uri="{9D8B030D-6E8A-4147-A177-3AD203B41FA5}">
                      <a16:colId xmlns:a16="http://schemas.microsoft.com/office/drawing/2014/main" val="4264261576"/>
                    </a:ext>
                  </a:extLst>
                </a:gridCol>
              </a:tblGrid>
              <a:tr h="608018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Autor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(rok)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Počet pacientek </a:t>
                      </a:r>
                    </a:p>
                    <a:p>
                      <a:pPr algn="ctr"/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Prader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&gt;3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(věk - roky)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Věk operace (roky)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Otázka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Odpověď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679945"/>
                  </a:ext>
                </a:extLst>
              </a:tr>
              <a:tr h="638006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Wisniewski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, USA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(2004)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41 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(&gt; 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Kdy operovat?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&lt; 1. rok 37%</a:t>
                      </a:r>
                    </a:p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Adolesc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. + </a:t>
                      </a:r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adult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 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966805"/>
                  </a:ext>
                </a:extLst>
              </a:tr>
              <a:tr h="612034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Nordenskjold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, Švédsko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(2008)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62 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(18-63)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Kdy operovat?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Časná operace 69%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 pubertě 31%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408205"/>
                  </a:ext>
                </a:extLst>
              </a:tr>
              <a:tr h="638006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Fagerholm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, Finsko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(15,5-36,7)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2,1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(0,4- 14,8)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Kdy operovat?</a:t>
                      </a:r>
                    </a:p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Časně 85%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Puberta a později 15%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77796"/>
                  </a:ext>
                </a:extLst>
              </a:tr>
              <a:tr h="868597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Binet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, Francie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(2016)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(16-40)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Operace &lt; 1. rok věku?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Pacientky CAH 90%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Rodiče CAH 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Zdravé kontroly (n=63) 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215849"/>
                  </a:ext>
                </a:extLst>
              </a:tr>
              <a:tr h="638006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Szymanski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, USA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(2021)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(27-48)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Zákonem zakázané operace v dětství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Nesouhlas 79%</a:t>
                      </a:r>
                    </a:p>
                    <a:p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79326"/>
                  </a:ext>
                </a:extLst>
              </a:tr>
              <a:tr h="868597">
                <a:tc>
                  <a:txBody>
                    <a:bodyPr/>
                    <a:lstStyle/>
                    <a:p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Krege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, Německo</a:t>
                      </a:r>
                    </a:p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(2022)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174 (</a:t>
                      </a:r>
                      <a:r>
                        <a:rPr lang="cs-CZ" b="1" dirty="0" err="1">
                          <a:solidFill>
                            <a:schemeClr val="tx1"/>
                          </a:solidFill>
                        </a:rPr>
                        <a:t>Prader</a:t>
                      </a: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 &gt;3)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(&gt; 16)</a:t>
                      </a:r>
                    </a:p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Včasná operace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76%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28206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E11BEBC-B8ED-9508-C802-33D3BC8304A4}"/>
              </a:ext>
            </a:extLst>
          </p:cNvPr>
          <p:cNvSpPr txBox="1"/>
          <p:nvPr/>
        </p:nvSpPr>
        <p:spPr>
          <a:xfrm>
            <a:off x="687897" y="6442541"/>
            <a:ext cx="4695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err="1"/>
              <a:t>Heino</a:t>
            </a:r>
            <a:r>
              <a:rPr lang="cs-CZ" sz="1400" i="1" dirty="0"/>
              <a:t> F.L. </a:t>
            </a:r>
            <a:r>
              <a:rPr lang="cs-CZ" sz="1400" i="1" dirty="0" err="1"/>
              <a:t>Meyer-Bahlburg</a:t>
            </a:r>
            <a:r>
              <a:rPr lang="cs-CZ" sz="1400" i="1" dirty="0"/>
              <a:t>, </a:t>
            </a:r>
            <a:r>
              <a:rPr lang="cs-CZ" sz="1400" i="1" dirty="0" err="1"/>
              <a:t>Horm</a:t>
            </a:r>
            <a:r>
              <a:rPr lang="cs-CZ" sz="1400" i="1" dirty="0"/>
              <a:t> Res </a:t>
            </a:r>
            <a:r>
              <a:rPr lang="cs-CZ" sz="1400" i="1" dirty="0" err="1"/>
              <a:t>Paediatr</a:t>
            </a:r>
            <a:r>
              <a:rPr lang="cs-CZ" sz="1400" i="1" dirty="0"/>
              <a:t> 2022;95:12–20</a:t>
            </a:r>
          </a:p>
        </p:txBody>
      </p:sp>
    </p:spTree>
    <p:extLst>
      <p:ext uri="{BB962C8B-B14F-4D97-AF65-F5344CB8AC3E}">
        <p14:creationId xmlns:p14="http://schemas.microsoft.com/office/powerpoint/2010/main" val="88782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01711-6E3A-34B9-19EC-C62B3144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1283516"/>
            <a:ext cx="10587606" cy="1870745"/>
          </a:xfrm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000" b="1" dirty="0"/>
          </a:p>
          <a:p>
            <a:pPr marL="0" indent="0" algn="ctr">
              <a:buNone/>
            </a:pPr>
            <a:r>
              <a:rPr lang="cs-CZ" sz="4000" b="1" dirty="0"/>
              <a:t>Poruchy rodové identity u pacientů s DSD</a:t>
            </a:r>
          </a:p>
          <a:p>
            <a:pPr marL="0" indent="0" algn="ctr">
              <a:buNone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23992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A3E5E-A3B3-EAB5-C5DB-222A2792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215444"/>
            <a:ext cx="11585196" cy="10429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Gender identity disorder (GID) in adolescents and adults with differences of sex development (DSD): A systematic review and meta-analysis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9DD0E-B5BC-D5CA-0ABD-916D763A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258349"/>
            <a:ext cx="11534862" cy="467533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cs-CZ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 107 článků publikovaných v letech 2005-2020 nakonec zhodnoceno 20. </a:t>
            </a:r>
          </a:p>
          <a:p>
            <a:pPr marL="0" indent="0" algn="l">
              <a:buNone/>
            </a:pPr>
            <a:endParaRPr lang="cs-CZ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Celková prevalence GID u pacientů s DSD byla 15 % (95 % C.I 13–17 %). </a:t>
            </a:r>
          </a:p>
          <a:p>
            <a:pPr marL="0" indent="0" algn="l">
              <a:buNone/>
            </a:pP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CAH ženy  - 4% GID.</a:t>
            </a:r>
          </a:p>
          <a:p>
            <a:pPr marL="0" indent="0" algn="l">
              <a:buNone/>
            </a:pP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CAIS – 100% bylo vychováváno jako ženy a prevalence GID byla 1,7 %. </a:t>
            </a:r>
          </a:p>
          <a:p>
            <a:pPr marL="0" indent="0" algn="l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PAIS - p</a:t>
            </a: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revalence GID byla 12 % u žen a u 25 % mužů. </a:t>
            </a:r>
          </a:p>
          <a:p>
            <a:pPr marL="0" indent="0" algn="l"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Deficit </a:t>
            </a: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5AR u mužů  - prevalence GID 54 %.</a:t>
            </a:r>
          </a:p>
          <a:p>
            <a:pPr marL="0" indent="0" algn="l">
              <a:buNone/>
            </a:pP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Deficit 17</a:t>
            </a:r>
            <a:r>
              <a:rPr lang="el-G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-HSD  - prevalence GID 53% (polovina z nich </a:t>
            </a:r>
            <a:r>
              <a:rPr lang="cs-CZ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virilizuje</a:t>
            </a: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 pubertě).</a:t>
            </a:r>
          </a:p>
          <a:p>
            <a:pPr marL="0" indent="0" algn="l">
              <a:buNone/>
            </a:pP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Chromozomální DSD – žádný nemělo GID. </a:t>
            </a:r>
          </a:p>
          <a:p>
            <a:pPr marL="0" indent="0" algn="l">
              <a:buNone/>
            </a:pPr>
            <a:endParaRPr lang="cs-CZ" sz="2000" b="1" dirty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Každý pacient s DSD je jedinečný a vyžaduje multidisciplinární péči a dlouhodobou psychosexuální podporu</a:t>
            </a:r>
            <a:r>
              <a:rPr lang="cs-CZ" sz="2000" b="0" i="0" dirty="0">
                <a:solidFill>
                  <a:srgbClr val="505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AA6444-3188-75A6-6E95-7210A0293D1C}"/>
              </a:ext>
            </a:extLst>
          </p:cNvPr>
          <p:cNvSpPr txBox="1"/>
          <p:nvPr/>
        </p:nvSpPr>
        <p:spPr>
          <a:xfrm>
            <a:off x="780176" y="6211669"/>
            <a:ext cx="2595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err="1"/>
              <a:t>Babu,R</a:t>
            </a:r>
            <a:r>
              <a:rPr lang="cs-CZ" sz="1100" i="1" dirty="0"/>
              <a:t>. J </a:t>
            </a:r>
            <a:r>
              <a:rPr lang="cs-CZ" sz="1100" i="1" dirty="0" err="1"/>
              <a:t>Pediat</a:t>
            </a:r>
            <a:r>
              <a:rPr lang="cs-CZ" sz="1100" i="1" dirty="0"/>
              <a:t> Urology (2021), 17, 39-47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47974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A3E5E-A3B3-EAB5-C5DB-222A2792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365125"/>
            <a:ext cx="11585196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Gender identity disorder (GID) in adolescents and adults with differences of sex development (DSD): A systematic review and meta-analysis</a:t>
            </a:r>
            <a:endParaRPr lang="cs-CZ" sz="2800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AA6444-3188-75A6-6E95-7210A0293D1C}"/>
              </a:ext>
            </a:extLst>
          </p:cNvPr>
          <p:cNvSpPr txBox="1"/>
          <p:nvPr/>
        </p:nvSpPr>
        <p:spPr>
          <a:xfrm>
            <a:off x="780176" y="6211669"/>
            <a:ext cx="25955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err="1"/>
              <a:t>Babu,R</a:t>
            </a:r>
            <a:r>
              <a:rPr lang="cs-CZ" sz="1100" i="1" dirty="0"/>
              <a:t>. J </a:t>
            </a:r>
            <a:r>
              <a:rPr lang="cs-CZ" sz="1100" i="1" dirty="0" err="1"/>
              <a:t>Pediat</a:t>
            </a:r>
            <a:r>
              <a:rPr lang="cs-CZ" sz="1100" i="1" dirty="0"/>
              <a:t> Urology (2021), 17, 39-47</a:t>
            </a:r>
          </a:p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17868D-E452-1E26-724D-E364901D5D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9" y="1778466"/>
            <a:ext cx="10517181" cy="43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0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56097-CF2E-B3C0-595F-FA32A4A6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atin typeface="+mn-lt"/>
              </a:rPr>
              <a:t>Gender </a:t>
            </a:r>
            <a:r>
              <a:rPr lang="cs-CZ" sz="3600" dirty="0" err="1">
                <a:latin typeface="+mn-lt"/>
              </a:rPr>
              <a:t>dysforia</a:t>
            </a:r>
            <a:r>
              <a:rPr lang="cs-CZ" sz="3600" dirty="0">
                <a:latin typeface="+mn-lt"/>
              </a:rPr>
              <a:t> u DSD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DE0A60-03FA-5BF7-7A77-819DF1121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5" t="15110" r="16562" b="16449"/>
          <a:stretch/>
        </p:blipFill>
        <p:spPr>
          <a:xfrm>
            <a:off x="588834" y="213056"/>
            <a:ext cx="10764966" cy="601820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EEAAADE-F664-0853-6A26-B5418783285E}"/>
              </a:ext>
            </a:extLst>
          </p:cNvPr>
          <p:cNvSpPr txBox="1"/>
          <p:nvPr/>
        </p:nvSpPr>
        <p:spPr>
          <a:xfrm>
            <a:off x="738231" y="6383334"/>
            <a:ext cx="2595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err="1"/>
              <a:t>Babu,R</a:t>
            </a:r>
            <a:r>
              <a:rPr lang="cs-CZ" sz="1100" i="1" dirty="0"/>
              <a:t>. J </a:t>
            </a:r>
            <a:r>
              <a:rPr lang="cs-CZ" sz="1100" i="1" dirty="0" err="1"/>
              <a:t>Pediat</a:t>
            </a:r>
            <a:r>
              <a:rPr lang="cs-CZ" sz="1100" i="1" dirty="0"/>
              <a:t> Urology (2021), 17, 39-47</a:t>
            </a:r>
          </a:p>
        </p:txBody>
      </p:sp>
    </p:spTree>
    <p:extLst>
      <p:ext uri="{BB962C8B-B14F-4D97-AF65-F5344CB8AC3E}">
        <p14:creationId xmlns:p14="http://schemas.microsoft.com/office/powerpoint/2010/main" val="185246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8EE1A-B600-3B11-1C03-D7F21E72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225"/>
          </a:xfrm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One hundred twelve cases of 46, XY DSD patients after initial gender assignment: a short-term survey of gender role and gender dysphoria</a:t>
            </a:r>
            <a:endParaRPr lang="cs-CZ" sz="1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357E01-6702-EC5B-2678-A13D6D66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615" y="1624289"/>
            <a:ext cx="114677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0" dirty="0">
                <a:effectLst/>
              </a:rPr>
              <a:t>Průřezová studie genderové role pomocí  Dotazníku předškolních aktivit (PSAI), Dotazníku dětské sexuální role (CSRI) u 46 XY pacientů s DSD ve srovnání s kontrolní skupinou. Psychiatr hodnotil genderovou dysforii u pacientů ve věku ≥8 let.</a:t>
            </a:r>
          </a:p>
          <a:p>
            <a:pPr marL="0" indent="0">
              <a:buNone/>
            </a:pPr>
            <a:r>
              <a:rPr lang="cs-CZ" sz="1800" b="1" i="1" dirty="0">
                <a:effectLst/>
              </a:rPr>
              <a:t>112 </a:t>
            </a:r>
            <a:r>
              <a:rPr lang="cs-CZ" sz="1800" b="1" i="1" dirty="0" err="1">
                <a:effectLst/>
              </a:rPr>
              <a:t>respondérů</a:t>
            </a:r>
            <a:r>
              <a:rPr lang="cs-CZ" sz="1800" b="1" i="1" dirty="0">
                <a:effectLst/>
              </a:rPr>
              <a:t> (věk 2–17,8 let, medián 4), </a:t>
            </a:r>
          </a:p>
          <a:p>
            <a:pPr marL="0" indent="0">
              <a:buNone/>
            </a:pPr>
            <a:r>
              <a:rPr lang="cs-CZ" sz="1800" b="1" i="1" dirty="0">
                <a:effectLst/>
              </a:rPr>
              <a:t>sledovaných od 6 měsíců do 10 let (medián 2 roky). </a:t>
            </a:r>
          </a:p>
          <a:p>
            <a:pPr marL="0" indent="0">
              <a:buNone/>
            </a:pPr>
            <a:endParaRPr lang="cs-CZ" sz="1800" b="1" i="0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i="0" dirty="0">
                <a:effectLst/>
              </a:rPr>
              <a:t>Matriční pohlaví u 46 XY jedinců s DSD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/>
              <a:t>bylo</a:t>
            </a:r>
            <a:r>
              <a:rPr lang="cs-CZ" sz="2000" b="1" i="0" dirty="0">
                <a:effectLst/>
              </a:rPr>
              <a:t> v souladu s jejich genderovou rolí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i="0" dirty="0">
                <a:effectLst/>
              </a:rPr>
              <a:t>během raného dětského věku.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i="0" dirty="0">
                <a:effectLst/>
              </a:rPr>
              <a:t>Žádný z nich neměl pohlavní dysforii. </a:t>
            </a:r>
            <a:endParaRPr lang="cs-CZ" sz="20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D16590-0674-428C-3A30-730E8CBD50BD}"/>
              </a:ext>
            </a:extLst>
          </p:cNvPr>
          <p:cNvSpPr txBox="1"/>
          <p:nvPr/>
        </p:nvSpPr>
        <p:spPr>
          <a:xfrm>
            <a:off x="1023457" y="6425967"/>
            <a:ext cx="3558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Hou et al. </a:t>
            </a:r>
            <a:r>
              <a:rPr lang="en-US" sz="1100" i="1" dirty="0" err="1"/>
              <a:t>Orphanet</a:t>
            </a:r>
            <a:r>
              <a:rPr lang="en-US" sz="1100" i="1" dirty="0"/>
              <a:t> Journal of Rare Diseases (2021) 16:416</a:t>
            </a:r>
            <a:endParaRPr lang="cs-CZ" sz="1100" i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D43CE26-F564-2AC9-FB6F-F6316C1D0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0" y="2425045"/>
            <a:ext cx="5619430" cy="41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5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7842D-53D1-3956-5CDA-E924F199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189" y="188956"/>
            <a:ext cx="7952763" cy="515719"/>
          </a:xfrm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latin typeface="+mn-lt"/>
              </a:rPr>
              <a:t>Závěry – podněty k diskuzi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E18D8-53E9-F860-3A0B-421C40F0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63" y="780940"/>
            <a:ext cx="11677474" cy="5787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8000" b="1" dirty="0"/>
              <a:t>Binární systém genderu a pohlaví dominuje lidským společnostem po celou historii. </a:t>
            </a:r>
          </a:p>
          <a:p>
            <a:pPr marL="0" indent="0">
              <a:buNone/>
            </a:pPr>
            <a:endParaRPr lang="cs-CZ" sz="8000" b="1" dirty="0"/>
          </a:p>
          <a:p>
            <a:pPr marL="0" indent="0">
              <a:buNone/>
            </a:pPr>
            <a:r>
              <a:rPr lang="cs-CZ" sz="8000" b="1" dirty="0"/>
              <a:t>Stále rostoucí společenská otevřenost vůči nebinárnímu systému  není zdaleka všeobecná. </a:t>
            </a:r>
          </a:p>
          <a:p>
            <a:pPr marL="0" indent="0">
              <a:buNone/>
            </a:pPr>
            <a:r>
              <a:rPr lang="cs-CZ" sz="8000" b="1" dirty="0"/>
              <a:t>Jsou velké rozdíly mezi státy, etniky, sociálními třídami a náboženskými a politickými ideologiemi. </a:t>
            </a:r>
          </a:p>
          <a:p>
            <a:pPr marL="0" indent="0">
              <a:buNone/>
            </a:pPr>
            <a:r>
              <a:rPr lang="cs-CZ" sz="8000" b="1" dirty="0"/>
              <a:t>Neexistuje žádná záruka, že se tato otevřenost stane univerzální</a:t>
            </a:r>
            <a:r>
              <a:rPr lang="cs-CZ" sz="8000" b="1" dirty="0">
                <a:solidFill>
                  <a:srgbClr val="656565"/>
                </a:solidFill>
              </a:rPr>
              <a:t>. </a:t>
            </a:r>
          </a:p>
          <a:p>
            <a:pPr marL="0" indent="0">
              <a:buNone/>
            </a:pPr>
            <a:endParaRPr lang="cs-CZ" sz="8000" b="1" dirty="0"/>
          </a:p>
          <a:p>
            <a:pPr marL="0" indent="0">
              <a:buNone/>
            </a:pPr>
            <a:r>
              <a:rPr lang="en-US" sz="8000" b="1" dirty="0" err="1"/>
              <a:t>Publikované</a:t>
            </a:r>
            <a:r>
              <a:rPr lang="en-US" sz="8000" b="1" dirty="0"/>
              <a:t> </a:t>
            </a:r>
            <a:r>
              <a:rPr lang="en-US" sz="8000" b="1" dirty="0" err="1"/>
              <a:t>průzkumy</a:t>
            </a:r>
            <a:r>
              <a:rPr lang="en-US" sz="8000" b="1" dirty="0"/>
              <a:t> </a:t>
            </a:r>
            <a:r>
              <a:rPr lang="en-US" sz="8000" b="1" dirty="0" err="1"/>
              <a:t>názorů</a:t>
            </a:r>
            <a:r>
              <a:rPr lang="en-US" sz="8000" b="1" dirty="0"/>
              <a:t> </a:t>
            </a:r>
            <a:r>
              <a:rPr lang="en-US" sz="8000" b="1" dirty="0" err="1"/>
              <a:t>pacientů</a:t>
            </a:r>
            <a:r>
              <a:rPr lang="en-US" sz="8000" b="1" dirty="0"/>
              <a:t> se </a:t>
            </a:r>
            <a:r>
              <a:rPr lang="en-US" sz="8000" b="1" dirty="0" err="1"/>
              <a:t>somatickou</a:t>
            </a:r>
            <a:r>
              <a:rPr lang="en-US" sz="8000" b="1" dirty="0"/>
              <a:t> </a:t>
            </a:r>
            <a:r>
              <a:rPr lang="en-US" sz="8000" b="1" dirty="0" err="1"/>
              <a:t>intersexualitou</a:t>
            </a:r>
            <a:r>
              <a:rPr lang="en-US" sz="8000" b="1" dirty="0"/>
              <a:t> </a:t>
            </a:r>
            <a:r>
              <a:rPr lang="en-US" sz="8000" b="1" dirty="0" err="1"/>
              <a:t>ohledně</a:t>
            </a:r>
            <a:r>
              <a:rPr lang="en-US" sz="8000" b="1" dirty="0"/>
              <a:t> </a:t>
            </a:r>
            <a:r>
              <a:rPr lang="en-US" sz="8000" b="1" dirty="0" err="1"/>
              <a:t>načasování</a:t>
            </a:r>
            <a:r>
              <a:rPr lang="en-US" sz="8000" b="1" dirty="0"/>
              <a:t> </a:t>
            </a:r>
            <a:r>
              <a:rPr lang="en-US" sz="8000" b="1" dirty="0" err="1"/>
              <a:t>genitální</a:t>
            </a:r>
            <a:endParaRPr lang="cs-CZ" sz="8000" b="1" dirty="0"/>
          </a:p>
          <a:p>
            <a:pPr marL="0" indent="0">
              <a:buNone/>
            </a:pPr>
            <a:r>
              <a:rPr lang="en-US" sz="8000" b="1" dirty="0" err="1"/>
              <a:t>chirurgie</a:t>
            </a:r>
            <a:r>
              <a:rPr lang="en-US" sz="8000" b="1" dirty="0"/>
              <a:t> </a:t>
            </a:r>
            <a:r>
              <a:rPr lang="en-US" sz="8000" b="1" dirty="0" err="1"/>
              <a:t>ukazují</a:t>
            </a:r>
            <a:r>
              <a:rPr lang="en-US" sz="8000" b="1" dirty="0"/>
              <a:t>, </a:t>
            </a:r>
            <a:r>
              <a:rPr lang="en-US" sz="8000" b="1" dirty="0" err="1"/>
              <a:t>že</a:t>
            </a:r>
            <a:r>
              <a:rPr lang="en-US" sz="8000" b="1" dirty="0"/>
              <a:t> </a:t>
            </a:r>
            <a:r>
              <a:rPr lang="en-US" sz="8000" b="1" dirty="0" err="1"/>
              <a:t>většina</a:t>
            </a:r>
            <a:r>
              <a:rPr lang="cs-CZ" sz="8000" b="1" dirty="0"/>
              <a:t> jedinců </a:t>
            </a:r>
            <a:r>
              <a:rPr lang="en-US" sz="8000" b="1" dirty="0" err="1"/>
              <a:t>upřednostň</a:t>
            </a:r>
            <a:r>
              <a:rPr lang="cs-CZ" sz="8000" b="1" dirty="0" err="1"/>
              <a:t>ovala</a:t>
            </a:r>
            <a:r>
              <a:rPr lang="cs-CZ" sz="8000" b="1" dirty="0"/>
              <a:t> časnou </a:t>
            </a:r>
            <a:r>
              <a:rPr lang="en-US" sz="8000" b="1" dirty="0" err="1"/>
              <a:t>operaci</a:t>
            </a:r>
            <a:r>
              <a:rPr lang="cs-CZ" sz="8000" b="1" dirty="0"/>
              <a:t> a jejím výsledkem byla spokojena.</a:t>
            </a:r>
          </a:p>
          <a:p>
            <a:pPr marL="0" indent="0">
              <a:buNone/>
            </a:pPr>
            <a:r>
              <a:rPr lang="cs-CZ" sz="8000" b="1" dirty="0"/>
              <a:t>Zpochybnění moratoria na operační výkony genitálu u dětí. </a:t>
            </a:r>
          </a:p>
          <a:p>
            <a:pPr marL="0" indent="0">
              <a:buNone/>
            </a:pPr>
            <a:endParaRPr lang="cs-CZ" sz="8000" b="1" dirty="0"/>
          </a:p>
          <a:p>
            <a:pPr marL="0" indent="0">
              <a:buNone/>
            </a:pPr>
            <a:r>
              <a:rPr lang="en-US" sz="8000" b="1" dirty="0" err="1"/>
              <a:t>Povinné</a:t>
            </a:r>
            <a:r>
              <a:rPr lang="en-US" sz="8000" b="1" dirty="0"/>
              <a:t> </a:t>
            </a:r>
            <a:r>
              <a:rPr lang="en-US" sz="8000" b="1" dirty="0" err="1"/>
              <a:t>odložení</a:t>
            </a:r>
            <a:r>
              <a:rPr lang="en-US" sz="8000" b="1" dirty="0"/>
              <a:t> </a:t>
            </a:r>
            <a:r>
              <a:rPr lang="en-US" sz="8000" b="1" dirty="0" err="1"/>
              <a:t>operace</a:t>
            </a:r>
            <a:r>
              <a:rPr lang="en-US" sz="8000" b="1" dirty="0"/>
              <a:t> </a:t>
            </a:r>
            <a:r>
              <a:rPr lang="en-US" sz="8000" b="1" dirty="0" err="1"/>
              <a:t>genitál</a:t>
            </a:r>
            <a:r>
              <a:rPr lang="cs-CZ" sz="8000" b="1" dirty="0"/>
              <a:t>u</a:t>
            </a:r>
            <a:r>
              <a:rPr lang="en-US" sz="8000" b="1" dirty="0"/>
              <a:t> </a:t>
            </a:r>
            <a:r>
              <a:rPr lang="cs-CZ" sz="8000" b="1" dirty="0"/>
              <a:t> </a:t>
            </a:r>
            <a:r>
              <a:rPr lang="en-US" sz="8000" b="1" dirty="0"/>
              <a:t>do </a:t>
            </a:r>
            <a:r>
              <a:rPr lang="en-US" sz="8000" b="1" dirty="0" err="1"/>
              <a:t>věku</a:t>
            </a:r>
            <a:r>
              <a:rPr lang="en-US" sz="8000" b="1" dirty="0"/>
              <a:t> </a:t>
            </a:r>
            <a:r>
              <a:rPr lang="en-US" sz="8000" b="1" dirty="0" err="1"/>
              <a:t>způsobilosti</a:t>
            </a:r>
            <a:r>
              <a:rPr lang="en-US" sz="8000" b="1" dirty="0"/>
              <a:t> k </a:t>
            </a:r>
            <a:r>
              <a:rPr lang="cs-CZ" sz="8000" b="1" dirty="0"/>
              <a:t>informovanému souhlasu,  </a:t>
            </a:r>
            <a:r>
              <a:rPr lang="en-US" sz="8000" b="1" dirty="0"/>
              <a:t> </a:t>
            </a:r>
            <a:r>
              <a:rPr lang="en-US" sz="8000" b="1" dirty="0" err="1"/>
              <a:t>tak</a:t>
            </a:r>
            <a:r>
              <a:rPr lang="en-US" sz="8000" b="1" dirty="0"/>
              <a:t> </a:t>
            </a:r>
            <a:r>
              <a:rPr lang="en-US" sz="8000" b="1" dirty="0" err="1"/>
              <a:t>nebere</a:t>
            </a:r>
            <a:r>
              <a:rPr lang="en-US" sz="8000" b="1" dirty="0"/>
              <a:t> v </a:t>
            </a:r>
            <a:r>
              <a:rPr lang="en-US" sz="8000" b="1" dirty="0" err="1"/>
              <a:t>úvahu</a:t>
            </a:r>
            <a:endParaRPr lang="cs-CZ" sz="8000" b="1" dirty="0"/>
          </a:p>
          <a:p>
            <a:pPr marL="0" indent="0">
              <a:buNone/>
            </a:pPr>
            <a:r>
              <a:rPr lang="en-US" sz="8000" b="1" dirty="0"/>
              <a:t>preference </a:t>
            </a:r>
            <a:r>
              <a:rPr lang="en-US" sz="8000" b="1" dirty="0" err="1"/>
              <a:t>většiny</a:t>
            </a:r>
            <a:r>
              <a:rPr lang="en-US" sz="8000" b="1" dirty="0"/>
              <a:t> </a:t>
            </a:r>
            <a:r>
              <a:rPr lang="en-US" sz="8000" b="1" dirty="0" err="1"/>
              <a:t>těchto</a:t>
            </a:r>
            <a:r>
              <a:rPr lang="en-US" sz="8000" b="1" dirty="0"/>
              <a:t> </a:t>
            </a:r>
            <a:r>
              <a:rPr lang="en-US" sz="8000" b="1" dirty="0" err="1"/>
              <a:t>pacientů</a:t>
            </a:r>
            <a:r>
              <a:rPr lang="cs-CZ" sz="8000" b="1" dirty="0"/>
              <a:t>. </a:t>
            </a:r>
          </a:p>
          <a:p>
            <a:pPr marL="0" indent="0">
              <a:buNone/>
            </a:pPr>
            <a:endParaRPr lang="cs-CZ" sz="8000" b="1" dirty="0"/>
          </a:p>
          <a:p>
            <a:pPr marL="0" indent="0">
              <a:buNone/>
            </a:pPr>
            <a:r>
              <a:rPr lang="en-US" sz="8000" b="1" dirty="0" err="1"/>
              <a:t>Budoucí</a:t>
            </a:r>
            <a:r>
              <a:rPr lang="en-US" sz="8000" b="1" dirty="0"/>
              <a:t> </a:t>
            </a:r>
            <a:r>
              <a:rPr lang="en-US" sz="8000" b="1" dirty="0" err="1"/>
              <a:t>výzkum</a:t>
            </a:r>
            <a:r>
              <a:rPr lang="en-US" sz="8000" b="1" dirty="0"/>
              <a:t> by </a:t>
            </a:r>
            <a:r>
              <a:rPr lang="en-US" sz="8000" b="1" dirty="0" err="1"/>
              <a:t>měl</a:t>
            </a:r>
            <a:r>
              <a:rPr lang="en-US" sz="8000" b="1" dirty="0"/>
              <a:t> </a:t>
            </a:r>
            <a:r>
              <a:rPr lang="en-US" sz="8000" b="1" dirty="0" err="1"/>
              <a:t>systematicky</a:t>
            </a:r>
            <a:r>
              <a:rPr lang="en-US" sz="8000" b="1" dirty="0"/>
              <a:t> </a:t>
            </a:r>
            <a:r>
              <a:rPr lang="en-US" sz="8000" b="1" dirty="0" err="1"/>
              <a:t>zjišťovat</a:t>
            </a:r>
            <a:r>
              <a:rPr lang="en-US" sz="8000" b="1" dirty="0"/>
              <a:t> </a:t>
            </a:r>
            <a:r>
              <a:rPr lang="en-US" sz="8000" b="1" dirty="0" err="1"/>
              <a:t>konkrétní</a:t>
            </a:r>
            <a:r>
              <a:rPr lang="en-US" sz="8000" b="1" dirty="0"/>
              <a:t> </a:t>
            </a:r>
            <a:r>
              <a:rPr lang="en-US" sz="8000" b="1" dirty="0" err="1"/>
              <a:t>důvody</a:t>
            </a:r>
            <a:r>
              <a:rPr lang="en-US" sz="8000" b="1" dirty="0"/>
              <a:t>, </a:t>
            </a:r>
            <a:r>
              <a:rPr lang="en-US" sz="8000" b="1" dirty="0" err="1"/>
              <a:t>které</a:t>
            </a:r>
            <a:r>
              <a:rPr lang="en-US" sz="8000" b="1" dirty="0"/>
              <a:t> </a:t>
            </a:r>
            <a:r>
              <a:rPr lang="en-US" sz="8000" b="1" dirty="0" err="1"/>
              <a:t>jsou</a:t>
            </a:r>
            <a:r>
              <a:rPr lang="en-US" sz="8000" b="1" dirty="0"/>
              <a:t> </a:t>
            </a:r>
            <a:r>
              <a:rPr lang="en-US" sz="8000" b="1" dirty="0" err="1"/>
              <a:t>základem</a:t>
            </a:r>
            <a:r>
              <a:rPr lang="en-US" sz="8000" b="1" dirty="0"/>
              <a:t> </a:t>
            </a:r>
            <a:r>
              <a:rPr lang="cs-CZ" sz="8000" b="1" dirty="0"/>
              <a:t>rozhodnutí </a:t>
            </a:r>
            <a:r>
              <a:rPr lang="en-US" sz="8000" b="1" dirty="0" err="1"/>
              <a:t>pacientů</a:t>
            </a:r>
            <a:r>
              <a:rPr lang="en-US" sz="8000" b="1" dirty="0"/>
              <a:t> </a:t>
            </a:r>
            <a:endParaRPr lang="cs-CZ" sz="8000" b="1" dirty="0"/>
          </a:p>
          <a:p>
            <a:pPr marL="0" indent="0">
              <a:buNone/>
            </a:pPr>
            <a:r>
              <a:rPr lang="cs-CZ" sz="8000" b="1" dirty="0"/>
              <a:t>vedoucí k </a:t>
            </a:r>
            <a:r>
              <a:rPr lang="en-US" sz="8000" b="1" dirty="0" err="1"/>
              <a:t>časn</a:t>
            </a:r>
            <a:r>
              <a:rPr lang="cs-CZ" sz="8000" b="1" dirty="0"/>
              <a:t>é nebo </a:t>
            </a:r>
            <a:r>
              <a:rPr lang="en-US" sz="8000" b="1" dirty="0" err="1"/>
              <a:t>pozdní</a:t>
            </a:r>
            <a:r>
              <a:rPr lang="en-US" sz="8000" b="1" dirty="0"/>
              <a:t> </a:t>
            </a:r>
            <a:r>
              <a:rPr lang="en-US" sz="8000" b="1" dirty="0" err="1"/>
              <a:t>operaci</a:t>
            </a:r>
            <a:r>
              <a:rPr lang="en-US" sz="8000" b="1" dirty="0"/>
              <a:t>. </a:t>
            </a:r>
            <a:endParaRPr lang="cs-CZ" sz="8000" b="1" dirty="0"/>
          </a:p>
          <a:p>
            <a:pPr marL="0" indent="0">
              <a:buNone/>
            </a:pPr>
            <a:endParaRPr lang="cs-CZ" sz="80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r>
              <a:rPr lang="cs-CZ" sz="8000" b="1" dirty="0">
                <a:solidFill>
                  <a:srgbClr val="A50021"/>
                </a:solidFill>
              </a:rPr>
              <a:t>Výchova dítěte v neurčité pohlavní roli je považována za „sociální experiment“.</a:t>
            </a:r>
          </a:p>
          <a:p>
            <a:pPr marL="0" indent="0">
              <a:buNone/>
            </a:pPr>
            <a:endParaRPr lang="cs-CZ" sz="8000" b="1" dirty="0">
              <a:solidFill>
                <a:srgbClr val="A50021"/>
              </a:solidFill>
            </a:endParaRPr>
          </a:p>
          <a:p>
            <a:pPr marL="0" indent="0">
              <a:buNone/>
            </a:pPr>
            <a:endParaRPr lang="cs-CZ" sz="8000" b="1" dirty="0"/>
          </a:p>
          <a:p>
            <a:pPr marL="0" indent="0">
              <a:buNone/>
            </a:pPr>
            <a:endParaRPr lang="cs-CZ" sz="8000" b="1" dirty="0"/>
          </a:p>
          <a:p>
            <a:pPr marL="0" indent="0">
              <a:buNone/>
            </a:pPr>
            <a:endParaRPr lang="cs-CZ" sz="3800" b="1" dirty="0"/>
          </a:p>
        </p:txBody>
      </p:sp>
    </p:spTree>
    <p:extLst>
      <p:ext uri="{BB962C8B-B14F-4D97-AF65-F5344CB8AC3E}">
        <p14:creationId xmlns:p14="http://schemas.microsoft.com/office/powerpoint/2010/main" val="381723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E20C498-613C-447A-BB82-A34C616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2389632"/>
            <a:ext cx="3121152" cy="207873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270519B-2D97-75F0-E834-D7F9BB78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50" y="1381219"/>
            <a:ext cx="8805085" cy="49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5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74E22-2BC6-16EC-08C7-4BF3DA63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Věk stanovení diagnózy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1F3EB4-8071-CB04-7E54-EF3DBBBC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7" y="1825625"/>
            <a:ext cx="11031523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Prenatálně (AMC, CVS, USG).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Časně postnatálně (odlišný vzhled zevního genitálu).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pubertě (chybějící nebo odlišně probíhající pohlavní dospívání).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dospělosti (náhodný nález – vyš. pro neplodnost,…).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2663FAA-3DB7-3DD2-74A6-4691EEDBE760}"/>
              </a:ext>
            </a:extLst>
          </p:cNvPr>
          <p:cNvSpPr/>
          <p:nvPr/>
        </p:nvSpPr>
        <p:spPr>
          <a:xfrm>
            <a:off x="293615" y="2407640"/>
            <a:ext cx="8607104" cy="12583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7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EFD1B-78FD-440C-8248-04CFCE7D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53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</a:rPr>
              <a:t>                                       Příznaky a věk stanovení diagnózy</a:t>
            </a:r>
          </a:p>
        </p:txBody>
      </p:sp>
      <p:pic>
        <p:nvPicPr>
          <p:cNvPr id="1034" name="Picture 10" descr="An external file that holds a picture, illustration, etc.&#10;Object name is bvac165f3.jpg">
            <a:extLst>
              <a:ext uri="{FF2B5EF4-FFF2-40B4-BE49-F238E27FC236}">
                <a16:creationId xmlns:a16="http://schemas.microsoft.com/office/drawing/2014/main" id="{5097C8DF-0CEE-4D0E-AFE9-0A952BE8B3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" r="50536" b="51536"/>
          <a:stretch/>
        </p:blipFill>
        <p:spPr bwMode="auto">
          <a:xfrm>
            <a:off x="582154" y="2484498"/>
            <a:ext cx="4451239" cy="42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 external file that holds a picture, illustration, etc.&#10;Object name is bvac165f3.jpg">
            <a:extLst>
              <a:ext uri="{FF2B5EF4-FFF2-40B4-BE49-F238E27FC236}">
                <a16:creationId xmlns:a16="http://schemas.microsoft.com/office/drawing/2014/main" id="{0F4554EA-F639-499A-9777-1E4C88485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7" t="50391"/>
          <a:stretch/>
        </p:blipFill>
        <p:spPr bwMode="auto">
          <a:xfrm>
            <a:off x="6459524" y="1736839"/>
            <a:ext cx="4219662" cy="47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D0FDA00-7BCB-4775-B337-97F170266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6" t="17331" r="21078" b="30275"/>
          <a:stretch/>
        </p:blipFill>
        <p:spPr>
          <a:xfrm>
            <a:off x="164365" y="95352"/>
            <a:ext cx="5028420" cy="23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1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AAC61D-7106-4820-8DFF-EA8469F8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778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Medicínský pohled na DSD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05CE72-6915-4823-B268-BA711F54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1" y="1400960"/>
            <a:ext cx="11434194" cy="5318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Narození dítěte s DSD je stále velkou výzvou k urgentnímu stanovení pokud možno nejpřesnější diagnózy a tím možnosti budoucí léčby.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Seznámení s diagnózou a léčebnými postupy  je úlohou multidisciplinárního přístupu.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 err="1"/>
              <a:t>Neonatolog</a:t>
            </a:r>
            <a:r>
              <a:rPr lang="cs-CZ" sz="2400" b="1" dirty="0"/>
              <a:t>, endokrinolog, genetik, urolog, gynekolog a psycholog.</a:t>
            </a:r>
          </a:p>
          <a:p>
            <a:pPr marL="0" indent="0">
              <a:buNone/>
            </a:pPr>
            <a:r>
              <a:rPr lang="cs-CZ" sz="2400" b="1" dirty="0"/>
              <a:t>______________________________________________________________________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76D73A-750E-6F87-29B5-C48E2BCF1722}"/>
              </a:ext>
            </a:extLst>
          </p:cNvPr>
          <p:cNvSpPr txBox="1"/>
          <p:nvPr/>
        </p:nvSpPr>
        <p:spPr>
          <a:xfrm>
            <a:off x="640080" y="4718376"/>
            <a:ext cx="108813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Kritika medicínských postupů: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Cílem není vyléčit zdravotní problém, který člověka s „variací pohlavních znaků“ trápí nebo jej ohrožuje, nýbrž upravit tělo tak, aby odpovídalo představám 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o biologických parametrech ženy nebo muže.</a:t>
            </a:r>
          </a:p>
        </p:txBody>
      </p:sp>
    </p:spTree>
    <p:extLst>
      <p:ext uri="{BB962C8B-B14F-4D97-AF65-F5344CB8AC3E}">
        <p14:creationId xmlns:p14="http://schemas.microsoft.com/office/powerpoint/2010/main" val="67923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2CB95-2FAC-8EC2-C4F3-061F9C47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377504"/>
            <a:ext cx="11350304" cy="870633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Kritika medicínských postupů u DSD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0A1854-2B43-90F6-3B18-6D0F929C0517}"/>
              </a:ext>
            </a:extLst>
          </p:cNvPr>
          <p:cNvSpPr txBox="1"/>
          <p:nvPr/>
        </p:nvSpPr>
        <p:spPr>
          <a:xfrm>
            <a:off x="350101" y="1468818"/>
            <a:ext cx="115561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i="0" dirty="0">
                <a:effectLst/>
              </a:rPr>
              <a:t>Všeobecné moratorium na chirurgické zákroky určené k „normalizaci nejednoznačných genitálií“, jako u kongenitální adrenální </a:t>
            </a:r>
            <a:r>
              <a:rPr lang="cs-CZ" sz="2000" b="1" i="0" dirty="0" err="1">
                <a:effectLst/>
              </a:rPr>
              <a:t>hyperplázie</a:t>
            </a:r>
            <a:r>
              <a:rPr lang="cs-CZ" sz="2000" b="1" i="0" dirty="0">
                <a:effectLst/>
              </a:rPr>
              <a:t> (CAH), syndromu parciální androgenní necitlivosti (PAIS) a </a:t>
            </a:r>
            <a:r>
              <a:rPr lang="cs-CZ" sz="2000" b="1" i="0" dirty="0" err="1">
                <a:effectLst/>
              </a:rPr>
              <a:t>gonadální</a:t>
            </a:r>
            <a:r>
              <a:rPr lang="cs-CZ" sz="2000" b="1" i="0" dirty="0">
                <a:effectLst/>
              </a:rPr>
              <a:t> dysgeneze (GD), které podporují argumenty pacientů zkušeností s bolestí, ponižováním a špatným funkčním výsledkem, jakož i zneužíváním jejich lidských práv. </a:t>
            </a:r>
          </a:p>
          <a:p>
            <a:pPr marL="342900" indent="-342900">
              <a:buAutoNum type="arabicPeriod"/>
            </a:pPr>
            <a:endParaRPr lang="cs-CZ" sz="2000" b="1" i="0" dirty="0">
              <a:effectLst/>
            </a:endParaRPr>
          </a:p>
          <a:p>
            <a:pPr marL="342900" indent="-342900">
              <a:buAutoNum type="arabicPeriod"/>
            </a:pPr>
            <a:r>
              <a:rPr lang="cs-CZ" sz="2000" b="1" i="0" dirty="0">
                <a:effectLst/>
              </a:rPr>
              <a:t>Operace je „spíše kosmetická než životně důležitá pro zdraví“, a je tedy považována za „lékařsky zbytečnou“, by měla být odložena až do dosažení věku informovaného souhlasu</a:t>
            </a:r>
            <a:r>
              <a:rPr lang="cs-CZ" sz="2000" b="1" dirty="0"/>
              <a:t> a </a:t>
            </a:r>
            <a:r>
              <a:rPr lang="cs-CZ" sz="2000" b="1" dirty="0">
                <a:solidFill>
                  <a:srgbClr val="A50021"/>
                </a:solidFill>
              </a:rPr>
              <a:t>dítě případně ponecháno v „neutrálním pohlaví“. </a:t>
            </a:r>
          </a:p>
          <a:p>
            <a:pPr marL="342900" indent="-342900">
              <a:buAutoNum type="arabicPeriod"/>
            </a:pPr>
            <a:endParaRPr lang="cs-CZ" sz="2000" b="1" dirty="0">
              <a:solidFill>
                <a:srgbClr val="A50021"/>
              </a:solidFill>
            </a:endParaRPr>
          </a:p>
          <a:p>
            <a:pPr marL="342900" indent="-342900">
              <a:buAutoNum type="arabicPeriod"/>
            </a:pPr>
            <a:r>
              <a:rPr lang="cs-CZ" sz="2000" b="1" dirty="0"/>
              <a:t>„Variace pohlavních znaků“ </a:t>
            </a:r>
            <a:r>
              <a:rPr lang="cs-CZ" sz="2000" dirty="0"/>
              <a:t>jsou vedeny v MKN 10 jako vrozené vady zevních nebo vnitřních pohlavních orgánů a jiná hormonální nebo chromozomální onemocnění. </a:t>
            </a:r>
            <a:r>
              <a:rPr lang="cs-CZ" sz="2000" b="1" dirty="0" err="1"/>
              <a:t>Depatologizace</a:t>
            </a:r>
            <a:r>
              <a:rPr lang="cs-CZ" sz="2000" b="1" dirty="0"/>
              <a:t> variací pohlavních znaků a  odstranění této diagnózy z MKN 10.</a:t>
            </a:r>
            <a:endParaRPr lang="cs-CZ" sz="2000" b="1" i="0" dirty="0">
              <a:solidFill>
                <a:srgbClr val="A50021"/>
              </a:solidFill>
              <a:effectLst/>
            </a:endParaRPr>
          </a:p>
          <a:p>
            <a:pPr marL="342900" indent="-342900">
              <a:buAutoNum type="arabicPeriod"/>
            </a:pPr>
            <a:endParaRPr lang="cs-CZ" sz="2000" b="1" i="0" dirty="0">
              <a:effectLst/>
            </a:endParaRPr>
          </a:p>
          <a:p>
            <a:pPr marL="342900" indent="-342900">
              <a:buAutoNum type="arabicPeriod"/>
            </a:pPr>
            <a:r>
              <a:rPr lang="cs-CZ" sz="2000" b="1" i="0" dirty="0">
                <a:effectLst/>
              </a:rPr>
              <a:t>Tento postoj nedávno přijaly významné politické instituce, jako je Evropský parlament, Rada Evropy, Komisař pro lidská práva a zvláštní zpravodaj OSN pro mučení a jiné kruté, nelidské či ponižující zacházení. </a:t>
            </a:r>
            <a:endParaRPr lang="cs-CZ" sz="20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8B2E48-EA78-0D16-CE1C-BC8AD6129A9B}"/>
              </a:ext>
            </a:extLst>
          </p:cNvPr>
          <p:cNvSpPr txBox="1"/>
          <p:nvPr/>
        </p:nvSpPr>
        <p:spPr>
          <a:xfrm>
            <a:off x="893100" y="6480496"/>
            <a:ext cx="9813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Usnesení Evropského parlamentu ze dne 14. února  o právech intersexuálních osob (č. 2018/2878(RSP) 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03590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817B1-A26F-46A5-868E-450B6FE7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87" y="360726"/>
            <a:ext cx="10582013" cy="806115"/>
          </a:xfr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+mn-lt"/>
              </a:rPr>
              <a:t>Mezinárodní</a:t>
            </a:r>
            <a:r>
              <a:rPr lang="cs-CZ" sz="4000" b="1" dirty="0"/>
              <a:t> </a:t>
            </a:r>
            <a:r>
              <a:rPr lang="cs-CZ" sz="3600" b="1" dirty="0">
                <a:latin typeface="+mn-lt"/>
              </a:rPr>
              <a:t>kontext pohledu na DSD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934992-8991-44D6-8B8F-BA2D2035363F}"/>
              </a:ext>
            </a:extLst>
          </p:cNvPr>
          <p:cNvSpPr/>
          <p:nvPr/>
        </p:nvSpPr>
        <p:spPr>
          <a:xfrm>
            <a:off x="528505" y="1435289"/>
            <a:ext cx="1121608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rgbClr val="C00000"/>
                </a:solidFill>
              </a:rPr>
              <a:t>Amnesty</a:t>
            </a:r>
            <a:r>
              <a:rPr lang="cs-CZ" sz="2000" b="1" dirty="0">
                <a:solidFill>
                  <a:srgbClr val="C00000"/>
                </a:solidFill>
              </a:rPr>
              <a:t> International: </a:t>
            </a:r>
            <a:r>
              <a:rPr lang="cs-CZ" sz="2000" b="1" dirty="0" err="1">
                <a:solidFill>
                  <a:srgbClr val="C00000"/>
                </a:solidFill>
              </a:rPr>
              <a:t>intersex</a:t>
            </a:r>
            <a:r>
              <a:rPr lang="cs-CZ" sz="2000" b="1" dirty="0">
                <a:solidFill>
                  <a:srgbClr val="C00000"/>
                </a:solidFill>
              </a:rPr>
              <a:t> osoba </a:t>
            </a:r>
            <a:r>
              <a:rPr lang="cs-CZ" sz="2000" b="1" dirty="0">
                <a:solidFill>
                  <a:srgbClr val="000000"/>
                </a:solidFill>
              </a:rPr>
              <a:t>je zastřešující termín označující jedince, u něhož nelze jednoznačně určit, zda je mužského či ženského pohlaví, v úvahu se zde bere jak tvar vnějších genitálií, tak i další biologické charakteristiky, které nejsou na první pohled viditelné (chromozomy, gonády, pohlavní hormony</a:t>
            </a:r>
            <a:r>
              <a:rPr lang="cs-CZ" sz="2000" b="1" i="1" dirty="0">
                <a:solidFill>
                  <a:srgbClr val="000000"/>
                </a:solidFill>
              </a:rPr>
              <a:t>). </a:t>
            </a:r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Někdy jsou tyto pohlavní variace viditelné po narození, někdy se objevují v pubertě a někdy nejsou patrné vůbec.</a:t>
            </a:r>
          </a:p>
          <a:p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sz="2000" b="1" dirty="0" err="1">
                <a:solidFill>
                  <a:srgbClr val="C00000"/>
                </a:solidFill>
              </a:rPr>
              <a:t>Organisation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 err="1">
                <a:solidFill>
                  <a:srgbClr val="C00000"/>
                </a:solidFill>
              </a:rPr>
              <a:t>Intersex</a:t>
            </a:r>
            <a:r>
              <a:rPr lang="cs-CZ" sz="2000" b="1" dirty="0">
                <a:solidFill>
                  <a:srgbClr val="C00000"/>
                </a:solidFill>
              </a:rPr>
              <a:t> International – </a:t>
            </a:r>
            <a:r>
              <a:rPr lang="cs-CZ" sz="2000" b="1" dirty="0" err="1">
                <a:solidFill>
                  <a:srgbClr val="C00000"/>
                </a:solidFill>
              </a:rPr>
              <a:t>Europe</a:t>
            </a:r>
            <a:r>
              <a:rPr lang="cs-CZ" sz="2000" b="1" dirty="0">
                <a:solidFill>
                  <a:srgbClr val="C00000"/>
                </a:solidFill>
              </a:rPr>
              <a:t> (OII </a:t>
            </a:r>
            <a:r>
              <a:rPr lang="cs-CZ" sz="2000" b="1" dirty="0" err="1">
                <a:solidFill>
                  <a:srgbClr val="C00000"/>
                </a:solidFill>
              </a:rPr>
              <a:t>Europe</a:t>
            </a:r>
            <a:r>
              <a:rPr lang="cs-CZ" sz="2000" b="1" dirty="0">
                <a:solidFill>
                  <a:srgbClr val="C00000"/>
                </a:solidFill>
              </a:rPr>
              <a:t>)</a:t>
            </a:r>
            <a:r>
              <a:rPr lang="cs-CZ" sz="2000" b="1" dirty="0"/>
              <a:t> je první celoevropskou organizací sdružující </a:t>
            </a:r>
            <a:r>
              <a:rPr lang="cs-CZ" sz="2000" b="1" dirty="0" err="1"/>
              <a:t>intersex</a:t>
            </a:r>
            <a:r>
              <a:rPr lang="cs-CZ" sz="2000" b="1" dirty="0"/>
              <a:t> osoby. Od r. 2012 je jejím hlavním cílem je zamezit provádění normalizujících zákroků, jako jsou operace genitálií a selektivní interrupce pouze na základě společenských norem. Podporuje práva </a:t>
            </a:r>
            <a:r>
              <a:rPr lang="cs-CZ" sz="2000" b="1" dirty="0" err="1"/>
              <a:t>intersex</a:t>
            </a:r>
            <a:r>
              <a:rPr lang="cs-CZ" sz="2000" b="1" dirty="0"/>
              <a:t> osob a jejich plnohodnotné občanství. Nevidí jako ideální cestu prosazení třetího označení pohlaví v rodných listech, protože zvyšuje stigmatizaci </a:t>
            </a:r>
            <a:r>
              <a:rPr lang="cs-CZ" sz="2000" b="1" dirty="0" err="1"/>
              <a:t>intersex</a:t>
            </a:r>
            <a:r>
              <a:rPr lang="cs-CZ" sz="2000" b="1" dirty="0"/>
              <a:t> dětí a jejich rodičů, kteří pak mohou snáze podlehnout tlaku na normalizující zákroky.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96BB71-684A-4ADF-B384-F2837AC9C6E0}"/>
              </a:ext>
            </a:extLst>
          </p:cNvPr>
          <p:cNvSpPr txBox="1"/>
          <p:nvPr/>
        </p:nvSpPr>
        <p:spPr>
          <a:xfrm>
            <a:off x="645952" y="6107185"/>
            <a:ext cx="7538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Amnesty International. (2017). First do no harm: Ensuring the rights of children with variations of sex characteristics.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51291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08EB5-E289-4988-B5F1-A1C8F182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C419CD-7690-425E-9953-653F20A66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" t="8317" r="4839" b="8869"/>
          <a:stretch/>
        </p:blipFill>
        <p:spPr>
          <a:xfrm>
            <a:off x="184558" y="570451"/>
            <a:ext cx="11417416" cy="56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C94F043-CF53-9AE0-CB16-26A0FF581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4" t="11445" r="16389" b="14600"/>
          <a:stretch/>
        </p:blipFill>
        <p:spPr>
          <a:xfrm>
            <a:off x="2102142" y="973123"/>
            <a:ext cx="7886649" cy="49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0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2634</Words>
  <Application>Microsoft Office PowerPoint</Application>
  <PresentationFormat>Širokoúhlá obrazovka</PresentationFormat>
  <Paragraphs>250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Office</vt:lpstr>
      <vt:lpstr>Poruchy sexuální diferenciace (DSD)  (současná doba přináší kontroverze) </vt:lpstr>
      <vt:lpstr>Prezentace aplikace PowerPoint</vt:lpstr>
      <vt:lpstr>Věk stanovení diagnózy</vt:lpstr>
      <vt:lpstr>                                       Příznaky a věk stanovení diagnózy</vt:lpstr>
      <vt:lpstr>Medicínský pohled na DSD</vt:lpstr>
      <vt:lpstr>Kritika medicínských postupů u DSD</vt:lpstr>
      <vt:lpstr>Mezinárodní kontext pohledu na DSD</vt:lpstr>
      <vt:lpstr>Prezentace aplikace PowerPoint</vt:lpstr>
      <vt:lpstr>Prezentace aplikace PowerPoint</vt:lpstr>
      <vt:lpstr> Český kontext pohledu na DSD</vt:lpstr>
      <vt:lpstr> Český kontext pohledu na DSD</vt:lpstr>
      <vt:lpstr>Prezentace aplikace PowerPoint</vt:lpstr>
      <vt:lpstr>Prezentace aplikace PowerPoint</vt:lpstr>
      <vt:lpstr>Prezentace aplikace PowerPoint</vt:lpstr>
      <vt:lpstr>Prezentace aplikace PowerPoint</vt:lpstr>
      <vt:lpstr>Early Genital Surgery in Disorders/Diferences of Sex Development: Patients’ Perspectives</vt:lpstr>
      <vt:lpstr>Prezentace aplikace PowerPoint</vt:lpstr>
      <vt:lpstr>Self- and proxy-reported outcomes after surgery in people with disorders/ differences of sex development (DSD) in Europe (dsd-LIFE)</vt:lpstr>
      <vt:lpstr>The Timing of Genital Surgery in Somatic Intersexuality: Surveys of Patients’ Preferences</vt:lpstr>
      <vt:lpstr>Kongeniální adrenální hyperplázie – elektivní chirurgie</vt:lpstr>
      <vt:lpstr>Prezentace aplikace PowerPoint</vt:lpstr>
      <vt:lpstr>Gender identity disorder (GID) in adolescents and adults with differences of sex development (DSD): A systematic review and meta-analysis</vt:lpstr>
      <vt:lpstr>Gender identity disorder (GID) in adolescents and adults with differences of sex development (DSD): A systematic review and meta-analysis</vt:lpstr>
      <vt:lpstr>Gender dysforia u DSD</vt:lpstr>
      <vt:lpstr>One hundred twelve cases of 46, XY DSD patients after initial gender assignment: a short-term survey of gender role and gender dysphoria</vt:lpstr>
      <vt:lpstr>Závěry – podněty k diskuzi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Informovaný souhlas s hormonální léčbou  u transsexuálních pacientů  Ano či ne?</dc:title>
  <dc:creator>jirinazapletalova@outlook.cz</dc:creator>
  <cp:lastModifiedBy>Zapletalová Jiřina, doc. MUDr., Ph.D.</cp:lastModifiedBy>
  <cp:revision>117</cp:revision>
  <cp:lastPrinted>2023-04-26T13:57:27Z</cp:lastPrinted>
  <dcterms:created xsi:type="dcterms:W3CDTF">2022-01-22T14:18:39Z</dcterms:created>
  <dcterms:modified xsi:type="dcterms:W3CDTF">2023-04-26T13:58:00Z</dcterms:modified>
</cp:coreProperties>
</file>