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58"/>
  </p:notesMasterIdLst>
  <p:handoutMasterIdLst>
    <p:handoutMasterId r:id="rId59"/>
  </p:handoutMasterIdLst>
  <p:sldIdLst>
    <p:sldId id="1056" r:id="rId2"/>
    <p:sldId id="1093" r:id="rId3"/>
    <p:sldId id="1096" r:id="rId4"/>
    <p:sldId id="1101" r:id="rId5"/>
    <p:sldId id="1081" r:id="rId6"/>
    <p:sldId id="1042" r:id="rId7"/>
    <p:sldId id="1079" r:id="rId8"/>
    <p:sldId id="1050" r:id="rId9"/>
    <p:sldId id="1006" r:id="rId10"/>
    <p:sldId id="1007" r:id="rId11"/>
    <p:sldId id="1065" r:id="rId12"/>
    <p:sldId id="1066" r:id="rId13"/>
    <p:sldId id="1067" r:id="rId14"/>
    <p:sldId id="1060" r:id="rId15"/>
    <p:sldId id="1053" r:id="rId16"/>
    <p:sldId id="1054" r:id="rId17"/>
    <p:sldId id="1068" r:id="rId18"/>
    <p:sldId id="1069" r:id="rId19"/>
    <p:sldId id="1070" r:id="rId20"/>
    <p:sldId id="1086" r:id="rId21"/>
    <p:sldId id="1089" r:id="rId22"/>
    <p:sldId id="1076" r:id="rId23"/>
    <p:sldId id="1077" r:id="rId24"/>
    <p:sldId id="1102" r:id="rId25"/>
    <p:sldId id="1103" r:id="rId26"/>
    <p:sldId id="1104" r:id="rId27"/>
    <p:sldId id="1105" r:id="rId28"/>
    <p:sldId id="1106" r:id="rId29"/>
    <p:sldId id="1107" r:id="rId30"/>
    <p:sldId id="1108" r:id="rId31"/>
    <p:sldId id="1109" r:id="rId32"/>
    <p:sldId id="1110" r:id="rId33"/>
    <p:sldId id="1111" r:id="rId34"/>
    <p:sldId id="1112" r:id="rId35"/>
    <p:sldId id="1113" r:id="rId36"/>
    <p:sldId id="1116" r:id="rId37"/>
    <p:sldId id="1119" r:id="rId38"/>
    <p:sldId id="1120" r:id="rId39"/>
    <p:sldId id="1121" r:id="rId40"/>
    <p:sldId id="1122" r:id="rId41"/>
    <p:sldId id="1123" r:id="rId42"/>
    <p:sldId id="1124" r:id="rId43"/>
    <p:sldId id="1126" r:id="rId44"/>
    <p:sldId id="1127" r:id="rId45"/>
    <p:sldId id="1128" r:id="rId46"/>
    <p:sldId id="1129" r:id="rId47"/>
    <p:sldId id="1130" r:id="rId48"/>
    <p:sldId id="1134" r:id="rId49"/>
    <p:sldId id="1135" r:id="rId50"/>
    <p:sldId id="1136" r:id="rId51"/>
    <p:sldId id="1137" r:id="rId52"/>
    <p:sldId id="1140" r:id="rId53"/>
    <p:sldId id="1138" r:id="rId54"/>
    <p:sldId id="1139" r:id="rId55"/>
    <p:sldId id="1141" r:id="rId56"/>
    <p:sldId id="1142" r:id="rId57"/>
  </p:sldIdLst>
  <p:sldSz cx="9144000" cy="6858000" type="screen4x3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37E"/>
    <a:srgbClr val="66FF33"/>
    <a:srgbClr val="FF9933"/>
    <a:srgbClr val="0003D7"/>
    <a:srgbClr val="0003FA"/>
    <a:srgbClr val="663300"/>
    <a:srgbClr val="FFFF99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45" autoAdjust="0"/>
    <p:restoredTop sz="94660"/>
  </p:normalViewPr>
  <p:slideViewPr>
    <p:cSldViewPr>
      <p:cViewPr varScale="1">
        <p:scale>
          <a:sx n="74" d="100"/>
          <a:sy n="74" d="100"/>
        </p:scale>
        <p:origin x="-16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6202"/>
    </p:cViewPr>
  </p:sorterViewPr>
  <p:notesViewPr>
    <p:cSldViewPr>
      <p:cViewPr varScale="1">
        <p:scale>
          <a:sx n="52" d="100"/>
          <a:sy n="52" d="100"/>
        </p:scale>
        <p:origin x="-1962" y="-9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67701863354037"/>
          <c:y val="6.852248394004283E-2"/>
          <c:w val="0.8571428571428571"/>
          <c:h val="0.7194860813704496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Východ</c:v>
                </c:pt>
              </c:strCache>
            </c:strRef>
          </c:tx>
          <c:spPr>
            <a:solidFill>
              <a:srgbClr val="FFFF00"/>
            </a:solidFill>
            <a:ln w="1268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8.2972377827026853E-4"/>
                  <c:y val="-2.9575760221226349E-2"/>
                </c:manualLayout>
              </c:layout>
              <c:tx>
                <c:rich>
                  <a:bodyPr/>
                  <a:lstStyle/>
                  <a:p>
                    <a:r>
                      <a:rPr lang="cs-CZ"/>
                      <a:t>41,9 %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719598031149976E-3"/>
                  <c:y val="7.4093596187218532E-3"/>
                </c:manualLayout>
              </c:layout>
              <c:tx>
                <c:rich>
                  <a:bodyPr/>
                  <a:lstStyle/>
                  <a:p>
                    <a:r>
                      <a:rPr lang="cs-CZ"/>
                      <a:t>74,8 %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5564318528043607E-3"/>
                  <c:y val="-4.8967532219607528E-2"/>
                </c:manualLayout>
              </c:layout>
              <c:tx>
                <c:rich>
                  <a:bodyPr/>
                  <a:lstStyle/>
                  <a:p>
                    <a:r>
                      <a:rPr lang="cs-CZ"/>
                      <a:t>87,7 %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374">
                <a:noFill/>
              </a:ln>
            </c:spPr>
            <c:txPr>
              <a:bodyPr/>
              <a:lstStyle/>
              <a:p>
                <a:pPr>
                  <a:defRPr sz="1798" b="1" i="0" u="none" strike="noStrike" baseline="0">
                    <a:solidFill>
                      <a:srgbClr val="333333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Efektivita v prevenci ARI</c:v>
                </c:pt>
                <c:pt idx="1">
                  <c:v>Efektivita v prevenci hospitalizací</c:v>
                </c:pt>
                <c:pt idx="2">
                  <c:v>Efektivita v prevenci úmrtí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41.9</c:v>
                </c:pt>
                <c:pt idx="1">
                  <c:v>74.8</c:v>
                </c:pt>
                <c:pt idx="2">
                  <c:v>87.7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000000"/>
            </a:solidFill>
            <a:ln w="1268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8.2972377827026853E-4"/>
                  <c:y val="-3.1717127417580482E-2"/>
                </c:manualLayout>
              </c:layout>
              <c:tx>
                <c:rich>
                  <a:bodyPr/>
                  <a:lstStyle/>
                  <a:p>
                    <a:r>
                      <a:rPr lang="cs-CZ"/>
                      <a:t>58,1 %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986678776491222E-3"/>
                  <c:y val="-2.2569266678274611E-2"/>
                </c:manualLayout>
              </c:layout>
              <c:tx>
                <c:rich>
                  <a:bodyPr/>
                  <a:lstStyle/>
                  <a:p>
                    <a:r>
                      <a:rPr lang="cs-CZ"/>
                      <a:t>25,2 %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cs-CZ"/>
                      <a:t>12,3 %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374">
                <a:noFill/>
              </a:ln>
            </c:spPr>
            <c:txPr>
              <a:bodyPr/>
              <a:lstStyle/>
              <a:p>
                <a:pPr>
                  <a:defRPr sz="1798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Efektivita v prevenci ARI</c:v>
                </c:pt>
                <c:pt idx="1">
                  <c:v>Efektivita v prevenci hospitalizací</c:v>
                </c:pt>
                <c:pt idx="2">
                  <c:v>Efektivita v prevenci úmrtí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58.1</c:v>
                </c:pt>
                <c:pt idx="1">
                  <c:v>25.2</c:v>
                </c:pt>
                <c:pt idx="2">
                  <c:v>12.3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6502528"/>
        <c:axId val="416504064"/>
      </c:barChart>
      <c:catAx>
        <c:axId val="416502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8" b="1" i="0" u="none" strike="noStrike" baseline="0">
                <a:solidFill>
                  <a:srgbClr val="00037E"/>
                </a:solidFill>
                <a:latin typeface="Arial Narrow"/>
                <a:ea typeface="Arial Narrow"/>
                <a:cs typeface="Arial Narrow"/>
              </a:defRPr>
            </a:pPr>
            <a:endParaRPr lang="cs-CZ"/>
          </a:p>
        </c:txPr>
        <c:crossAx val="4165040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650406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31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8" b="1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cs-CZ"/>
          </a:p>
        </c:txPr>
        <c:crossAx val="416502528"/>
        <c:crosses val="autoZero"/>
        <c:crossBetween val="between"/>
      </c:valAx>
      <c:spPr>
        <a:noFill/>
        <a:ln w="2537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8" b="1" i="0" u="none" strike="noStrike" baseline="0">
          <a:solidFill>
            <a:schemeClr val="tx1"/>
          </a:solidFill>
          <a:latin typeface="Arial Narrow"/>
          <a:ea typeface="Arial Narrow"/>
          <a:cs typeface="Arial Narrow"/>
        </a:defRPr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1923076923077"/>
          <c:y val="6.3461538461538458E-2"/>
          <c:w val="0.86899038461538458"/>
          <c:h val="0.740384615384615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FF00"/>
            </a:solidFill>
            <a:ln w="640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9573158113340801E-3"/>
                  <c:y val="-4.0792691817969108E-2"/>
                </c:manualLayout>
              </c:layout>
              <c:tx>
                <c:rich>
                  <a:bodyPr/>
                  <a:lstStyle/>
                  <a:p>
                    <a:r>
                      <a:rPr lang="cs-CZ" dirty="0" smtClean="0"/>
                      <a:t>1,2 </a:t>
                    </a:r>
                    <a:r>
                      <a:rPr lang="cs-CZ" dirty="0"/>
                      <a:t>%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cs-CZ" dirty="0" smtClean="0"/>
                      <a:t>3,2 </a:t>
                    </a:r>
                    <a:r>
                      <a:rPr lang="cs-CZ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12800">
                <a:noFill/>
              </a:ln>
            </c:spPr>
            <c:txPr>
              <a:bodyPr/>
              <a:lstStyle/>
              <a:p>
                <a:pPr>
                  <a:defRPr sz="1209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Očkovaní</c:v>
                </c:pt>
                <c:pt idx="1">
                  <c:v>Placebo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1.2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0"/>
        <c:axId val="287828992"/>
        <c:axId val="416531200"/>
      </c:barChart>
      <c:catAx>
        <c:axId val="287828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6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61" b="1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cs-CZ"/>
          </a:p>
        </c:txPr>
        <c:crossAx val="4165312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653120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945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r>
                  <a:rPr lang="cs-CZ"/>
                  <a:t>Počet nemocných v %</a:t>
                </a:r>
              </a:p>
            </c:rich>
          </c:tx>
          <c:layout>
            <c:manualLayout>
              <c:xMode val="edge"/>
              <c:yMode val="edge"/>
              <c:x val="1.3221153846153846E-2"/>
              <c:y val="0.20961538461538462"/>
            </c:manualLayout>
          </c:layout>
          <c:overlay val="0"/>
          <c:spPr>
            <a:noFill/>
            <a:ln w="128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6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45" b="1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cs-CZ"/>
          </a:p>
        </c:txPr>
        <c:crossAx val="287828992"/>
        <c:crosses val="autoZero"/>
        <c:crossBetween val="between"/>
        <c:majorUnit val="5"/>
      </c:valAx>
      <c:spPr>
        <a:noFill/>
        <a:ln w="128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45" b="1" i="0" u="none" strike="noStrike" baseline="0">
          <a:solidFill>
            <a:schemeClr val="tx1"/>
          </a:solidFill>
          <a:latin typeface="Arial Narrow"/>
          <a:ea typeface="Arial Narrow"/>
          <a:cs typeface="Arial Narrow"/>
        </a:defRPr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350" cy="49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233" tIns="0" rIns="19233" bIns="0" numCol="1" anchor="t" anchorCtr="0" compatLnSpc="1">
            <a:prstTxWarp prst="textNoShape">
              <a:avLst/>
            </a:prstTxWarp>
          </a:bodyPr>
          <a:lstStyle>
            <a:lvl1pPr defTabSz="923119">
              <a:defRPr sz="1000" i="1"/>
            </a:lvl1pPr>
          </a:lstStyle>
          <a:p>
            <a:endParaRPr 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325" y="1"/>
            <a:ext cx="2946350" cy="49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233" tIns="0" rIns="19233" bIns="0" numCol="1" anchor="t" anchorCtr="0" compatLnSpc="1">
            <a:prstTxWarp prst="textNoShape">
              <a:avLst/>
            </a:prstTxWarp>
          </a:bodyPr>
          <a:lstStyle>
            <a:lvl1pPr algn="r" defTabSz="923119">
              <a:defRPr sz="1000" i="1"/>
            </a:lvl1pPr>
          </a:lstStyle>
          <a:p>
            <a:endParaRPr lang="cs-CZ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990"/>
            <a:ext cx="2946350" cy="49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233" tIns="0" rIns="19233" bIns="0" numCol="1" anchor="b" anchorCtr="0" compatLnSpc="1">
            <a:prstTxWarp prst="textNoShape">
              <a:avLst/>
            </a:prstTxWarp>
          </a:bodyPr>
          <a:lstStyle>
            <a:lvl1pPr defTabSz="923119">
              <a:defRPr sz="1000" i="1"/>
            </a:lvl1pPr>
          </a:lstStyle>
          <a:p>
            <a:endParaRPr lang="cs-CZ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325" y="9429990"/>
            <a:ext cx="2946350" cy="49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233" tIns="0" rIns="19233" bIns="0" numCol="1" anchor="b" anchorCtr="0" compatLnSpc="1">
            <a:prstTxWarp prst="textNoShape">
              <a:avLst/>
            </a:prstTxWarp>
          </a:bodyPr>
          <a:lstStyle>
            <a:lvl1pPr algn="r" defTabSz="923119">
              <a:defRPr sz="1000" i="1"/>
            </a:lvl1pPr>
          </a:lstStyle>
          <a:p>
            <a:fld id="{6FA23C68-E3B3-423B-A4A1-E0376785DF9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0827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350" cy="49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233" tIns="0" rIns="19233" bIns="0" numCol="1" anchor="t" anchorCtr="0" compatLnSpc="1">
            <a:prstTxWarp prst="textNoShape">
              <a:avLst/>
            </a:prstTxWarp>
          </a:bodyPr>
          <a:lstStyle>
            <a:lvl1pPr defTabSz="770056">
              <a:defRPr sz="1000" i="1"/>
            </a:lvl1pPr>
          </a:lstStyle>
          <a:p>
            <a:endParaRPr lang="cs-CZ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325" y="1"/>
            <a:ext cx="2946350" cy="49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233" tIns="0" rIns="19233" bIns="0" numCol="1" anchor="t" anchorCtr="0" compatLnSpc="1">
            <a:prstTxWarp prst="textNoShape">
              <a:avLst/>
            </a:prstTxWarp>
          </a:bodyPr>
          <a:lstStyle>
            <a:lvl1pPr algn="r" defTabSz="770056">
              <a:defRPr sz="1000" i="1"/>
            </a:lvl1pPr>
          </a:lstStyle>
          <a:p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990"/>
            <a:ext cx="2946350" cy="49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233" tIns="0" rIns="19233" bIns="0" numCol="1" anchor="b" anchorCtr="0" compatLnSpc="1">
            <a:prstTxWarp prst="textNoShape">
              <a:avLst/>
            </a:prstTxWarp>
          </a:bodyPr>
          <a:lstStyle>
            <a:lvl1pPr defTabSz="770056">
              <a:defRPr sz="1000" i="1"/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325" y="9429990"/>
            <a:ext cx="2946350" cy="49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233" tIns="0" rIns="19233" bIns="0" numCol="1" anchor="b" anchorCtr="0" compatLnSpc="1">
            <a:prstTxWarp prst="textNoShape">
              <a:avLst/>
            </a:prstTxWarp>
          </a:bodyPr>
          <a:lstStyle>
            <a:lvl1pPr algn="r" defTabSz="770056">
              <a:defRPr sz="1000" i="1"/>
            </a:lvl1pPr>
          </a:lstStyle>
          <a:p>
            <a:fld id="{CECB5F4E-AAC7-4626-9C1E-8A91C17B4406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2054" name="Rectangle 6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7100" y="750888"/>
            <a:ext cx="4946650" cy="37099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5" name="Rectangle 7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380" y="4712615"/>
            <a:ext cx="4986131" cy="4466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751" tIns="44877" rIns="89751" bIns="448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0"/>
            <a:r>
              <a:rPr lang="cs-CZ" smtClean="0"/>
              <a:t>Second level</a:t>
            </a:r>
          </a:p>
          <a:p>
            <a:pPr lvl="0"/>
            <a:r>
              <a:rPr lang="cs-CZ" smtClean="0"/>
              <a:t>Third level</a:t>
            </a:r>
          </a:p>
          <a:p>
            <a:pPr lvl="0"/>
            <a:r>
              <a:rPr lang="cs-CZ" smtClean="0"/>
              <a:t>Fourth level</a:t>
            </a:r>
          </a:p>
          <a:p>
            <a:pPr lvl="0"/>
            <a:r>
              <a:rPr lang="cs-CZ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95873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1E8D80-4221-42C3-8D84-08FA3AD1A0E4}" type="slidenum">
              <a:rPr lang="cs-CZ">
                <a:solidFill>
                  <a:prstClr val="black"/>
                </a:solidFill>
              </a:rPr>
              <a:pPr/>
              <a:t>1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3AE509-2B30-437A-B698-C204E5260DD8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5159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3AE509-2B30-437A-B698-C204E5260DD8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7704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3AE509-2B30-437A-B698-C204E5260DD8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349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3AE509-2B30-437A-B698-C204E5260DD8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74630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3AE509-2B30-437A-B698-C204E5260DD8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7463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3AE509-2B30-437A-B698-C204E5260DD8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74630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3AE509-2B30-437A-B698-C204E5260DD8}" type="slidenum">
              <a:rPr lang="cs-CZ" smtClean="0"/>
              <a:pPr>
                <a:defRPr/>
              </a:pPr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08775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1231900"/>
            <a:ext cx="4435475" cy="3327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294798" y="4740578"/>
            <a:ext cx="4801534" cy="3883689"/>
          </a:xfrm>
        </p:spPr>
        <p:txBody>
          <a:bodyPr/>
          <a:lstStyle/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9FBA0-288F-4B92-B4E0-CECD9E8501E7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" y="2596174"/>
            <a:ext cx="1141338" cy="6061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7369" tIns="48685" rIns="97369" bIns="48685" rtlCol="0">
            <a:spAutoFit/>
          </a:bodyPr>
          <a:lstStyle/>
          <a:p>
            <a:pPr defTabSz="486849"/>
            <a:r>
              <a:rPr lang="en-US" sz="1100" dirty="0">
                <a:solidFill>
                  <a:prstClr val="black"/>
                </a:solidFill>
                <a:latin typeface="Arial" pitchFamily="34" charset="0"/>
                <a:ea typeface="ＭＳ Ｐゴシック" charset="-128"/>
              </a:rPr>
              <a:t>Prevenar 13 SMPC/p1/sect2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" y="3193207"/>
            <a:ext cx="1141338" cy="6061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7369" tIns="48685" rIns="97369" bIns="48685" rtlCol="0">
            <a:spAutoFit/>
          </a:bodyPr>
          <a:lstStyle/>
          <a:p>
            <a:pPr defTabSz="486849"/>
            <a:r>
              <a:rPr lang="en-US" sz="1100" dirty="0">
                <a:solidFill>
                  <a:prstClr val="black"/>
                </a:solidFill>
                <a:latin typeface="Arial" pitchFamily="34" charset="0"/>
                <a:ea typeface="ＭＳ Ｐゴシック" charset="-128"/>
              </a:rPr>
              <a:t>Pneumovax SMPC/p1/sect1,2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" y="5899177"/>
            <a:ext cx="1141338" cy="6061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7369" tIns="48685" rIns="97369" bIns="48685" rtlCol="0">
            <a:spAutoFit/>
          </a:bodyPr>
          <a:lstStyle/>
          <a:p>
            <a:pPr defTabSz="486849"/>
            <a:r>
              <a:rPr lang="en-US" sz="1100" dirty="0">
                <a:solidFill>
                  <a:prstClr val="black"/>
                </a:solidFill>
                <a:latin typeface="Arial" pitchFamily="34" charset="0"/>
                <a:ea typeface="ＭＳ Ｐゴシック" charset="-128"/>
              </a:rPr>
              <a:t>Prevenar 13 SMPC/p1/sect4.1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6682424"/>
            <a:ext cx="1141338" cy="6061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7369" tIns="48685" rIns="97369" bIns="48685" rtlCol="0">
            <a:spAutoFit/>
          </a:bodyPr>
          <a:lstStyle/>
          <a:p>
            <a:pPr defTabSz="486849"/>
            <a:r>
              <a:rPr lang="en-US" sz="1100" dirty="0">
                <a:solidFill>
                  <a:prstClr val="black"/>
                </a:solidFill>
                <a:latin typeface="Arial" pitchFamily="34" charset="0"/>
                <a:ea typeface="ＭＳ Ｐゴシック" charset="-128"/>
              </a:rPr>
              <a:t>Pneumovax SMPC/p1/sect4.1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8597" y="9603669"/>
            <a:ext cx="865131" cy="252229"/>
          </a:xfrm>
          <a:prstGeom prst="rect">
            <a:avLst/>
          </a:prstGeom>
        </p:spPr>
        <p:txBody>
          <a:bodyPr wrap="none" lIns="97369" tIns="48685" rIns="97369" bIns="48685">
            <a:spAutoFit/>
          </a:bodyPr>
          <a:lstStyle/>
          <a:p>
            <a:pPr defTabSz="486849"/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*Trademark</a:t>
            </a:r>
            <a:endParaRPr lang="en-US" sz="1000" dirty="0">
              <a:solidFill>
                <a:prstClr val="black"/>
              </a:solidFill>
              <a:latin typeface="Arial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9884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B69A7A-E68A-442A-BC01-C0B4982FAF90}" type="slidenum">
              <a:rPr lang="cs-CZ"/>
              <a:pPr/>
              <a:t>3</a:t>
            </a:fld>
            <a:endParaRPr lang="cs-CZ"/>
          </a:p>
        </p:txBody>
      </p:sp>
      <p:sp>
        <p:nvSpPr>
          <p:cNvPr id="137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  <p:sp>
        <p:nvSpPr>
          <p:cNvPr id="4403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1204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9186" indent="-288147" defTabSz="781204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2595" indent="-230519" defTabSz="781204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3633" indent="-230519" defTabSz="781204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4669" indent="-230519" defTabSz="781204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5710" indent="-230519" defTabSz="781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6746" indent="-230519" defTabSz="781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7782" indent="-230519" defTabSz="781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8822" indent="-230519" defTabSz="781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91BDF18-398D-452A-80E1-8F03D8318A13}" type="slidenum">
              <a:rPr lang="cs-CZ" sz="1000"/>
              <a:pPr/>
              <a:t>45</a:t>
            </a:fld>
            <a:endParaRPr lang="cs-CZ" sz="1000"/>
          </a:p>
        </p:txBody>
      </p:sp>
      <p:sp>
        <p:nvSpPr>
          <p:cNvPr id="3" name="Zástupný symbol pro záhlaví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1204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9186" indent="-288147" defTabSz="781204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2595" indent="-230519" defTabSz="781204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3633" indent="-230519" defTabSz="781204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4669" indent="-230519" defTabSz="781204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5710" indent="-230519" defTabSz="781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6746" indent="-230519" defTabSz="781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7782" indent="-230519" defTabSz="781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8822" indent="-230519" defTabSz="781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79E74A7-0C34-4D52-AB8F-B0FF58E92A7D}" type="slidenum">
              <a:rPr lang="cs-CZ" sz="1000"/>
              <a:pPr/>
              <a:t>46</a:t>
            </a:fld>
            <a:endParaRPr lang="cs-CZ" sz="10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" name="Zástupný symbol pro záhlaví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3AE509-2B30-437A-B698-C204E5260DD8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8475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3AE509-2B30-437A-B698-C204E5260DD8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08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A68E41-71EB-4A3D-9585-F1405B7B9AD4}" type="slidenum">
              <a:rPr lang="cs-CZ"/>
              <a:pPr/>
              <a:t>7</a:t>
            </a:fld>
            <a:endParaRPr lang="cs-CZ"/>
          </a:p>
        </p:txBody>
      </p:sp>
      <p:sp>
        <p:nvSpPr>
          <p:cNvPr id="138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3629A3-DC03-4F21-AEE9-DB07615B97F2}" type="slidenum">
              <a:rPr lang="cs-CZ"/>
              <a:pPr/>
              <a:t>8</a:t>
            </a:fld>
            <a:endParaRPr lang="cs-CZ"/>
          </a:p>
        </p:txBody>
      </p:sp>
      <p:sp>
        <p:nvSpPr>
          <p:cNvPr id="133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0888"/>
            <a:ext cx="4945062" cy="3709987"/>
          </a:xfrm>
          <a:ln/>
        </p:spPr>
      </p:sp>
      <p:sp>
        <p:nvSpPr>
          <p:cNvPr id="133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FA2C7C-DFB1-427E-B5E4-8B36B079A794}" type="slidenum">
              <a:rPr lang="cs-CZ"/>
              <a:pPr/>
              <a:t>9</a:t>
            </a:fld>
            <a:endParaRPr lang="cs-CZ"/>
          </a:p>
        </p:txBody>
      </p:sp>
      <p:sp>
        <p:nvSpPr>
          <p:cNvPr id="129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FC22E1-FCB8-48FB-BA28-FA48172C348C}" type="slidenum">
              <a:rPr lang="cs-CZ"/>
              <a:pPr/>
              <a:t>10</a:t>
            </a:fld>
            <a:endParaRPr lang="cs-CZ"/>
          </a:p>
        </p:txBody>
      </p:sp>
      <p:sp>
        <p:nvSpPr>
          <p:cNvPr id="129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CA46AE-EBF1-439C-AAE8-05337C05626D}" type="slidenum">
              <a:rPr lang="cs-CZ"/>
              <a:pPr/>
              <a:t>11</a:t>
            </a:fld>
            <a:endParaRPr lang="cs-CZ"/>
          </a:p>
        </p:txBody>
      </p:sp>
      <p:sp>
        <p:nvSpPr>
          <p:cNvPr id="119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hlaví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754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212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371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Nadpis a 2 obsahy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410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654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3716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4067175" cy="457200"/>
          </a:xfrm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203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85800" y="381000"/>
            <a:ext cx="7772400" cy="5715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4127500" cy="457200"/>
          </a:xfrm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708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356350"/>
            <a:ext cx="8229600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en-US" dirty="0" smtClean="0"/>
              <a:t>ref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4424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92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696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408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860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880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948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69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054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9219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0"/>
              </a:spcBef>
              <a:buClrTx/>
              <a:buFontTx/>
              <a:buNone/>
              <a:defRPr sz="1200" b="0" smtClean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200" b="0" smtClean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b="0" smtClean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223" name="Object 5"/>
          <p:cNvGraphicFramePr>
            <a:graphicFrameLocks noChangeAspect="1"/>
          </p:cNvGraphicFramePr>
          <p:nvPr/>
        </p:nvGraphicFramePr>
        <p:xfrm>
          <a:off x="0" y="0"/>
          <a:ext cx="147637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961" name="Rastrový obrázek" r:id="rId19" imgW="5714286" imgH="1924319" progId="PBrush">
                  <p:embed/>
                </p:oleObj>
              </mc:Choice>
              <mc:Fallback>
                <p:oleObj name="Rastrový obrázek" r:id="rId19" imgW="5714286" imgH="192431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76375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805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rgbClr val="00037E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00037E"/>
          </a:solidFill>
          <a:latin typeface="Arial Narrow" pitchFamily="34" charset="0"/>
          <a:cs typeface="Lucida Sans Unicode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00037E"/>
          </a:solidFill>
          <a:latin typeface="Arial Narrow" pitchFamily="34" charset="0"/>
          <a:cs typeface="Lucida Sans Unicode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00037E"/>
          </a:solidFill>
          <a:latin typeface="Arial Narrow" pitchFamily="34" charset="0"/>
          <a:cs typeface="Lucida Sans Unicode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00037E"/>
          </a:solidFill>
          <a:latin typeface="Arial Narrow" pitchFamily="34" charset="0"/>
          <a:cs typeface="Lucida Sans Unicod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037E"/>
          </a:solidFill>
          <a:latin typeface="Arial Narrow" pitchFamily="34" charset="0"/>
          <a:cs typeface="Lucida Sans Unicod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037E"/>
          </a:solidFill>
          <a:latin typeface="Arial Narrow" pitchFamily="34" charset="0"/>
          <a:cs typeface="Lucida Sans Unicod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037E"/>
          </a:solidFill>
          <a:latin typeface="Arial Narrow" pitchFamily="34" charset="0"/>
          <a:cs typeface="Lucida Sans Unicod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037E"/>
          </a:solidFill>
          <a:latin typeface="Arial Narrow" pitchFamily="34" charset="0"/>
          <a:cs typeface="Lucida Sans Unicode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Arial" pitchFamily="34" charset="0"/>
        <a:buChar char="•"/>
        <a:defRPr sz="3200" b="1" kern="1200">
          <a:solidFill>
            <a:srgbClr val="00037E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037E"/>
        </a:buClr>
        <a:buChar char="•"/>
        <a:defRPr sz="2800" b="1" kern="1200">
          <a:solidFill>
            <a:srgbClr val="FF000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hyperlink" Target="http://www.galen.cz/idistrik/obchod/titdetail.php?titul_id=2373" TargetMode="External"/><Relationship Id="rId5" Type="http://schemas.openxmlformats.org/officeDocument/2006/relationships/image" Target="../media/image8.png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8.png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vaccines/schedules/downloads/adult/adult-combined-schedule.pdf" TargetMode="External"/><Relationship Id="rId2" Type="http://schemas.openxmlformats.org/officeDocument/2006/relationships/hyperlink" Target="https://www.cdc.gov/vaccines/schedules/downloads/child/0-18yrs-child-combined-schedule.pdf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chart" Target="../charts/chart2.x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7.bin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92150"/>
            <a:ext cx="9036496" cy="1371600"/>
          </a:xfrm>
        </p:spPr>
        <p:txBody>
          <a:bodyPr>
            <a:noAutofit/>
          </a:bodyPr>
          <a:lstStyle/>
          <a:p>
            <a:r>
              <a:rPr lang="cs-CZ" sz="4800" i="1" dirty="0" smtClean="0"/>
              <a:t> </a:t>
            </a:r>
            <a:r>
              <a:rPr lang="cs-CZ" sz="4800" i="1" dirty="0" smtClean="0"/>
              <a:t>OČKOVÁNÍ A OČKOVACÍ LÁTKY </a:t>
            </a:r>
            <a:br>
              <a:rPr lang="cs-CZ" sz="4800" i="1" dirty="0" smtClean="0"/>
            </a:br>
            <a:r>
              <a:rPr lang="cs-CZ" sz="4800" i="1" dirty="0" smtClean="0"/>
              <a:t>-STÁLE JE CO ZLEPŠOVAT</a:t>
            </a:r>
            <a:endParaRPr lang="en-GB" sz="4800" i="1" dirty="0" smtClean="0"/>
          </a:p>
        </p:txBody>
      </p:sp>
      <p:sp>
        <p:nvSpPr>
          <p:cNvPr id="1597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492375"/>
            <a:ext cx="8915400" cy="230477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cs-CZ" sz="3700" i="1" dirty="0" smtClean="0">
                <a:solidFill>
                  <a:srgbClr val="FF0000"/>
                </a:solidFill>
              </a:rPr>
              <a:t>Prof. MUDr. </a:t>
            </a:r>
            <a:r>
              <a:rPr lang="en-GB" sz="3700" i="1" dirty="0" err="1" smtClean="0">
                <a:solidFill>
                  <a:srgbClr val="FF0000"/>
                </a:solidFill>
              </a:rPr>
              <a:t>Ji</a:t>
            </a:r>
            <a:r>
              <a:rPr lang="cs-CZ" sz="3700" i="1" dirty="0" smtClean="0">
                <a:solidFill>
                  <a:srgbClr val="FF0000"/>
                </a:solidFill>
              </a:rPr>
              <a:t>ř</a:t>
            </a:r>
            <a:r>
              <a:rPr lang="en-GB" sz="3700" i="1" dirty="0" smtClean="0">
                <a:solidFill>
                  <a:srgbClr val="FF0000"/>
                </a:solidFill>
              </a:rPr>
              <a:t>í Beran</a:t>
            </a:r>
            <a:r>
              <a:rPr lang="cs-CZ" sz="3700" i="1" dirty="0" smtClean="0">
                <a:solidFill>
                  <a:srgbClr val="FF0000"/>
                </a:solidFill>
              </a:rPr>
              <a:t>, CSc.</a:t>
            </a:r>
          </a:p>
          <a:p>
            <a:pPr>
              <a:lnSpc>
                <a:spcPct val="90000"/>
              </a:lnSpc>
            </a:pPr>
            <a:endParaRPr lang="cs-CZ" sz="3700" i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3000" dirty="0">
                <a:solidFill>
                  <a:srgbClr val="00037E"/>
                </a:solidFill>
              </a:rPr>
              <a:t>Pracoviště tropické, cestovní medicíny a očkování IPVZ Praha</a:t>
            </a:r>
          </a:p>
          <a:p>
            <a:pPr>
              <a:lnSpc>
                <a:spcPct val="90000"/>
              </a:lnSpc>
            </a:pPr>
            <a:r>
              <a:rPr lang="cs-CZ" sz="3000" dirty="0">
                <a:solidFill>
                  <a:srgbClr val="00037E"/>
                </a:solidFill>
              </a:rPr>
              <a:t>Centrum očkování a cestovní medicíny Hradec Králové</a:t>
            </a:r>
          </a:p>
          <a:p>
            <a:pPr>
              <a:lnSpc>
                <a:spcPct val="90000"/>
              </a:lnSpc>
            </a:pPr>
            <a:r>
              <a:rPr lang="cs-CZ" sz="3000" dirty="0">
                <a:solidFill>
                  <a:srgbClr val="00037E"/>
                </a:solidFill>
              </a:rPr>
              <a:t>Ústav epidemiologie 2. LFUK Motol, Praha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23637"/>
              </p:ext>
            </p:extLst>
          </p:nvPr>
        </p:nvGraphicFramePr>
        <p:xfrm>
          <a:off x="1979712" y="5325366"/>
          <a:ext cx="23399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2322" name="Rastrový obrázek" r:id="rId4" imgW="5714286" imgH="1924319" progId="PBrush">
                  <p:embed/>
                </p:oleObj>
              </mc:Choice>
              <mc:Fallback>
                <p:oleObj name="Rastrový obrázek" r:id="rId4" imgW="5714286" imgH="192431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5325366"/>
                        <a:ext cx="2339975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6" descr="ipvz kopi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3" y="4904679"/>
            <a:ext cx="16160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9" name="Picture 55" descr="http://mefanet-motol.cuni.cz/images/tpl-motol/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64342"/>
            <a:ext cx="1584176" cy="1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011417"/>
            <a:ext cx="1951755" cy="1463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340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332656"/>
            <a:ext cx="8856984" cy="1371600"/>
          </a:xfrm>
        </p:spPr>
        <p:txBody>
          <a:bodyPr/>
          <a:lstStyle/>
          <a:p>
            <a:r>
              <a:rPr lang="cs-CZ" sz="3200" dirty="0" smtClean="0"/>
              <a:t>PRIMÁRNÍ A SEKUNDÁRNÍ ODPOVĚĎ NA OČKOVÁNÍ – </a:t>
            </a:r>
            <a:r>
              <a:rPr lang="cs-CZ" sz="3200" dirty="0" smtClean="0">
                <a:solidFill>
                  <a:srgbClr val="FF0000"/>
                </a:solidFill>
              </a:rPr>
              <a:t>NA THYMU ZÁVISLÉ EXOGENNÍ ANTIGENY (Th2)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1298435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4488255"/>
              </p:ext>
            </p:extLst>
          </p:nvPr>
        </p:nvGraphicFramePr>
        <p:xfrm>
          <a:off x="419100" y="1495425"/>
          <a:ext cx="8280400" cy="482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036" name="Rastrový obrázek" r:id="rId4" imgW="8209524" imgH="4695238" progId="Paint.Picture">
                  <p:embed/>
                </p:oleObj>
              </mc:Choice>
              <mc:Fallback>
                <p:oleObj name="Rastrový obrázek" r:id="rId4" imgW="8209524" imgH="46952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495425"/>
                        <a:ext cx="8280400" cy="4824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98436" name="Group 4"/>
          <p:cNvGrpSpPr>
            <a:grpSpLocks/>
          </p:cNvGrpSpPr>
          <p:nvPr/>
        </p:nvGrpSpPr>
        <p:grpSpPr bwMode="auto">
          <a:xfrm>
            <a:off x="0" y="5781675"/>
            <a:ext cx="7773988" cy="1076325"/>
            <a:chOff x="0" y="3642"/>
            <a:chExt cx="4897" cy="678"/>
          </a:xfrm>
        </p:grpSpPr>
        <p:pic>
          <p:nvPicPr>
            <p:cNvPr id="1298437" name="Picture 5" descr="Očkování1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42"/>
              <a:ext cx="528" cy="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98438" name="Text Box 6"/>
            <p:cNvSpPr txBox="1">
              <a:spLocks noChangeArrowheads="1"/>
            </p:cNvSpPr>
            <p:nvPr/>
          </p:nvSpPr>
          <p:spPr bwMode="auto">
            <a:xfrm>
              <a:off x="748" y="3974"/>
              <a:ext cx="414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cs-CZ" sz="1800" b="1" i="1" dirty="0">
                  <a:solidFill>
                    <a:srgbClr val="FF0000"/>
                  </a:solidFill>
                  <a:latin typeface="Arial Narrow" pitchFamily="34" charset="0"/>
                </a:rPr>
                <a:t>Beran J, Havlík J, Vonka V: Očkování-Minulost, přítomnost, budoucnost</a:t>
              </a:r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3347864" y="3789040"/>
            <a:ext cx="2795958" cy="461665"/>
          </a:xfrm>
          <a:prstGeom prst="rect">
            <a:avLst/>
          </a:prstGeom>
          <a:noFill/>
          <a:ln w="28575">
            <a:solidFill>
              <a:srgbClr val="00037E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037E"/>
                </a:solidFill>
                <a:latin typeface="+mj-lt"/>
                <a:ea typeface="+mj-ea"/>
                <a:cs typeface="+mj-cs"/>
              </a:rPr>
              <a:t>Ochrana protilátkami!</a:t>
            </a:r>
          </a:p>
        </p:txBody>
      </p:sp>
    </p:spTree>
    <p:extLst>
      <p:ext uri="{BB962C8B-B14F-4D97-AF65-F5344CB8AC3E}">
        <p14:creationId xmlns:p14="http://schemas.microsoft.com/office/powerpoint/2010/main" val="90559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81000"/>
            <a:ext cx="8642350" cy="1371600"/>
          </a:xfrm>
        </p:spPr>
        <p:txBody>
          <a:bodyPr/>
          <a:lstStyle/>
          <a:p>
            <a:r>
              <a:rPr lang="cs-CZ" sz="3600" dirty="0" smtClean="0"/>
              <a:t>Adjuvantní prostředek je asi důležitý…….</a:t>
            </a:r>
            <a:endParaRPr lang="en-US" sz="3600" dirty="0"/>
          </a:p>
        </p:txBody>
      </p:sp>
      <p:graphicFrame>
        <p:nvGraphicFramePr>
          <p:cNvPr id="119398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051050" y="1773238"/>
          <a:ext cx="5156200" cy="466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3338" name="Rastrový obrázek" r:id="rId4" imgW="5161905" imgH="4667902" progId="Paint.Picture">
                  <p:embed/>
                </p:oleObj>
              </mc:Choice>
              <mc:Fallback>
                <p:oleObj name="Rastrový obrázek" r:id="rId4" imgW="5161905" imgH="466790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1773238"/>
                        <a:ext cx="5156200" cy="466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291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Rectangle 4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cs-CZ" sz="2800" smtClean="0"/>
              <a:t>PRIMÁRNÍ A SEKUNDÁRNÍ ODPOVĚĎ NA OČKOVÁNÍ</a:t>
            </a:r>
            <a:br>
              <a:rPr lang="cs-CZ" sz="2800" smtClean="0"/>
            </a:br>
            <a:r>
              <a:rPr lang="cs-CZ" sz="2800" smtClean="0"/>
              <a:t>STANDARDNÍ VAKCÍNA A VAKCÍNA S AS04 - TEORIE </a:t>
            </a:r>
            <a:endParaRPr lang="en-US" sz="2800" smtClean="0"/>
          </a:p>
        </p:txBody>
      </p:sp>
      <p:sp>
        <p:nvSpPr>
          <p:cNvPr id="171015" name="Rectangle 7"/>
          <p:cNvSpPr>
            <a:spLocks noGrp="1"/>
          </p:cNvSpPr>
          <p:nvPr>
            <p:ph type="body" sz="half" idx="3"/>
          </p:nvPr>
        </p:nvSpPr>
        <p:spPr>
          <a:xfrm>
            <a:off x="468313" y="4292600"/>
            <a:ext cx="8229600" cy="2187575"/>
          </a:xfrm>
        </p:spPr>
        <p:txBody>
          <a:bodyPr/>
          <a:lstStyle/>
          <a:p>
            <a:r>
              <a:rPr lang="cs-CZ" sz="2400" dirty="0" smtClean="0"/>
              <a:t>Základní schéma očkování D-0, M-1, M-6</a:t>
            </a:r>
          </a:p>
          <a:p>
            <a:pPr lvl="1"/>
            <a:r>
              <a:rPr lang="cs-CZ" sz="1800" i="1" dirty="0" smtClean="0"/>
              <a:t>AS04 = zkrácení induktivní fáze, prodloužení produktivní fáze, vyšší GMT!</a:t>
            </a:r>
            <a:endParaRPr lang="cs-CZ" sz="2000" dirty="0" smtClean="0"/>
          </a:p>
          <a:p>
            <a:r>
              <a:rPr lang="cs-CZ" sz="2400" dirty="0" smtClean="0"/>
              <a:t>Přeočkování</a:t>
            </a:r>
          </a:p>
          <a:p>
            <a:pPr lvl="1"/>
            <a:r>
              <a:rPr lang="cs-CZ" sz="1800" i="1" dirty="0" smtClean="0"/>
              <a:t>AS04 = prodloužení a zrychlení produkce</a:t>
            </a:r>
            <a:r>
              <a:rPr lang="cs-CZ" sz="1400" i="1" dirty="0" smtClean="0"/>
              <a:t>, </a:t>
            </a:r>
            <a:r>
              <a:rPr lang="cs-CZ" sz="1700" i="1" dirty="0" smtClean="0"/>
              <a:t>vyšší GMT, prodloužení booster intervalů!</a:t>
            </a:r>
            <a:endParaRPr lang="en-US" sz="1700" i="1" dirty="0" smtClean="0"/>
          </a:p>
        </p:txBody>
      </p:sp>
      <p:graphicFrame>
        <p:nvGraphicFramePr>
          <p:cNvPr id="171016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323850" y="1600200"/>
          <a:ext cx="4062413" cy="254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02" name="Rastrový obrázek" r:id="rId4" imgW="8209524" imgH="4695238" progId="Paint.Picture">
                  <p:embed/>
                </p:oleObj>
              </mc:Choice>
              <mc:Fallback>
                <p:oleObj name="Rastrový obrázek" r:id="rId4" imgW="8209524" imgH="46952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600200"/>
                        <a:ext cx="4062413" cy="254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17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572000" y="1484313"/>
          <a:ext cx="3948113" cy="266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03" name="Rastrový obrázek" r:id="rId6" imgW="8123810" imgH="4791744" progId="Paint.Picture">
                  <p:embed/>
                </p:oleObj>
              </mc:Choice>
              <mc:Fallback>
                <p:oleObj name="Rastrový obrázek" r:id="rId6" imgW="8123810" imgH="479174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484313"/>
                        <a:ext cx="3948113" cy="2665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1018" name="Group 10"/>
          <p:cNvGrpSpPr>
            <a:grpSpLocks/>
          </p:cNvGrpSpPr>
          <p:nvPr/>
        </p:nvGrpSpPr>
        <p:grpSpPr bwMode="auto">
          <a:xfrm>
            <a:off x="5292725" y="1628775"/>
            <a:ext cx="3167063" cy="1512888"/>
            <a:chOff x="1429" y="1162"/>
            <a:chExt cx="4082" cy="2087"/>
          </a:xfrm>
        </p:grpSpPr>
        <p:sp>
          <p:nvSpPr>
            <p:cNvPr id="171019" name="Line 7"/>
            <p:cNvSpPr>
              <a:spLocks noChangeShapeType="1"/>
            </p:cNvSpPr>
            <p:nvPr/>
          </p:nvSpPr>
          <p:spPr bwMode="auto">
            <a:xfrm flipV="1">
              <a:off x="1429" y="1933"/>
              <a:ext cx="408" cy="131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20" name="Line 8"/>
            <p:cNvSpPr>
              <a:spLocks noChangeShapeType="1"/>
            </p:cNvSpPr>
            <p:nvPr/>
          </p:nvSpPr>
          <p:spPr bwMode="auto">
            <a:xfrm>
              <a:off x="1837" y="1933"/>
              <a:ext cx="227" cy="77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21" name="Line 9"/>
            <p:cNvSpPr>
              <a:spLocks noChangeShapeType="1"/>
            </p:cNvSpPr>
            <p:nvPr/>
          </p:nvSpPr>
          <p:spPr bwMode="auto">
            <a:xfrm>
              <a:off x="2064" y="2704"/>
              <a:ext cx="816" cy="22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22" name="Line 10"/>
            <p:cNvSpPr>
              <a:spLocks noChangeShapeType="1"/>
            </p:cNvSpPr>
            <p:nvPr/>
          </p:nvSpPr>
          <p:spPr bwMode="auto">
            <a:xfrm flipH="1">
              <a:off x="2880" y="1162"/>
              <a:ext cx="181" cy="176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23" name="Line 11"/>
            <p:cNvSpPr>
              <a:spLocks noChangeShapeType="1"/>
            </p:cNvSpPr>
            <p:nvPr/>
          </p:nvSpPr>
          <p:spPr bwMode="auto">
            <a:xfrm>
              <a:off x="3061" y="1162"/>
              <a:ext cx="227" cy="77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24" name="Line 12"/>
            <p:cNvSpPr>
              <a:spLocks noChangeShapeType="1"/>
            </p:cNvSpPr>
            <p:nvPr/>
          </p:nvSpPr>
          <p:spPr bwMode="auto">
            <a:xfrm>
              <a:off x="3288" y="1933"/>
              <a:ext cx="2223" cy="72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1025" name="Text Box 15"/>
          <p:cNvSpPr txBox="1">
            <a:spLocks noChangeArrowheads="1"/>
          </p:cNvSpPr>
          <p:nvPr/>
        </p:nvSpPr>
        <p:spPr bwMode="auto">
          <a:xfrm>
            <a:off x="7689850" y="1700213"/>
            <a:ext cx="145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  <a:cs typeface="Lucida Sans Unicode" pitchFamily="34" charset="0"/>
              </a:defRPr>
            </a:lvl1pPr>
            <a:lvl2pPr marL="742950" indent="-28575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  <a:cs typeface="Lucida Sans Unicode" pitchFamily="34" charset="0"/>
              </a:defRPr>
            </a:lvl2pPr>
            <a:lvl3pPr marL="1143000" indent="-2286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  <a:cs typeface="Lucida Sans Unicode" pitchFamily="34" charset="0"/>
              </a:defRPr>
            </a:lvl3pPr>
            <a:lvl4pPr marL="1600200" indent="-2286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  <a:cs typeface="Lucida Sans Unicode" pitchFamily="34" charset="0"/>
              </a:defRPr>
            </a:lvl4pPr>
            <a:lvl5pPr marL="2057400" indent="-2286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cs-CZ" sz="1200">
                <a:solidFill>
                  <a:srgbClr val="FF0000"/>
                </a:solidFill>
                <a:latin typeface="Arial Narrow" pitchFamily="34" charset="0"/>
              </a:rPr>
              <a:t>Prodloužení booster </a:t>
            </a:r>
          </a:p>
          <a:p>
            <a:pPr algn="ctr">
              <a:buClrTx/>
              <a:buFontTx/>
              <a:buNone/>
            </a:pPr>
            <a:r>
              <a:rPr lang="cs-CZ" sz="1200">
                <a:solidFill>
                  <a:srgbClr val="FF0000"/>
                </a:solidFill>
                <a:latin typeface="Arial Narrow" pitchFamily="34" charset="0"/>
              </a:rPr>
              <a:t>intervalů</a:t>
            </a:r>
          </a:p>
        </p:txBody>
      </p:sp>
      <p:sp>
        <p:nvSpPr>
          <p:cNvPr id="171026" name="Line 14"/>
          <p:cNvSpPr>
            <a:spLocks noChangeShapeType="1"/>
          </p:cNvSpPr>
          <p:nvPr/>
        </p:nvSpPr>
        <p:spPr bwMode="auto">
          <a:xfrm>
            <a:off x="6877050" y="2133600"/>
            <a:ext cx="158273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27" name="Line 11"/>
          <p:cNvSpPr>
            <a:spLocks noChangeShapeType="1"/>
          </p:cNvSpPr>
          <p:nvPr/>
        </p:nvSpPr>
        <p:spPr bwMode="auto">
          <a:xfrm flipV="1">
            <a:off x="2771775" y="1700213"/>
            <a:ext cx="0" cy="7921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29" name="Line 14"/>
          <p:cNvSpPr>
            <a:spLocks noChangeShapeType="1"/>
          </p:cNvSpPr>
          <p:nvPr/>
        </p:nvSpPr>
        <p:spPr bwMode="auto">
          <a:xfrm>
            <a:off x="2195513" y="2636838"/>
            <a:ext cx="9366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31" name="Line 14"/>
          <p:cNvSpPr>
            <a:spLocks noChangeShapeType="1"/>
          </p:cNvSpPr>
          <p:nvPr/>
        </p:nvSpPr>
        <p:spPr bwMode="auto">
          <a:xfrm>
            <a:off x="1331913" y="2997200"/>
            <a:ext cx="9366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32" name="Line 14"/>
          <p:cNvSpPr>
            <a:spLocks noChangeShapeType="1"/>
          </p:cNvSpPr>
          <p:nvPr/>
        </p:nvSpPr>
        <p:spPr bwMode="auto">
          <a:xfrm>
            <a:off x="755650" y="3357563"/>
            <a:ext cx="36036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35" name="Line 11"/>
          <p:cNvSpPr>
            <a:spLocks noChangeShapeType="1"/>
          </p:cNvSpPr>
          <p:nvPr/>
        </p:nvSpPr>
        <p:spPr bwMode="auto">
          <a:xfrm flipV="1">
            <a:off x="1619250" y="2492375"/>
            <a:ext cx="0" cy="7921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9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cs-CZ" dirty="0" smtClean="0"/>
              <a:t>VÝHODY ADJUVANTNÍCH PROSTŘEDKŮ VE VAKCÍNÁCH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r>
              <a:rPr lang="cs-CZ" sz="2800" dirty="0" smtClean="0"/>
              <a:t>Ovlivňují </a:t>
            </a:r>
            <a:r>
              <a:rPr lang="cs-CZ" sz="2800" i="1" dirty="0">
                <a:solidFill>
                  <a:srgbClr val="FF0000"/>
                </a:solidFill>
              </a:rPr>
              <a:t>směr </a:t>
            </a:r>
            <a:r>
              <a:rPr lang="cs-CZ" sz="2800" i="1" dirty="0" smtClean="0">
                <a:solidFill>
                  <a:srgbClr val="FF0000"/>
                </a:solidFill>
              </a:rPr>
              <a:t>stimulace (více epitopů) </a:t>
            </a:r>
            <a:r>
              <a:rPr lang="cs-CZ" sz="2800" dirty="0"/>
              <a:t>imunitního systému </a:t>
            </a:r>
            <a:r>
              <a:rPr lang="cs-CZ" sz="2800" dirty="0" smtClean="0"/>
              <a:t>-pro </a:t>
            </a:r>
            <a:r>
              <a:rPr lang="cs-CZ" sz="2800" dirty="0"/>
              <a:t>imunitu nebo účinnost vakcíny. </a:t>
            </a:r>
            <a:endParaRPr lang="cs-CZ" sz="2800" dirty="0" smtClean="0"/>
          </a:p>
          <a:p>
            <a:r>
              <a:rPr lang="cs-CZ" sz="2800" dirty="0" smtClean="0"/>
              <a:t>Ovlivňují </a:t>
            </a:r>
            <a:r>
              <a:rPr lang="cs-CZ" sz="2800" i="1" dirty="0">
                <a:solidFill>
                  <a:srgbClr val="FF0000"/>
                </a:solidFill>
              </a:rPr>
              <a:t>vznik, intenzitu a trvání </a:t>
            </a:r>
            <a:r>
              <a:rPr lang="cs-CZ" sz="2800" dirty="0"/>
              <a:t>imunitní odpovědi. </a:t>
            </a:r>
            <a:endParaRPr lang="cs-CZ" sz="2800" dirty="0" smtClean="0"/>
          </a:p>
          <a:p>
            <a:r>
              <a:rPr lang="cs-CZ" sz="2800" dirty="0" smtClean="0"/>
              <a:t>Mohou </a:t>
            </a:r>
            <a:r>
              <a:rPr lang="cs-CZ" sz="2800" i="1" dirty="0">
                <a:solidFill>
                  <a:srgbClr val="FF0000"/>
                </a:solidFill>
              </a:rPr>
              <a:t>kompenzovat sníženou </a:t>
            </a:r>
            <a:r>
              <a:rPr lang="cs-CZ" sz="2800" dirty="0"/>
              <a:t>imunitní odpověď </a:t>
            </a:r>
            <a:endParaRPr lang="cs-CZ" sz="2800" dirty="0" smtClean="0"/>
          </a:p>
          <a:p>
            <a:r>
              <a:rPr lang="cs-CZ" sz="2800" dirty="0" smtClean="0"/>
              <a:t>Mohou </a:t>
            </a:r>
            <a:r>
              <a:rPr lang="cs-CZ" sz="2800" i="1" dirty="0">
                <a:solidFill>
                  <a:srgbClr val="FF0000"/>
                </a:solidFill>
              </a:rPr>
              <a:t>snížit množství antigenu </a:t>
            </a:r>
            <a:r>
              <a:rPr lang="cs-CZ" sz="2800" dirty="0"/>
              <a:t>potřebného k </a:t>
            </a:r>
            <a:r>
              <a:rPr lang="cs-CZ" sz="2800" dirty="0" smtClean="0"/>
              <a:t>ochraně</a:t>
            </a:r>
            <a:r>
              <a:rPr lang="cs-CZ" sz="2800" dirty="0"/>
              <a:t> </a:t>
            </a:r>
            <a:r>
              <a:rPr lang="cs-CZ" sz="2800" dirty="0" smtClean="0"/>
              <a:t>(málo x drahý)</a:t>
            </a:r>
            <a:endParaRPr lang="cs-CZ" sz="2800" dirty="0"/>
          </a:p>
          <a:p>
            <a:r>
              <a:rPr lang="cs-CZ" sz="2800" dirty="0" smtClean="0"/>
              <a:t>Mohou </a:t>
            </a:r>
            <a:r>
              <a:rPr lang="cs-CZ" sz="2800" dirty="0"/>
              <a:t>zajistit </a:t>
            </a:r>
            <a:r>
              <a:rPr lang="cs-CZ" sz="2800" i="1" dirty="0">
                <a:solidFill>
                  <a:srgbClr val="FF0000"/>
                </a:solidFill>
              </a:rPr>
              <a:t>vyšší stabilitu </a:t>
            </a:r>
            <a:r>
              <a:rPr lang="cs-CZ" sz="2800" dirty="0" smtClean="0"/>
              <a:t>vakcíny </a:t>
            </a:r>
            <a:r>
              <a:rPr lang="cs-CZ" sz="2800" dirty="0"/>
              <a:t>při uskladnění, při aplikaci, či místní reakci </a:t>
            </a:r>
            <a:endParaRPr lang="cs-CZ" sz="2800" dirty="0" smtClean="0"/>
          </a:p>
          <a:p>
            <a:r>
              <a:rPr lang="cs-CZ" sz="2800" dirty="0" smtClean="0"/>
              <a:t>Mohou </a:t>
            </a:r>
            <a:r>
              <a:rPr lang="cs-CZ" sz="2800" dirty="0"/>
              <a:t>poskytnout </a:t>
            </a:r>
            <a:r>
              <a:rPr lang="cs-CZ" sz="2800" i="1" dirty="0">
                <a:solidFill>
                  <a:srgbClr val="FF0000"/>
                </a:solidFill>
              </a:rPr>
              <a:t>konkurenční výhodu </a:t>
            </a:r>
            <a:r>
              <a:rPr lang="cs-CZ" sz="2800" dirty="0" smtClean="0"/>
              <a:t>(patenty)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15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07504" y="2130425"/>
            <a:ext cx="8928992" cy="1470025"/>
          </a:xfrm>
        </p:spPr>
        <p:txBody>
          <a:bodyPr/>
          <a:lstStyle/>
          <a:p>
            <a:r>
              <a:rPr lang="cs-CZ" dirty="0" smtClean="0"/>
              <a:t>PŘÍKLAD PRO POROVNÁNÍ VÝHOD</a:t>
            </a:r>
            <a:br>
              <a:rPr lang="cs-CZ" dirty="0" smtClean="0"/>
            </a:br>
            <a:r>
              <a:rPr lang="cs-CZ" sz="3600" i="1" dirty="0" smtClean="0">
                <a:solidFill>
                  <a:srgbClr val="FF0000"/>
                </a:solidFill>
              </a:rPr>
              <a:t>POLYSACHARIDOVÉ x KONJUGOVANÉ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i="1" dirty="0">
                <a:solidFill>
                  <a:srgbClr val="FF0000"/>
                </a:solidFill>
              </a:rPr>
              <a:t>VAKCÍNY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618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cs-CZ" sz="4800" dirty="0" smtClean="0"/>
              <a:t>SROVNÁNÍ IMUNITNÍ ODPOVĚDI</a:t>
            </a:r>
            <a:endParaRPr lang="en-US" sz="4800" dirty="0"/>
          </a:p>
        </p:txBody>
      </p:sp>
      <p:pic>
        <p:nvPicPr>
          <p:cNvPr id="2416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269565"/>
            <a:ext cx="1908175" cy="156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166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483423"/>
            <a:ext cx="161607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167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1988840"/>
            <a:ext cx="4518421" cy="338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1672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05806"/>
            <a:ext cx="44958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578090" y="1589105"/>
            <a:ext cx="255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+mj-lt"/>
              </a:rPr>
              <a:t>„PROTILÁTKY </a:t>
            </a:r>
            <a:r>
              <a:rPr lang="cs-CZ" b="1" dirty="0" err="1" smtClean="0">
                <a:solidFill>
                  <a:srgbClr val="FF0000"/>
                </a:solidFill>
                <a:latin typeface="+mj-lt"/>
              </a:rPr>
              <a:t>IgM</a:t>
            </a:r>
            <a:r>
              <a:rPr lang="cs-CZ" b="1" dirty="0" smtClean="0">
                <a:solidFill>
                  <a:srgbClr val="FF0000"/>
                </a:solidFill>
                <a:latin typeface="+mj-lt"/>
              </a:rPr>
              <a:t>“</a:t>
            </a:r>
            <a:endParaRPr lang="cs-CZ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1520" y="1589102"/>
            <a:ext cx="4150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+mj-lt"/>
              </a:rPr>
              <a:t>„PROTILÁTKY </a:t>
            </a:r>
            <a:r>
              <a:rPr lang="cs-CZ" b="1" dirty="0" err="1" smtClean="0">
                <a:solidFill>
                  <a:srgbClr val="FF0000"/>
                </a:solidFill>
                <a:latin typeface="+mj-lt"/>
              </a:rPr>
              <a:t>IgG</a:t>
            </a:r>
            <a:r>
              <a:rPr lang="cs-CZ" b="1" dirty="0" smtClean="0">
                <a:solidFill>
                  <a:srgbClr val="FF0000"/>
                </a:solidFill>
                <a:latin typeface="+mj-lt"/>
              </a:rPr>
              <a:t> + </a:t>
            </a:r>
            <a:r>
              <a:rPr lang="cs-CZ" b="1" dirty="0" err="1" smtClean="0">
                <a:solidFill>
                  <a:srgbClr val="FF0000"/>
                </a:solidFill>
                <a:latin typeface="+mj-lt"/>
              </a:rPr>
              <a:t>Tpm</a:t>
            </a:r>
            <a:r>
              <a:rPr lang="cs-CZ" b="1" dirty="0" smtClean="0">
                <a:solidFill>
                  <a:srgbClr val="FF0000"/>
                </a:solidFill>
                <a:latin typeface="+mj-lt"/>
              </a:rPr>
              <a:t> +</a:t>
            </a:r>
            <a:r>
              <a:rPr lang="cs-CZ" b="1" dirty="0" err="1" smtClean="0">
                <a:solidFill>
                  <a:srgbClr val="FF0000"/>
                </a:solidFill>
                <a:latin typeface="+mj-lt"/>
              </a:rPr>
              <a:t>Tcm</a:t>
            </a:r>
            <a:r>
              <a:rPr lang="cs-CZ" b="1" dirty="0" smtClean="0">
                <a:solidFill>
                  <a:srgbClr val="FF0000"/>
                </a:solidFill>
                <a:latin typeface="+mj-lt"/>
              </a:rPr>
              <a:t> “</a:t>
            </a:r>
            <a:endParaRPr lang="cs-CZ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027683" y="4961788"/>
            <a:ext cx="4084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B </a:t>
            </a:r>
            <a:r>
              <a:rPr lang="en-US" sz="1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lymfocyty</a:t>
            </a:r>
            <a:r>
              <a:rPr lang="en-US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v </a:t>
            </a:r>
            <a:r>
              <a:rPr lang="en-US" sz="1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marginální</a:t>
            </a:r>
            <a:r>
              <a:rPr lang="en-US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zóně</a:t>
            </a:r>
            <a:r>
              <a:rPr lang="en-US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uzlíku</a:t>
            </a:r>
            <a:r>
              <a:rPr lang="en-US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bílé</a:t>
            </a:r>
            <a:r>
              <a:rPr lang="en-US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dřeně</a:t>
            </a:r>
            <a:r>
              <a:rPr lang="en-US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sleziny</a:t>
            </a:r>
            <a:r>
              <a:rPr lang="en-US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11560" y="4961788"/>
            <a:ext cx="36952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B-</a:t>
            </a:r>
            <a:r>
              <a:rPr lang="en-US" sz="1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lymfocyty</a:t>
            </a:r>
            <a:r>
              <a:rPr lang="en-US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ze</a:t>
            </a:r>
            <a:r>
              <a:rPr lang="en-US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zárodečného</a:t>
            </a:r>
            <a:r>
              <a:rPr lang="en-US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centra</a:t>
            </a:r>
            <a:r>
              <a:rPr lang="en-US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uzlíku</a:t>
            </a:r>
            <a:r>
              <a:rPr lang="en-US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sleziny</a:t>
            </a:r>
            <a:r>
              <a:rPr lang="en-US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810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SROVNÁNÍ IMUNITNÍ ODPOVĚDI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269565"/>
            <a:ext cx="1908175" cy="156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483423"/>
            <a:ext cx="161607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85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1988840"/>
            <a:ext cx="4518421" cy="338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3"/>
            <a:ext cx="4043567" cy="303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659594" y="1617136"/>
            <a:ext cx="1499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+mj-lt"/>
              </a:rPr>
              <a:t>„LEGUÁN“</a:t>
            </a:r>
            <a:endParaRPr lang="cs-CZ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289550" y="1589105"/>
            <a:ext cx="2629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+mj-lt"/>
              </a:rPr>
              <a:t>„VYKOUSANÝ SÝR“</a:t>
            </a:r>
            <a:endParaRPr lang="cs-CZ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44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6000" dirty="0" smtClean="0"/>
              <a:t>PŘÍKLAD Z PRAXE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i="1" dirty="0" err="1" smtClean="0">
                <a:solidFill>
                  <a:srgbClr val="FF0000"/>
                </a:solidFill>
              </a:rPr>
              <a:t>Hexavakcíny</a:t>
            </a:r>
            <a:r>
              <a:rPr lang="cs-CZ" i="1" dirty="0" smtClean="0">
                <a:solidFill>
                  <a:srgbClr val="FF0000"/>
                </a:solidFill>
              </a:rPr>
              <a:t> v pediatrii</a:t>
            </a:r>
            <a:endParaRPr lang="cs-CZ" i="1" dirty="0">
              <a:solidFill>
                <a:srgbClr val="FF0000"/>
              </a:solidFill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261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Přímá spojnice 4"/>
          <p:cNvCxnSpPr/>
          <p:nvPr/>
        </p:nvCxnSpPr>
        <p:spPr>
          <a:xfrm flipV="1">
            <a:off x="1331640" y="4278609"/>
            <a:ext cx="1127534" cy="30252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 flipV="1">
            <a:off x="2425934" y="3949703"/>
            <a:ext cx="195181" cy="328904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H="1">
            <a:off x="2604689" y="3677737"/>
            <a:ext cx="834843" cy="27338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V="1">
            <a:off x="899592" y="1628800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899592" y="5301208"/>
            <a:ext cx="72728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7601410" y="5461870"/>
            <a:ext cx="570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cs-CZ" sz="2000" dirty="0" smtClean="0"/>
              <a:t>Čas</a:t>
            </a:r>
            <a:endParaRPr lang="en-US" sz="2000" dirty="0"/>
          </a:p>
        </p:txBody>
      </p:sp>
      <p:sp>
        <p:nvSpPr>
          <p:cNvPr id="19" name="TextovéPole 18"/>
          <p:cNvSpPr txBox="1"/>
          <p:nvPr/>
        </p:nvSpPr>
        <p:spPr>
          <a:xfrm rot="16200000">
            <a:off x="145271" y="3172210"/>
            <a:ext cx="1143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cs-CZ" sz="2000" dirty="0" smtClean="0"/>
              <a:t>Protilátky</a:t>
            </a:r>
            <a:endParaRPr lang="en-US" sz="2000" dirty="0"/>
          </a:p>
        </p:txBody>
      </p:sp>
      <p:pic>
        <p:nvPicPr>
          <p:cNvPr id="2385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80" y="5842959"/>
            <a:ext cx="260465" cy="99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Přímá spojnice 22"/>
          <p:cNvCxnSpPr/>
          <p:nvPr/>
        </p:nvCxnSpPr>
        <p:spPr>
          <a:xfrm>
            <a:off x="953171" y="2851845"/>
            <a:ext cx="7056784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6469422" y="2969851"/>
            <a:ext cx="2380781" cy="707886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cs-CZ" sz="2000" dirty="0" smtClean="0"/>
              <a:t>Protektivní hladina</a:t>
            </a:r>
          </a:p>
          <a:p>
            <a:pPr algn="ctr">
              <a:buNone/>
            </a:pPr>
            <a:r>
              <a:rPr lang="cs-CZ" sz="2000" b="1" dirty="0" smtClean="0"/>
              <a:t>Dosažena po 3 dávce!</a:t>
            </a:r>
            <a:endParaRPr lang="en-US" sz="2000" b="1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1463395" y="1628800"/>
            <a:ext cx="1075936" cy="400110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cs-CZ" sz="2000" dirty="0" smtClean="0"/>
              <a:t>Produkce</a:t>
            </a:r>
            <a:endParaRPr lang="en-US" sz="2000" dirty="0"/>
          </a:p>
        </p:txBody>
      </p:sp>
      <p:grpSp>
        <p:nvGrpSpPr>
          <p:cNvPr id="238597" name="Skupina 238596"/>
          <p:cNvGrpSpPr/>
          <p:nvPr/>
        </p:nvGrpSpPr>
        <p:grpSpPr>
          <a:xfrm>
            <a:off x="953171" y="4812004"/>
            <a:ext cx="933269" cy="1083503"/>
            <a:chOff x="953171" y="4812004"/>
            <a:chExt cx="933269" cy="1083503"/>
          </a:xfrm>
        </p:grpSpPr>
        <p:sp>
          <p:nvSpPr>
            <p:cNvPr id="26" name="Šipka nahoru 25"/>
            <p:cNvSpPr/>
            <p:nvPr/>
          </p:nvSpPr>
          <p:spPr>
            <a:xfrm>
              <a:off x="1245408" y="4812004"/>
              <a:ext cx="172464" cy="48920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ovéPole 33"/>
            <p:cNvSpPr txBox="1"/>
            <p:nvPr/>
          </p:nvSpPr>
          <p:spPr>
            <a:xfrm>
              <a:off x="953171" y="5495397"/>
              <a:ext cx="9332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cs-CZ" sz="2000" dirty="0" smtClean="0"/>
                <a:t>Měsíc-3</a:t>
              </a:r>
              <a:endParaRPr lang="en-US" sz="2000" dirty="0"/>
            </a:p>
          </p:txBody>
        </p:sp>
      </p:grpSp>
      <p:grpSp>
        <p:nvGrpSpPr>
          <p:cNvPr id="238596" name="Skupina 238595"/>
          <p:cNvGrpSpPr/>
          <p:nvPr/>
        </p:nvGrpSpPr>
        <p:grpSpPr>
          <a:xfrm>
            <a:off x="2197153" y="4812004"/>
            <a:ext cx="933269" cy="1083503"/>
            <a:chOff x="2464613" y="4812004"/>
            <a:chExt cx="933269" cy="1083503"/>
          </a:xfrm>
        </p:grpSpPr>
        <p:sp>
          <p:nvSpPr>
            <p:cNvPr id="31" name="Šipka nahoru 30"/>
            <p:cNvSpPr/>
            <p:nvPr/>
          </p:nvSpPr>
          <p:spPr>
            <a:xfrm>
              <a:off x="2815360" y="4812004"/>
              <a:ext cx="172464" cy="48920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ovéPole 34"/>
            <p:cNvSpPr txBox="1"/>
            <p:nvPr/>
          </p:nvSpPr>
          <p:spPr>
            <a:xfrm>
              <a:off x="2464613" y="5495397"/>
              <a:ext cx="9332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cs-CZ" sz="2000" dirty="0" smtClean="0"/>
                <a:t>Měsíc-4</a:t>
              </a:r>
              <a:endParaRPr lang="en-US" sz="2000" dirty="0"/>
            </a:p>
          </p:txBody>
        </p:sp>
      </p:grpSp>
      <p:grpSp>
        <p:nvGrpSpPr>
          <p:cNvPr id="238593" name="Skupina 238592"/>
          <p:cNvGrpSpPr/>
          <p:nvPr/>
        </p:nvGrpSpPr>
        <p:grpSpPr>
          <a:xfrm>
            <a:off x="6419035" y="4759456"/>
            <a:ext cx="1034899" cy="1083503"/>
            <a:chOff x="5017476" y="4812004"/>
            <a:chExt cx="1034899" cy="1083503"/>
          </a:xfrm>
        </p:grpSpPr>
        <p:sp>
          <p:nvSpPr>
            <p:cNvPr id="32" name="Šipka nahoru 31"/>
            <p:cNvSpPr/>
            <p:nvPr/>
          </p:nvSpPr>
          <p:spPr>
            <a:xfrm>
              <a:off x="5292080" y="4812004"/>
              <a:ext cx="172464" cy="48920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ovéPole 35"/>
            <p:cNvSpPr txBox="1"/>
            <p:nvPr/>
          </p:nvSpPr>
          <p:spPr>
            <a:xfrm>
              <a:off x="5017476" y="5495397"/>
              <a:ext cx="10348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cs-CZ" sz="2000" dirty="0" smtClean="0"/>
                <a:t>Měsíc-11</a:t>
              </a:r>
              <a:endParaRPr lang="en-US" sz="2000" dirty="0"/>
            </a:p>
          </p:txBody>
        </p:sp>
      </p:grpSp>
      <p:grpSp>
        <p:nvGrpSpPr>
          <p:cNvPr id="30" name="Skupina 29"/>
          <p:cNvGrpSpPr/>
          <p:nvPr/>
        </p:nvGrpSpPr>
        <p:grpSpPr>
          <a:xfrm>
            <a:off x="3439532" y="4812004"/>
            <a:ext cx="933269" cy="1083503"/>
            <a:chOff x="2464613" y="4812004"/>
            <a:chExt cx="933269" cy="1083503"/>
          </a:xfrm>
        </p:grpSpPr>
        <p:sp>
          <p:nvSpPr>
            <p:cNvPr id="33" name="Šipka nahoru 32"/>
            <p:cNvSpPr/>
            <p:nvPr/>
          </p:nvSpPr>
          <p:spPr>
            <a:xfrm>
              <a:off x="2815360" y="4812004"/>
              <a:ext cx="172464" cy="48920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ovéPole 36"/>
            <p:cNvSpPr txBox="1"/>
            <p:nvPr/>
          </p:nvSpPr>
          <p:spPr>
            <a:xfrm>
              <a:off x="2464613" y="5495397"/>
              <a:ext cx="9332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cs-CZ" sz="2000" dirty="0" smtClean="0"/>
                <a:t>Měsíc-5</a:t>
              </a:r>
              <a:endParaRPr lang="en-US" sz="2000" dirty="0"/>
            </a:p>
          </p:txBody>
        </p:sp>
      </p:grpSp>
      <p:cxnSp>
        <p:nvCxnSpPr>
          <p:cNvPr id="52" name="Přímá spojnice 51"/>
          <p:cNvCxnSpPr/>
          <p:nvPr/>
        </p:nvCxnSpPr>
        <p:spPr>
          <a:xfrm flipV="1">
            <a:off x="3437711" y="2988537"/>
            <a:ext cx="419852" cy="689202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52"/>
          <p:cNvCxnSpPr/>
          <p:nvPr/>
        </p:nvCxnSpPr>
        <p:spPr>
          <a:xfrm flipV="1">
            <a:off x="4380650" y="1309664"/>
            <a:ext cx="1001764" cy="1569689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53"/>
          <p:cNvCxnSpPr/>
          <p:nvPr/>
        </p:nvCxnSpPr>
        <p:spPr>
          <a:xfrm>
            <a:off x="5382414" y="1309665"/>
            <a:ext cx="1311225" cy="545539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Přímá spojnice 82"/>
          <p:cNvCxnSpPr/>
          <p:nvPr/>
        </p:nvCxnSpPr>
        <p:spPr>
          <a:xfrm>
            <a:off x="5382413" y="1309664"/>
            <a:ext cx="1311225" cy="545539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ovéPole 66"/>
          <p:cNvSpPr txBox="1"/>
          <p:nvPr/>
        </p:nvSpPr>
        <p:spPr>
          <a:xfrm>
            <a:off x="3994622" y="4199852"/>
            <a:ext cx="922047" cy="40011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cs-CZ" sz="2000" dirty="0" smtClean="0"/>
              <a:t>Indukce</a:t>
            </a:r>
            <a:endParaRPr lang="en-US" sz="2000" dirty="0"/>
          </a:p>
        </p:txBody>
      </p:sp>
      <p:cxnSp>
        <p:nvCxnSpPr>
          <p:cNvPr id="78" name="Přímá spojnice 77"/>
          <p:cNvCxnSpPr/>
          <p:nvPr/>
        </p:nvCxnSpPr>
        <p:spPr>
          <a:xfrm flipH="1">
            <a:off x="3857564" y="2851845"/>
            <a:ext cx="590450" cy="13669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Přímá spojnice 84"/>
          <p:cNvCxnSpPr/>
          <p:nvPr/>
        </p:nvCxnSpPr>
        <p:spPr>
          <a:xfrm flipV="1">
            <a:off x="6671715" y="285514"/>
            <a:ext cx="1001764" cy="1569689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Přímá spojnice 85"/>
          <p:cNvCxnSpPr/>
          <p:nvPr/>
        </p:nvCxnSpPr>
        <p:spPr>
          <a:xfrm>
            <a:off x="7673479" y="285515"/>
            <a:ext cx="1311225" cy="54553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Přímá spojnice 86"/>
          <p:cNvCxnSpPr/>
          <p:nvPr/>
        </p:nvCxnSpPr>
        <p:spPr>
          <a:xfrm>
            <a:off x="7673478" y="285514"/>
            <a:ext cx="1311225" cy="545539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183" y="5842959"/>
            <a:ext cx="260465" cy="99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933" y="5812546"/>
            <a:ext cx="260465" cy="99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639" y="5842959"/>
            <a:ext cx="260465" cy="99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8615" name="Přímá spojnice se šipkou 238614"/>
          <p:cNvCxnSpPr>
            <a:stCxn id="29" idx="2"/>
          </p:cNvCxnSpPr>
          <p:nvPr/>
        </p:nvCxnSpPr>
        <p:spPr>
          <a:xfrm>
            <a:off x="2001363" y="2028910"/>
            <a:ext cx="522161" cy="2049642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617" name="Přímá spojnice se šipkou 238616"/>
          <p:cNvCxnSpPr>
            <a:stCxn id="29" idx="2"/>
          </p:cNvCxnSpPr>
          <p:nvPr/>
        </p:nvCxnSpPr>
        <p:spPr>
          <a:xfrm>
            <a:off x="2001363" y="2028910"/>
            <a:ext cx="1646274" cy="1179665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619" name="Přímá spojnice se šipkou 238618"/>
          <p:cNvCxnSpPr>
            <a:stCxn id="29" idx="2"/>
          </p:cNvCxnSpPr>
          <p:nvPr/>
        </p:nvCxnSpPr>
        <p:spPr>
          <a:xfrm>
            <a:off x="2001363" y="2028910"/>
            <a:ext cx="2880169" cy="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621" name="Přímá spojnice se šipkou 238620"/>
          <p:cNvCxnSpPr>
            <a:stCxn id="29" idx="2"/>
          </p:cNvCxnSpPr>
          <p:nvPr/>
        </p:nvCxnSpPr>
        <p:spPr>
          <a:xfrm flipV="1">
            <a:off x="2001363" y="1070358"/>
            <a:ext cx="5171234" cy="958552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623" name="Přímá spojnice se šipkou 238622"/>
          <p:cNvCxnSpPr>
            <a:stCxn id="67" idx="1"/>
          </p:cNvCxnSpPr>
          <p:nvPr/>
        </p:nvCxnSpPr>
        <p:spPr>
          <a:xfrm flipH="1">
            <a:off x="1939783" y="4399907"/>
            <a:ext cx="2054839" cy="5009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nice se šipkou 49"/>
          <p:cNvCxnSpPr>
            <a:stCxn id="67" idx="1"/>
          </p:cNvCxnSpPr>
          <p:nvPr/>
        </p:nvCxnSpPr>
        <p:spPr>
          <a:xfrm flipH="1" flipV="1">
            <a:off x="3130423" y="3814429"/>
            <a:ext cx="864199" cy="58547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se šipkou 54"/>
          <p:cNvCxnSpPr>
            <a:stCxn id="67" idx="1"/>
          </p:cNvCxnSpPr>
          <p:nvPr/>
        </p:nvCxnSpPr>
        <p:spPr>
          <a:xfrm flipV="1">
            <a:off x="3994622" y="2988537"/>
            <a:ext cx="158167" cy="141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ovéPole 107"/>
          <p:cNvSpPr txBox="1"/>
          <p:nvPr/>
        </p:nvSpPr>
        <p:spPr>
          <a:xfrm>
            <a:off x="5908478" y="2310247"/>
            <a:ext cx="1742785" cy="40011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cs-CZ" sz="2000" dirty="0" smtClean="0"/>
              <a:t>Přirozený pokles</a:t>
            </a:r>
            <a:endParaRPr lang="en-US" sz="2000" dirty="0"/>
          </a:p>
        </p:txBody>
      </p:sp>
      <p:cxnSp>
        <p:nvCxnSpPr>
          <p:cNvPr id="59" name="Přímá spojnice se šipkou 58"/>
          <p:cNvCxnSpPr/>
          <p:nvPr/>
        </p:nvCxnSpPr>
        <p:spPr>
          <a:xfrm flipH="1" flipV="1">
            <a:off x="6038025" y="1628800"/>
            <a:ext cx="784914" cy="710322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se šipkou 68"/>
          <p:cNvCxnSpPr>
            <a:stCxn id="108" idx="0"/>
          </p:cNvCxnSpPr>
          <p:nvPr/>
        </p:nvCxnSpPr>
        <p:spPr>
          <a:xfrm flipV="1">
            <a:off x="6779871" y="558284"/>
            <a:ext cx="1549219" cy="1751963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Nadpis 1"/>
          <p:cNvSpPr txBox="1">
            <a:spLocks/>
          </p:cNvSpPr>
          <p:nvPr/>
        </p:nvSpPr>
        <p:spPr bwMode="auto">
          <a:xfrm>
            <a:off x="-2" y="345848"/>
            <a:ext cx="755448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037E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37E"/>
                </a:solidFill>
                <a:latin typeface="Arial Narrow" pitchFamily="34" charset="0"/>
                <a:cs typeface="Lucida Sans Unicode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37E"/>
                </a:solidFill>
                <a:latin typeface="Arial Narrow" pitchFamily="34" charset="0"/>
                <a:cs typeface="Lucida Sans Unicode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37E"/>
                </a:solidFill>
                <a:latin typeface="Arial Narrow" pitchFamily="34" charset="0"/>
                <a:cs typeface="Lucida Sans Unicode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37E"/>
                </a:solidFill>
                <a:latin typeface="Arial Narrow" pitchFamily="34" charset="0"/>
                <a:cs typeface="Lucida Sans Unicode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37E"/>
                </a:solidFill>
                <a:latin typeface="Arial Narrow" pitchFamily="34" charset="0"/>
                <a:cs typeface="Lucida Sans Unicode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37E"/>
                </a:solidFill>
                <a:latin typeface="Arial Narrow" pitchFamily="34" charset="0"/>
                <a:cs typeface="Lucida Sans Unicode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37E"/>
                </a:solidFill>
                <a:latin typeface="Arial Narrow" pitchFamily="34" charset="0"/>
                <a:cs typeface="Lucida Sans Unicode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37E"/>
                </a:solidFill>
                <a:latin typeface="Arial Narrow" pitchFamily="34" charset="0"/>
                <a:cs typeface="Lucida Sans Unicode" pitchFamily="34" charset="0"/>
              </a:defRPr>
            </a:lvl9pPr>
          </a:lstStyle>
          <a:p>
            <a:pPr algn="l"/>
            <a:r>
              <a:rPr lang="cs-CZ" sz="2400" dirty="0" smtClean="0"/>
              <a:t>INFANRIX HEXA M-3-4-5-11 = </a:t>
            </a:r>
            <a:r>
              <a:rPr lang="cs-CZ" sz="2400" dirty="0" smtClean="0">
                <a:solidFill>
                  <a:srgbClr val="FF0000"/>
                </a:solidFill>
              </a:rPr>
              <a:t>DŘÍVE ŠPATNĚ = </a:t>
            </a:r>
            <a:r>
              <a:rPr lang="cs-CZ" sz="2000" i="1" dirty="0">
                <a:solidFill>
                  <a:srgbClr val="FF0000"/>
                </a:solidFill>
              </a:rPr>
              <a:t>nejkratší intervaly</a:t>
            </a:r>
            <a:br>
              <a:rPr lang="cs-CZ" sz="2000" i="1" dirty="0">
                <a:solidFill>
                  <a:srgbClr val="FF0000"/>
                </a:solidFill>
              </a:rPr>
            </a:br>
            <a:r>
              <a:rPr lang="cs-CZ" sz="2000" i="1" dirty="0" smtClean="0">
                <a:solidFill>
                  <a:srgbClr val="FF0000"/>
                </a:solidFill>
              </a:rPr>
              <a:t>Dlouhá indukce, krátká produkce, větší pokles v čase!</a:t>
            </a:r>
          </a:p>
          <a:p>
            <a:pPr algn="l"/>
            <a:r>
              <a:rPr lang="cs-CZ" sz="2000" i="1" dirty="0" smtClean="0">
                <a:solidFill>
                  <a:srgbClr val="FF0000"/>
                </a:solidFill>
              </a:rPr>
              <a:t>Očkování nedonošených dětí &lt; 37 KT od 9 týdne!</a:t>
            </a: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7428251" y="6112051"/>
            <a:ext cx="1654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rgbClr val="FF0000"/>
                </a:solidFill>
                <a:latin typeface="+mj-lt"/>
              </a:rPr>
              <a:t>Schéma 3+1</a:t>
            </a:r>
            <a:endParaRPr lang="cs-CZ" b="1" i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258" y="4759455"/>
            <a:ext cx="1919067" cy="211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18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Přímá spojnice 4"/>
          <p:cNvCxnSpPr/>
          <p:nvPr/>
        </p:nvCxnSpPr>
        <p:spPr>
          <a:xfrm flipV="1">
            <a:off x="1331640" y="4450003"/>
            <a:ext cx="669723" cy="13112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 flipV="1">
            <a:off x="2001363" y="3572320"/>
            <a:ext cx="632769" cy="852635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H="1">
            <a:off x="2634133" y="3465004"/>
            <a:ext cx="402699" cy="10731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V="1">
            <a:off x="899592" y="1628800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899592" y="5301208"/>
            <a:ext cx="72728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7601410" y="5461870"/>
            <a:ext cx="570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cs-CZ" sz="2000" dirty="0" smtClean="0"/>
              <a:t>Čas</a:t>
            </a:r>
            <a:endParaRPr lang="en-US" sz="2000" dirty="0"/>
          </a:p>
        </p:txBody>
      </p:sp>
      <p:sp>
        <p:nvSpPr>
          <p:cNvPr id="19" name="TextovéPole 18"/>
          <p:cNvSpPr txBox="1"/>
          <p:nvPr/>
        </p:nvSpPr>
        <p:spPr>
          <a:xfrm rot="16200000">
            <a:off x="145271" y="3172210"/>
            <a:ext cx="1143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cs-CZ" sz="2000" dirty="0" smtClean="0"/>
              <a:t>Protilátky</a:t>
            </a:r>
            <a:endParaRPr lang="en-US" sz="2000" dirty="0"/>
          </a:p>
        </p:txBody>
      </p:sp>
      <p:pic>
        <p:nvPicPr>
          <p:cNvPr id="2385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80" y="5842959"/>
            <a:ext cx="260465" cy="99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Přímá spojnice 22"/>
          <p:cNvCxnSpPr/>
          <p:nvPr/>
        </p:nvCxnSpPr>
        <p:spPr>
          <a:xfrm>
            <a:off x="953171" y="3372265"/>
            <a:ext cx="7056784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6411019" y="3475204"/>
            <a:ext cx="2380781" cy="707886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cs-CZ" sz="2000" dirty="0" smtClean="0"/>
              <a:t>Protektivní hladina</a:t>
            </a:r>
          </a:p>
          <a:p>
            <a:pPr algn="ctr">
              <a:buNone/>
            </a:pPr>
            <a:r>
              <a:rPr lang="cs-CZ" sz="2000" b="1" dirty="0" smtClean="0"/>
              <a:t>Dosažena po 2 dávce!</a:t>
            </a:r>
            <a:endParaRPr lang="en-US" sz="2000" b="1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1463395" y="1628800"/>
            <a:ext cx="1075936" cy="707886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cs-CZ" sz="2000" dirty="0" smtClean="0"/>
              <a:t>Produkce</a:t>
            </a:r>
          </a:p>
          <a:p>
            <a:pPr algn="ctr">
              <a:buNone/>
            </a:pPr>
            <a:r>
              <a:rPr lang="cs-CZ" sz="2000" b="1" dirty="0" smtClean="0"/>
              <a:t>Je větší!</a:t>
            </a:r>
            <a:endParaRPr lang="en-US" sz="2000" b="1" dirty="0"/>
          </a:p>
        </p:txBody>
      </p:sp>
      <p:grpSp>
        <p:nvGrpSpPr>
          <p:cNvPr id="238597" name="Skupina 238596"/>
          <p:cNvGrpSpPr/>
          <p:nvPr/>
        </p:nvGrpSpPr>
        <p:grpSpPr>
          <a:xfrm>
            <a:off x="953171" y="4812004"/>
            <a:ext cx="933269" cy="1083503"/>
            <a:chOff x="953171" y="4812004"/>
            <a:chExt cx="933269" cy="1083503"/>
          </a:xfrm>
        </p:grpSpPr>
        <p:sp>
          <p:nvSpPr>
            <p:cNvPr id="26" name="Šipka nahoru 25"/>
            <p:cNvSpPr/>
            <p:nvPr/>
          </p:nvSpPr>
          <p:spPr>
            <a:xfrm>
              <a:off x="1245408" y="4812004"/>
              <a:ext cx="172464" cy="48920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ovéPole 33"/>
            <p:cNvSpPr txBox="1"/>
            <p:nvPr/>
          </p:nvSpPr>
          <p:spPr>
            <a:xfrm>
              <a:off x="953171" y="5495397"/>
              <a:ext cx="9332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cs-CZ" sz="2000" dirty="0" smtClean="0"/>
                <a:t>Měsíc-3</a:t>
              </a:r>
              <a:endParaRPr lang="en-US" sz="2000" dirty="0"/>
            </a:p>
          </p:txBody>
        </p:sp>
      </p:grpSp>
      <p:grpSp>
        <p:nvGrpSpPr>
          <p:cNvPr id="238596" name="Skupina 238595"/>
          <p:cNvGrpSpPr/>
          <p:nvPr/>
        </p:nvGrpSpPr>
        <p:grpSpPr>
          <a:xfrm>
            <a:off x="2197153" y="4812004"/>
            <a:ext cx="933269" cy="1083503"/>
            <a:chOff x="2464613" y="4812004"/>
            <a:chExt cx="933269" cy="1083503"/>
          </a:xfrm>
        </p:grpSpPr>
        <p:sp>
          <p:nvSpPr>
            <p:cNvPr id="31" name="Šipka nahoru 30"/>
            <p:cNvSpPr/>
            <p:nvPr/>
          </p:nvSpPr>
          <p:spPr>
            <a:xfrm>
              <a:off x="2815360" y="4812004"/>
              <a:ext cx="172464" cy="48920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ovéPole 34"/>
            <p:cNvSpPr txBox="1"/>
            <p:nvPr/>
          </p:nvSpPr>
          <p:spPr>
            <a:xfrm>
              <a:off x="2464613" y="5495397"/>
              <a:ext cx="9332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cs-CZ" sz="2000" dirty="0" smtClean="0"/>
                <a:t>Měsíc-5</a:t>
              </a:r>
              <a:endParaRPr lang="en-US" sz="2000" dirty="0"/>
            </a:p>
          </p:txBody>
        </p:sp>
      </p:grpSp>
      <p:grpSp>
        <p:nvGrpSpPr>
          <p:cNvPr id="238593" name="Skupina 238592"/>
          <p:cNvGrpSpPr/>
          <p:nvPr/>
        </p:nvGrpSpPr>
        <p:grpSpPr>
          <a:xfrm>
            <a:off x="6419035" y="4759456"/>
            <a:ext cx="1050288" cy="1083503"/>
            <a:chOff x="5017476" y="4812004"/>
            <a:chExt cx="1050288" cy="1083503"/>
          </a:xfrm>
        </p:grpSpPr>
        <p:sp>
          <p:nvSpPr>
            <p:cNvPr id="32" name="Šipka nahoru 31"/>
            <p:cNvSpPr/>
            <p:nvPr/>
          </p:nvSpPr>
          <p:spPr>
            <a:xfrm>
              <a:off x="5292080" y="4812004"/>
              <a:ext cx="172464" cy="48920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ovéPole 35"/>
            <p:cNvSpPr txBox="1"/>
            <p:nvPr/>
          </p:nvSpPr>
          <p:spPr>
            <a:xfrm>
              <a:off x="5017476" y="5495397"/>
              <a:ext cx="10502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cs-CZ" sz="2000" dirty="0" smtClean="0"/>
                <a:t>Měsíc-15</a:t>
              </a:r>
              <a:endParaRPr lang="en-US" sz="2000" dirty="0"/>
            </a:p>
          </p:txBody>
        </p:sp>
      </p:grpSp>
      <p:grpSp>
        <p:nvGrpSpPr>
          <p:cNvPr id="30" name="Skupina 29"/>
          <p:cNvGrpSpPr/>
          <p:nvPr/>
        </p:nvGrpSpPr>
        <p:grpSpPr>
          <a:xfrm>
            <a:off x="3439532" y="4812004"/>
            <a:ext cx="933269" cy="1083503"/>
            <a:chOff x="2464613" y="4812004"/>
            <a:chExt cx="933269" cy="1083503"/>
          </a:xfrm>
        </p:grpSpPr>
        <p:sp>
          <p:nvSpPr>
            <p:cNvPr id="33" name="Šipka nahoru 32"/>
            <p:cNvSpPr/>
            <p:nvPr/>
          </p:nvSpPr>
          <p:spPr>
            <a:xfrm>
              <a:off x="2815360" y="4812004"/>
              <a:ext cx="172464" cy="48920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ovéPole 36"/>
            <p:cNvSpPr txBox="1"/>
            <p:nvPr/>
          </p:nvSpPr>
          <p:spPr>
            <a:xfrm>
              <a:off x="2464613" y="5495397"/>
              <a:ext cx="9332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cs-CZ" sz="2000" dirty="0" smtClean="0"/>
                <a:t>Měsíc-7</a:t>
              </a:r>
              <a:endParaRPr lang="en-US" sz="2000" dirty="0"/>
            </a:p>
          </p:txBody>
        </p:sp>
      </p:grpSp>
      <p:cxnSp>
        <p:nvCxnSpPr>
          <p:cNvPr id="52" name="Přímá spojnice 51"/>
          <p:cNvCxnSpPr/>
          <p:nvPr/>
        </p:nvCxnSpPr>
        <p:spPr>
          <a:xfrm flipV="1">
            <a:off x="3036832" y="2348880"/>
            <a:ext cx="925911" cy="1116125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52"/>
          <p:cNvCxnSpPr/>
          <p:nvPr/>
        </p:nvCxnSpPr>
        <p:spPr>
          <a:xfrm flipV="1">
            <a:off x="4221318" y="980728"/>
            <a:ext cx="1070762" cy="1296145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Přímá spojnice 82"/>
          <p:cNvCxnSpPr/>
          <p:nvPr/>
        </p:nvCxnSpPr>
        <p:spPr>
          <a:xfrm>
            <a:off x="5292080" y="980728"/>
            <a:ext cx="1728192" cy="328937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ovéPole 66"/>
          <p:cNvSpPr txBox="1"/>
          <p:nvPr/>
        </p:nvSpPr>
        <p:spPr>
          <a:xfrm>
            <a:off x="3901648" y="4199852"/>
            <a:ext cx="1107997" cy="70788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cs-CZ" sz="2000" dirty="0" smtClean="0"/>
              <a:t>Indukce</a:t>
            </a:r>
          </a:p>
          <a:p>
            <a:pPr algn="ctr">
              <a:buNone/>
            </a:pPr>
            <a:r>
              <a:rPr lang="cs-CZ" sz="2000" b="1" dirty="0" smtClean="0"/>
              <a:t>Je kratší!</a:t>
            </a:r>
            <a:endParaRPr lang="en-US" sz="2000" b="1" dirty="0"/>
          </a:p>
        </p:txBody>
      </p:sp>
      <p:cxnSp>
        <p:nvCxnSpPr>
          <p:cNvPr id="78" name="Přímá spojnice 77"/>
          <p:cNvCxnSpPr/>
          <p:nvPr/>
        </p:nvCxnSpPr>
        <p:spPr>
          <a:xfrm flipH="1">
            <a:off x="3962743" y="2276872"/>
            <a:ext cx="258575" cy="72009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Přímá spojnice 84"/>
          <p:cNvCxnSpPr/>
          <p:nvPr/>
        </p:nvCxnSpPr>
        <p:spPr>
          <a:xfrm flipV="1">
            <a:off x="7020272" y="285515"/>
            <a:ext cx="653207" cy="1024150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Přímá spojnice 86"/>
          <p:cNvCxnSpPr/>
          <p:nvPr/>
        </p:nvCxnSpPr>
        <p:spPr>
          <a:xfrm>
            <a:off x="7673478" y="285514"/>
            <a:ext cx="1245119" cy="11915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183" y="5842959"/>
            <a:ext cx="260465" cy="99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933" y="5812546"/>
            <a:ext cx="260465" cy="99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639" y="5842959"/>
            <a:ext cx="260465" cy="99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8615" name="Přímá spojnice se šipkou 238614"/>
          <p:cNvCxnSpPr>
            <a:stCxn id="29" idx="2"/>
          </p:cNvCxnSpPr>
          <p:nvPr/>
        </p:nvCxnSpPr>
        <p:spPr>
          <a:xfrm>
            <a:off x="2001363" y="2336686"/>
            <a:ext cx="316384" cy="1661951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617" name="Přímá spojnice se šipkou 238616"/>
          <p:cNvCxnSpPr>
            <a:stCxn id="29" idx="2"/>
          </p:cNvCxnSpPr>
          <p:nvPr/>
        </p:nvCxnSpPr>
        <p:spPr>
          <a:xfrm>
            <a:off x="2001363" y="2336686"/>
            <a:ext cx="1438169" cy="651851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619" name="Přímá spojnice se šipkou 238618"/>
          <p:cNvCxnSpPr>
            <a:stCxn id="29" idx="2"/>
          </p:cNvCxnSpPr>
          <p:nvPr/>
        </p:nvCxnSpPr>
        <p:spPr>
          <a:xfrm flipV="1">
            <a:off x="2001363" y="1700808"/>
            <a:ext cx="2604204" cy="635878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621" name="Přímá spojnice se šipkou 238620"/>
          <p:cNvCxnSpPr>
            <a:stCxn id="29" idx="2"/>
          </p:cNvCxnSpPr>
          <p:nvPr/>
        </p:nvCxnSpPr>
        <p:spPr>
          <a:xfrm flipV="1">
            <a:off x="2001363" y="670250"/>
            <a:ext cx="5425050" cy="1666436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623" name="Přímá spojnice se šipkou 238622"/>
          <p:cNvCxnSpPr>
            <a:stCxn id="67" idx="1"/>
          </p:cNvCxnSpPr>
          <p:nvPr/>
        </p:nvCxnSpPr>
        <p:spPr>
          <a:xfrm flipH="1" flipV="1">
            <a:off x="1666502" y="4515567"/>
            <a:ext cx="2235146" cy="382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nice se šipkou 49"/>
          <p:cNvCxnSpPr>
            <a:stCxn id="67" idx="1"/>
          </p:cNvCxnSpPr>
          <p:nvPr/>
        </p:nvCxnSpPr>
        <p:spPr>
          <a:xfrm flipH="1" flipV="1">
            <a:off x="2835482" y="3518663"/>
            <a:ext cx="1066166" cy="10351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se šipkou 54"/>
          <p:cNvCxnSpPr>
            <a:stCxn id="67" idx="1"/>
          </p:cNvCxnSpPr>
          <p:nvPr/>
        </p:nvCxnSpPr>
        <p:spPr>
          <a:xfrm flipV="1">
            <a:off x="3901648" y="2348881"/>
            <a:ext cx="206322" cy="220491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ovéPole 107"/>
          <p:cNvSpPr txBox="1"/>
          <p:nvPr/>
        </p:nvSpPr>
        <p:spPr>
          <a:xfrm>
            <a:off x="5683628" y="2596639"/>
            <a:ext cx="1742785" cy="707886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cs-CZ" sz="2000" dirty="0" smtClean="0"/>
              <a:t>Přirozený pokles</a:t>
            </a:r>
          </a:p>
          <a:p>
            <a:pPr algn="ctr">
              <a:buNone/>
            </a:pPr>
            <a:r>
              <a:rPr lang="cs-CZ" sz="2000" b="1" dirty="0" smtClean="0"/>
              <a:t>Je menší!</a:t>
            </a:r>
            <a:endParaRPr lang="en-US" sz="2000" b="1" dirty="0"/>
          </a:p>
        </p:txBody>
      </p:sp>
      <p:cxnSp>
        <p:nvCxnSpPr>
          <p:cNvPr id="59" name="Přímá spojnice se šipkou 58"/>
          <p:cNvCxnSpPr>
            <a:stCxn id="108" idx="0"/>
          </p:cNvCxnSpPr>
          <p:nvPr/>
        </p:nvCxnSpPr>
        <p:spPr>
          <a:xfrm flipH="1" flipV="1">
            <a:off x="6012161" y="1145197"/>
            <a:ext cx="542860" cy="1451442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se šipkou 68"/>
          <p:cNvCxnSpPr/>
          <p:nvPr/>
        </p:nvCxnSpPr>
        <p:spPr>
          <a:xfrm flipV="1">
            <a:off x="6521968" y="404664"/>
            <a:ext cx="1938464" cy="2168369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Nadpis 1"/>
          <p:cNvSpPr txBox="1">
            <a:spLocks/>
          </p:cNvSpPr>
          <p:nvPr/>
        </p:nvSpPr>
        <p:spPr bwMode="auto">
          <a:xfrm>
            <a:off x="-1308" y="409228"/>
            <a:ext cx="755448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037E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37E"/>
                </a:solidFill>
                <a:latin typeface="Arial Narrow" pitchFamily="34" charset="0"/>
                <a:cs typeface="Lucida Sans Unicode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37E"/>
                </a:solidFill>
                <a:latin typeface="Arial Narrow" pitchFamily="34" charset="0"/>
                <a:cs typeface="Lucida Sans Unicode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37E"/>
                </a:solidFill>
                <a:latin typeface="Arial Narrow" pitchFamily="34" charset="0"/>
                <a:cs typeface="Lucida Sans Unicode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37E"/>
                </a:solidFill>
                <a:latin typeface="Arial Narrow" pitchFamily="34" charset="0"/>
                <a:cs typeface="Lucida Sans Unicode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37E"/>
                </a:solidFill>
                <a:latin typeface="Arial Narrow" pitchFamily="34" charset="0"/>
                <a:cs typeface="Lucida Sans Unicode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37E"/>
                </a:solidFill>
                <a:latin typeface="Arial Narrow" pitchFamily="34" charset="0"/>
                <a:cs typeface="Lucida Sans Unicode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37E"/>
                </a:solidFill>
                <a:latin typeface="Arial Narrow" pitchFamily="34" charset="0"/>
                <a:cs typeface="Lucida Sans Unicode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37E"/>
                </a:solidFill>
                <a:latin typeface="Arial Narrow" pitchFamily="34" charset="0"/>
                <a:cs typeface="Lucida Sans Unicode" pitchFamily="34" charset="0"/>
              </a:defRPr>
            </a:lvl9pPr>
          </a:lstStyle>
          <a:p>
            <a:pPr algn="l"/>
            <a:r>
              <a:rPr lang="cs-CZ" sz="2400" dirty="0" smtClean="0"/>
              <a:t>INFANRIX HEXA M-3-5-7-15 = </a:t>
            </a:r>
            <a:r>
              <a:rPr lang="cs-CZ" sz="2400" dirty="0" smtClean="0">
                <a:solidFill>
                  <a:srgbClr val="FF0000"/>
                </a:solidFill>
              </a:rPr>
              <a:t>DŘÍVE LÉPE = </a:t>
            </a:r>
            <a:r>
              <a:rPr lang="cs-CZ" sz="2000" i="1" dirty="0" smtClean="0">
                <a:solidFill>
                  <a:srgbClr val="FF0000"/>
                </a:solidFill>
              </a:rPr>
              <a:t>delší </a:t>
            </a:r>
            <a:r>
              <a:rPr lang="cs-CZ" sz="2000" i="1" dirty="0">
                <a:solidFill>
                  <a:srgbClr val="FF0000"/>
                </a:solidFill>
              </a:rPr>
              <a:t>intervaly</a:t>
            </a:r>
            <a:br>
              <a:rPr lang="cs-CZ" sz="2000" i="1" dirty="0">
                <a:solidFill>
                  <a:srgbClr val="FF0000"/>
                </a:solidFill>
              </a:rPr>
            </a:br>
            <a:r>
              <a:rPr lang="cs-CZ" sz="2000" i="1" dirty="0">
                <a:solidFill>
                  <a:srgbClr val="FF0000"/>
                </a:solidFill>
              </a:rPr>
              <a:t>Krátká indukce, dlouhá produkce, menší pokles v čase</a:t>
            </a:r>
            <a:r>
              <a:rPr lang="cs-CZ" sz="2000" i="1" dirty="0" smtClean="0">
                <a:solidFill>
                  <a:srgbClr val="FF0000"/>
                </a:solidFill>
              </a:rPr>
              <a:t>!</a:t>
            </a:r>
          </a:p>
          <a:p>
            <a:pPr algn="l"/>
            <a:r>
              <a:rPr lang="cs-CZ" sz="2000" i="1" dirty="0" smtClean="0">
                <a:solidFill>
                  <a:srgbClr val="FF0000"/>
                </a:solidFill>
              </a:rPr>
              <a:t>Očkování nedonošených dětí &lt; 37 KT od 9 týdne!</a:t>
            </a: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7339031" y="6112050"/>
            <a:ext cx="1654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rgbClr val="FF0000"/>
                </a:solidFill>
                <a:latin typeface="+mj-lt"/>
              </a:rPr>
              <a:t>Schéma 3+1</a:t>
            </a:r>
            <a:endParaRPr lang="cs-CZ" b="1" i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789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 dirty="0">
              <a:latin typeface="Arial Narrow CE" charset="-18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 dirty="0">
              <a:latin typeface="Arial Narrow CE" charset="-18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endParaRPr lang="cs-CZ" altLang="cs-CZ" dirty="0">
              <a:latin typeface="Arial Narrow CE" charset="-18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92696"/>
            <a:ext cx="8208912" cy="762000"/>
          </a:xfrm>
          <a:noFill/>
          <a:ln/>
        </p:spPr>
        <p:txBody>
          <a:bodyPr/>
          <a:lstStyle/>
          <a:p>
            <a:r>
              <a:rPr lang="cs-CZ" altLang="cs-CZ" sz="6000" dirty="0" smtClean="0"/>
              <a:t>OČKOVÁNÍ A IMUNIZACE </a:t>
            </a:r>
            <a:endParaRPr lang="cs-CZ" altLang="cs-CZ" sz="6000" dirty="0">
              <a:latin typeface="Arial Narrow CE" charset="-18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7772400" cy="4038600"/>
          </a:xfrm>
          <a:noFill/>
          <a:ln/>
        </p:spPr>
        <p:txBody>
          <a:bodyPr/>
          <a:lstStyle/>
          <a:p>
            <a:r>
              <a:rPr lang="cs-CZ" altLang="cs-CZ" dirty="0" smtClean="0"/>
              <a:t>Nejvýznamnější </a:t>
            </a:r>
            <a:r>
              <a:rPr lang="cs-CZ" altLang="cs-CZ" dirty="0"/>
              <a:t>možnost prevence infekčních chorob </a:t>
            </a:r>
          </a:p>
          <a:p>
            <a:r>
              <a:rPr lang="cs-CZ" altLang="cs-CZ" dirty="0"/>
              <a:t>Nejvýznamnější objev v lékařství, na který čekaly celé generace lékařů i prostých lidí</a:t>
            </a:r>
          </a:p>
          <a:p>
            <a:r>
              <a:rPr lang="cs-CZ" altLang="cs-CZ" dirty="0"/>
              <a:t>Do objevu očkování existovala pouze konzervativní či chirurgicky symptomatická léčba vzniklých onemocnění</a:t>
            </a:r>
            <a:endParaRPr lang="cs-CZ" altLang="cs-CZ" dirty="0">
              <a:latin typeface="Arial Narrow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247440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51848" y="0"/>
            <a:ext cx="6944189" cy="1143000"/>
          </a:xfrm>
        </p:spPr>
        <p:txBody>
          <a:bodyPr/>
          <a:lstStyle/>
          <a:p>
            <a:pPr algn="l"/>
            <a:r>
              <a:rPr lang="cs-CZ" sz="2400" dirty="0" smtClean="0"/>
              <a:t>INFANRIX HEXA M-3-5-13 = </a:t>
            </a:r>
            <a:r>
              <a:rPr lang="cs-CZ" sz="1900" dirty="0" smtClean="0">
                <a:solidFill>
                  <a:srgbClr val="FF0000"/>
                </a:solidFill>
              </a:rPr>
              <a:t>SOUČASNOST </a:t>
            </a:r>
            <a:r>
              <a:rPr lang="cs-CZ" sz="1900" dirty="0" smtClean="0"/>
              <a:t>(</a:t>
            </a:r>
            <a:r>
              <a:rPr lang="cs-CZ" sz="1900" dirty="0" err="1"/>
              <a:t>V</a:t>
            </a:r>
            <a:r>
              <a:rPr lang="cs-CZ" sz="1900" dirty="0" err="1" smtClean="0"/>
              <a:t>yh</a:t>
            </a:r>
            <a:r>
              <a:rPr lang="cs-CZ" sz="1900" dirty="0" smtClean="0"/>
              <a:t>. 355/2017)</a:t>
            </a:r>
            <a:br>
              <a:rPr lang="cs-CZ" sz="1900" dirty="0" smtClean="0"/>
            </a:br>
            <a:r>
              <a:rPr lang="cs-CZ" sz="1900" i="1" dirty="0" smtClean="0">
                <a:solidFill>
                  <a:srgbClr val="FF0000"/>
                </a:solidFill>
              </a:rPr>
              <a:t>Zkrácení indukce, prodloužení produkce, menší pokles v čase!</a:t>
            </a:r>
            <a:br>
              <a:rPr lang="cs-CZ" sz="1900" i="1" dirty="0" smtClean="0">
                <a:solidFill>
                  <a:srgbClr val="FF0000"/>
                </a:solidFill>
              </a:rPr>
            </a:br>
            <a:r>
              <a:rPr lang="cs-CZ" sz="1900" i="1" dirty="0" smtClean="0">
                <a:solidFill>
                  <a:srgbClr val="FF0000"/>
                </a:solidFill>
              </a:rPr>
              <a:t>Čas pro uplatňování imunitní paměti!</a:t>
            </a:r>
            <a:endParaRPr lang="en-US" sz="1900" i="1" dirty="0">
              <a:solidFill>
                <a:srgbClr val="FF0000"/>
              </a:solidFill>
            </a:endParaRPr>
          </a:p>
        </p:txBody>
      </p:sp>
      <p:cxnSp>
        <p:nvCxnSpPr>
          <p:cNvPr id="5" name="Přímá spojnice 4"/>
          <p:cNvCxnSpPr/>
          <p:nvPr/>
        </p:nvCxnSpPr>
        <p:spPr>
          <a:xfrm flipV="1">
            <a:off x="1331640" y="4450003"/>
            <a:ext cx="669723" cy="13112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 flipV="1">
            <a:off x="2001363" y="3572320"/>
            <a:ext cx="632769" cy="852635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H="1">
            <a:off x="2634133" y="3465004"/>
            <a:ext cx="402699" cy="10731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V="1">
            <a:off x="899592" y="1628800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899592" y="5301208"/>
            <a:ext cx="72728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7601410" y="5461870"/>
            <a:ext cx="570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cs-CZ" sz="2000" dirty="0" smtClean="0"/>
              <a:t>Čas</a:t>
            </a:r>
            <a:endParaRPr lang="en-US" sz="2000" dirty="0"/>
          </a:p>
        </p:txBody>
      </p:sp>
      <p:sp>
        <p:nvSpPr>
          <p:cNvPr id="19" name="TextovéPole 18"/>
          <p:cNvSpPr txBox="1"/>
          <p:nvPr/>
        </p:nvSpPr>
        <p:spPr>
          <a:xfrm rot="16200000">
            <a:off x="145271" y="3172210"/>
            <a:ext cx="1143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cs-CZ" sz="2000" dirty="0" smtClean="0"/>
              <a:t>Protilátky</a:t>
            </a:r>
            <a:endParaRPr lang="en-US" sz="2000" dirty="0"/>
          </a:p>
        </p:txBody>
      </p:sp>
      <p:pic>
        <p:nvPicPr>
          <p:cNvPr id="2385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80" y="5842959"/>
            <a:ext cx="260465" cy="99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Přímá spojnice 22"/>
          <p:cNvCxnSpPr/>
          <p:nvPr/>
        </p:nvCxnSpPr>
        <p:spPr>
          <a:xfrm>
            <a:off x="953171" y="3372265"/>
            <a:ext cx="7056784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6411019" y="3475204"/>
            <a:ext cx="2380781" cy="707886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cs-CZ" sz="2000" dirty="0" smtClean="0"/>
              <a:t>Protektivní hladina</a:t>
            </a:r>
          </a:p>
          <a:p>
            <a:pPr algn="ctr">
              <a:buNone/>
            </a:pPr>
            <a:r>
              <a:rPr lang="cs-CZ" sz="2000" b="1" dirty="0" smtClean="0"/>
              <a:t>Dosažena po 2 dávce!</a:t>
            </a:r>
            <a:endParaRPr lang="en-US" sz="2000" b="1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1463395" y="1628800"/>
            <a:ext cx="1075936" cy="707886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cs-CZ" sz="2000" dirty="0" smtClean="0"/>
              <a:t>Produkce</a:t>
            </a:r>
          </a:p>
          <a:p>
            <a:pPr algn="ctr">
              <a:buNone/>
            </a:pPr>
            <a:r>
              <a:rPr lang="cs-CZ" sz="2000" b="1" dirty="0" smtClean="0"/>
              <a:t>Je větší!</a:t>
            </a:r>
            <a:endParaRPr lang="en-US" sz="2000" b="1" dirty="0"/>
          </a:p>
        </p:txBody>
      </p:sp>
      <p:grpSp>
        <p:nvGrpSpPr>
          <p:cNvPr id="238597" name="Skupina 238596"/>
          <p:cNvGrpSpPr/>
          <p:nvPr/>
        </p:nvGrpSpPr>
        <p:grpSpPr>
          <a:xfrm>
            <a:off x="953171" y="4812004"/>
            <a:ext cx="933269" cy="1083503"/>
            <a:chOff x="953171" y="4812004"/>
            <a:chExt cx="933269" cy="1083503"/>
          </a:xfrm>
        </p:grpSpPr>
        <p:sp>
          <p:nvSpPr>
            <p:cNvPr id="26" name="Šipka nahoru 25"/>
            <p:cNvSpPr/>
            <p:nvPr/>
          </p:nvSpPr>
          <p:spPr>
            <a:xfrm>
              <a:off x="1245408" y="4812004"/>
              <a:ext cx="172464" cy="48920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ovéPole 33"/>
            <p:cNvSpPr txBox="1"/>
            <p:nvPr/>
          </p:nvSpPr>
          <p:spPr>
            <a:xfrm>
              <a:off x="953171" y="5495397"/>
              <a:ext cx="9332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cs-CZ" sz="2000" dirty="0" smtClean="0"/>
                <a:t>Měsíc-3</a:t>
              </a:r>
              <a:endParaRPr lang="en-US" sz="2000" dirty="0"/>
            </a:p>
          </p:txBody>
        </p:sp>
      </p:grpSp>
      <p:grpSp>
        <p:nvGrpSpPr>
          <p:cNvPr id="238596" name="Skupina 238595"/>
          <p:cNvGrpSpPr/>
          <p:nvPr/>
        </p:nvGrpSpPr>
        <p:grpSpPr>
          <a:xfrm>
            <a:off x="2197153" y="4812004"/>
            <a:ext cx="933269" cy="1083503"/>
            <a:chOff x="2464613" y="4812004"/>
            <a:chExt cx="933269" cy="1083503"/>
          </a:xfrm>
        </p:grpSpPr>
        <p:sp>
          <p:nvSpPr>
            <p:cNvPr id="31" name="Šipka nahoru 30"/>
            <p:cNvSpPr/>
            <p:nvPr/>
          </p:nvSpPr>
          <p:spPr>
            <a:xfrm>
              <a:off x="2815360" y="4812004"/>
              <a:ext cx="172464" cy="48920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ovéPole 34"/>
            <p:cNvSpPr txBox="1"/>
            <p:nvPr/>
          </p:nvSpPr>
          <p:spPr>
            <a:xfrm>
              <a:off x="2464613" y="5495397"/>
              <a:ext cx="9332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cs-CZ" sz="2000" dirty="0" smtClean="0"/>
                <a:t>Měsíc-5</a:t>
              </a:r>
              <a:endParaRPr lang="en-US" sz="2000" dirty="0"/>
            </a:p>
          </p:txBody>
        </p:sp>
      </p:grpSp>
      <p:grpSp>
        <p:nvGrpSpPr>
          <p:cNvPr id="238593" name="Skupina 238592"/>
          <p:cNvGrpSpPr/>
          <p:nvPr/>
        </p:nvGrpSpPr>
        <p:grpSpPr>
          <a:xfrm>
            <a:off x="6419035" y="4759456"/>
            <a:ext cx="1151277" cy="1083503"/>
            <a:chOff x="5017476" y="4812004"/>
            <a:chExt cx="1151277" cy="1083503"/>
          </a:xfrm>
        </p:grpSpPr>
        <p:sp>
          <p:nvSpPr>
            <p:cNvPr id="32" name="Šipka nahoru 31"/>
            <p:cNvSpPr/>
            <p:nvPr/>
          </p:nvSpPr>
          <p:spPr>
            <a:xfrm>
              <a:off x="5292080" y="4812004"/>
              <a:ext cx="172464" cy="48920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ovéPole 35"/>
            <p:cNvSpPr txBox="1"/>
            <p:nvPr/>
          </p:nvSpPr>
          <p:spPr>
            <a:xfrm>
              <a:off x="5017476" y="5495397"/>
              <a:ext cx="11512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cs-CZ" sz="2000" dirty="0" smtClean="0"/>
                <a:t>Měsíc-13</a:t>
              </a:r>
              <a:endParaRPr lang="en-US" sz="2000" dirty="0"/>
            </a:p>
          </p:txBody>
        </p:sp>
      </p:grpSp>
      <p:cxnSp>
        <p:nvCxnSpPr>
          <p:cNvPr id="52" name="Přímá spojnice 51"/>
          <p:cNvCxnSpPr/>
          <p:nvPr/>
        </p:nvCxnSpPr>
        <p:spPr>
          <a:xfrm flipV="1">
            <a:off x="3036832" y="1700808"/>
            <a:ext cx="1499164" cy="1764198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Přímá spojnice 82"/>
          <p:cNvCxnSpPr/>
          <p:nvPr/>
        </p:nvCxnSpPr>
        <p:spPr>
          <a:xfrm>
            <a:off x="4535996" y="1700808"/>
            <a:ext cx="2157643" cy="281935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ovéPole 66"/>
          <p:cNvSpPr txBox="1"/>
          <p:nvPr/>
        </p:nvSpPr>
        <p:spPr>
          <a:xfrm>
            <a:off x="3901648" y="4199852"/>
            <a:ext cx="1107997" cy="70788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cs-CZ" sz="2000" dirty="0" smtClean="0"/>
              <a:t>Indukce</a:t>
            </a:r>
          </a:p>
          <a:p>
            <a:pPr algn="ctr">
              <a:buNone/>
            </a:pPr>
            <a:r>
              <a:rPr lang="cs-CZ" sz="2000" b="1" dirty="0" smtClean="0"/>
              <a:t>Je kratší!</a:t>
            </a:r>
            <a:endParaRPr lang="en-US" sz="2000" b="1" dirty="0"/>
          </a:p>
        </p:txBody>
      </p:sp>
      <p:cxnSp>
        <p:nvCxnSpPr>
          <p:cNvPr id="85" name="Přímá spojnice 84"/>
          <p:cNvCxnSpPr/>
          <p:nvPr/>
        </p:nvCxnSpPr>
        <p:spPr>
          <a:xfrm flipV="1">
            <a:off x="6693639" y="285515"/>
            <a:ext cx="979840" cy="1697228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Přímá spojnice 86"/>
          <p:cNvCxnSpPr/>
          <p:nvPr/>
        </p:nvCxnSpPr>
        <p:spPr>
          <a:xfrm>
            <a:off x="7673478" y="285514"/>
            <a:ext cx="1245119" cy="11915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183" y="5842959"/>
            <a:ext cx="260465" cy="99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639" y="5842959"/>
            <a:ext cx="260465" cy="99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8615" name="Přímá spojnice se šipkou 238614"/>
          <p:cNvCxnSpPr>
            <a:stCxn id="29" idx="2"/>
          </p:cNvCxnSpPr>
          <p:nvPr/>
        </p:nvCxnSpPr>
        <p:spPr>
          <a:xfrm>
            <a:off x="2001363" y="2336686"/>
            <a:ext cx="316384" cy="1661951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617" name="Přímá spojnice se šipkou 238616"/>
          <p:cNvCxnSpPr>
            <a:stCxn id="29" idx="2"/>
          </p:cNvCxnSpPr>
          <p:nvPr/>
        </p:nvCxnSpPr>
        <p:spPr>
          <a:xfrm>
            <a:off x="2001363" y="2336686"/>
            <a:ext cx="1438169" cy="651851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621" name="Přímá spojnice se šipkou 238620"/>
          <p:cNvCxnSpPr/>
          <p:nvPr/>
        </p:nvCxnSpPr>
        <p:spPr>
          <a:xfrm flipV="1">
            <a:off x="2034606" y="670250"/>
            <a:ext cx="5425050" cy="1666436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nice se šipkou 49"/>
          <p:cNvCxnSpPr>
            <a:stCxn id="67" idx="1"/>
          </p:cNvCxnSpPr>
          <p:nvPr/>
        </p:nvCxnSpPr>
        <p:spPr>
          <a:xfrm flipH="1" flipV="1">
            <a:off x="2835482" y="3518663"/>
            <a:ext cx="1066166" cy="10351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ovéPole 107"/>
          <p:cNvSpPr txBox="1"/>
          <p:nvPr/>
        </p:nvSpPr>
        <p:spPr>
          <a:xfrm>
            <a:off x="5683628" y="2596639"/>
            <a:ext cx="1742785" cy="707886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cs-CZ" sz="2000" dirty="0" smtClean="0"/>
              <a:t>Přirozený pokles</a:t>
            </a:r>
          </a:p>
          <a:p>
            <a:pPr algn="ctr">
              <a:buNone/>
            </a:pPr>
            <a:r>
              <a:rPr lang="cs-CZ" sz="2000" b="1" dirty="0" smtClean="0"/>
              <a:t>Je menší!</a:t>
            </a:r>
            <a:endParaRPr lang="en-US" sz="2000" b="1" dirty="0"/>
          </a:p>
        </p:txBody>
      </p:sp>
      <p:cxnSp>
        <p:nvCxnSpPr>
          <p:cNvPr id="59" name="Přímá spojnice se šipkou 58"/>
          <p:cNvCxnSpPr>
            <a:stCxn id="108" idx="0"/>
          </p:cNvCxnSpPr>
          <p:nvPr/>
        </p:nvCxnSpPr>
        <p:spPr>
          <a:xfrm flipH="1" flipV="1">
            <a:off x="5614817" y="1870918"/>
            <a:ext cx="940204" cy="725721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se šipkou 68"/>
          <p:cNvCxnSpPr/>
          <p:nvPr/>
        </p:nvCxnSpPr>
        <p:spPr>
          <a:xfrm flipV="1">
            <a:off x="6521968" y="404664"/>
            <a:ext cx="1938464" cy="2168369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/>
          <p:cNvSpPr txBox="1"/>
          <p:nvPr/>
        </p:nvSpPr>
        <p:spPr>
          <a:xfrm>
            <a:off x="7345090" y="6112051"/>
            <a:ext cx="1654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rgbClr val="FF0000"/>
                </a:solidFill>
                <a:latin typeface="+mj-lt"/>
              </a:rPr>
              <a:t>Schéma 2+1</a:t>
            </a:r>
            <a:endParaRPr lang="cs-CZ" b="1" i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927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6000" dirty="0" smtClean="0"/>
              <a:t>PŘÍKLAD Z PRAXE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4000" i="1" dirty="0" smtClean="0">
                <a:solidFill>
                  <a:srgbClr val="FF0000"/>
                </a:solidFill>
              </a:rPr>
              <a:t>Přeočkování proti tetanu dle intervalu, věku a protilátek</a:t>
            </a:r>
            <a:endParaRPr lang="cs-CZ" i="1" dirty="0">
              <a:solidFill>
                <a:srgbClr val="FF0000"/>
              </a:solidFill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24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cs-CZ" dirty="0" smtClean="0"/>
              <a:t>VAKCÍNY PROTI TETANU</a:t>
            </a:r>
            <a:br>
              <a:rPr lang="cs-CZ" dirty="0" smtClean="0"/>
            </a:br>
            <a:r>
              <a:rPr lang="cs-CZ" sz="3600" i="1" dirty="0" smtClean="0">
                <a:solidFill>
                  <a:srgbClr val="FF0000"/>
                </a:solidFill>
              </a:rPr>
              <a:t>(</a:t>
            </a:r>
            <a:r>
              <a:rPr lang="cs-CZ" sz="3600" i="1" dirty="0" err="1" smtClean="0">
                <a:solidFill>
                  <a:srgbClr val="FF0000"/>
                </a:solidFill>
              </a:rPr>
              <a:t>Tetavax</a:t>
            </a:r>
            <a:r>
              <a:rPr lang="cs-CZ" sz="3600" i="1" dirty="0" smtClean="0">
                <a:solidFill>
                  <a:srgbClr val="FF0000"/>
                </a:solidFill>
              </a:rPr>
              <a:t>)</a:t>
            </a:r>
            <a:endParaRPr lang="cs-CZ" sz="3600" i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cs-CZ" sz="2400" dirty="0" smtClean="0"/>
              <a:t>Nedostatek </a:t>
            </a:r>
            <a:r>
              <a:rPr lang="cs-CZ" sz="2400" dirty="0"/>
              <a:t>tetanické vakcíny doporučení pro přeočkování 15-20 let do 60 let, 10-15 let nad 60. </a:t>
            </a:r>
            <a:endParaRPr lang="cs-CZ" sz="2400" dirty="0" smtClean="0"/>
          </a:p>
          <a:p>
            <a:r>
              <a:rPr lang="cs-CZ" sz="2400" dirty="0" smtClean="0"/>
              <a:t>Proti výrobce i </a:t>
            </a:r>
            <a:r>
              <a:rPr lang="cs-CZ" sz="2400" dirty="0"/>
              <a:t>SÚKL </a:t>
            </a:r>
            <a:endParaRPr lang="cs-CZ" sz="2400" dirty="0" smtClean="0"/>
          </a:p>
          <a:p>
            <a:r>
              <a:rPr lang="cs-CZ" sz="2400" dirty="0" smtClean="0"/>
              <a:t>Požadují booster </a:t>
            </a:r>
            <a:r>
              <a:rPr lang="cs-CZ" sz="2400" dirty="0"/>
              <a:t>10-15 let do 60 let, dále po 10 letech </a:t>
            </a:r>
            <a:endParaRPr lang="cs-CZ" sz="2400" dirty="0" smtClean="0"/>
          </a:p>
          <a:p>
            <a:r>
              <a:rPr lang="cs-CZ" sz="2400" dirty="0" smtClean="0"/>
              <a:t>Osoba </a:t>
            </a:r>
            <a:r>
              <a:rPr lang="cs-CZ" sz="2400" dirty="0"/>
              <a:t>má věk do 60 let a termín od posledního očkování více jak 15 let, tak se mu aplikuje jedna dávky a za 4-6 týdnů se udělá titr protilátek. </a:t>
            </a:r>
            <a:endParaRPr lang="cs-CZ" sz="2400" dirty="0" smtClean="0"/>
          </a:p>
          <a:p>
            <a:r>
              <a:rPr lang="cs-CZ" sz="2400" dirty="0" smtClean="0"/>
              <a:t>Pokud </a:t>
            </a:r>
            <a:r>
              <a:rPr lang="cs-CZ" sz="2400" dirty="0"/>
              <a:t>by byl nedostatečný, nebo nízký, dokončí se schéma třemi dávkami a už se nic nevyšetřuje. Totéž platí i pro osoby starší 60 let</a:t>
            </a:r>
            <a:r>
              <a:rPr lang="cs-CZ" sz="2400" dirty="0" smtClean="0"/>
              <a:t>.</a:t>
            </a:r>
          </a:p>
          <a:p>
            <a:r>
              <a:rPr lang="cs-CZ" sz="2400" dirty="0" err="1" smtClean="0"/>
              <a:t>Postexpoziční</a:t>
            </a:r>
            <a:r>
              <a:rPr lang="cs-CZ" sz="2400" dirty="0" smtClean="0"/>
              <a:t> profylaxe u nekompletní schémat: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400" i="1" dirty="0" smtClean="0">
                <a:solidFill>
                  <a:srgbClr val="FF0000"/>
                </a:solidFill>
              </a:rPr>
              <a:t>Aplikace jedné dávky vakcíny </a:t>
            </a:r>
            <a:r>
              <a:rPr lang="cs-CZ" sz="2400" i="1" dirty="0">
                <a:solidFill>
                  <a:srgbClr val="FF0000"/>
                </a:solidFill>
              </a:rPr>
              <a:t>a </a:t>
            </a:r>
            <a:r>
              <a:rPr lang="cs-CZ" sz="2400" i="1" dirty="0" smtClean="0">
                <a:solidFill>
                  <a:srgbClr val="FF0000"/>
                </a:solidFill>
              </a:rPr>
              <a:t>v </a:t>
            </a:r>
            <a:r>
              <a:rPr lang="cs-CZ" sz="2400" i="1" smtClean="0">
                <a:solidFill>
                  <a:srgbClr val="FF0000"/>
                </a:solidFill>
              </a:rPr>
              <a:t>určitých případech + jedna </a:t>
            </a:r>
            <a:r>
              <a:rPr lang="cs-CZ" sz="2400" i="1" dirty="0">
                <a:solidFill>
                  <a:srgbClr val="FF0000"/>
                </a:solidFill>
              </a:rPr>
              <a:t>dávka (250 IU) lidského imunoglobulinu </a:t>
            </a:r>
            <a:r>
              <a:rPr lang="cs-CZ" sz="2400" i="1">
                <a:solidFill>
                  <a:srgbClr val="FF0000"/>
                </a:solidFill>
              </a:rPr>
              <a:t>proti </a:t>
            </a:r>
            <a:r>
              <a:rPr lang="cs-CZ" sz="2400" i="1" smtClean="0">
                <a:solidFill>
                  <a:srgbClr val="FF0000"/>
                </a:solidFill>
              </a:rPr>
              <a:t>tetanu (SPC)</a:t>
            </a:r>
            <a:endParaRPr lang="cs-CZ" sz="2400" i="1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189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640960" cy="1143000"/>
          </a:xfrm>
        </p:spPr>
        <p:txBody>
          <a:bodyPr/>
          <a:lstStyle/>
          <a:p>
            <a:r>
              <a:rPr lang="cs-CZ" sz="3600" dirty="0" smtClean="0"/>
              <a:t>HODNOCENÍ IMUNITNÍ REAKCE </a:t>
            </a:r>
            <a:br>
              <a:rPr lang="cs-CZ" sz="3600" dirty="0" smtClean="0"/>
            </a:br>
            <a:r>
              <a:rPr lang="cs-CZ" sz="3600" dirty="0" smtClean="0"/>
              <a:t>PO OČKOVÁNÍ/PŘEOČKOVÁNÍ PROTI TETANU</a:t>
            </a:r>
            <a:endParaRPr lang="cs-CZ" sz="3600" dirty="0"/>
          </a:p>
        </p:txBody>
      </p:sp>
      <p:pic>
        <p:nvPicPr>
          <p:cNvPr id="1465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883342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79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143000"/>
          </a:xfrm>
        </p:spPr>
        <p:txBody>
          <a:bodyPr/>
          <a:lstStyle/>
          <a:p>
            <a:r>
              <a:rPr lang="cs-CZ" sz="3600" i="1" dirty="0" smtClean="0"/>
              <a:t>OČKOVACÍ </a:t>
            </a:r>
            <a:r>
              <a:rPr lang="cs-CZ" sz="3600" i="1" dirty="0" smtClean="0"/>
              <a:t>PROGRAMY A </a:t>
            </a:r>
            <a:r>
              <a:rPr lang="cs-CZ" sz="3600" i="1" dirty="0" smtClean="0"/>
              <a:t>PERSPEKTIVY </a:t>
            </a:r>
            <a:r>
              <a:rPr lang="cs-CZ" sz="3600" i="1" dirty="0" smtClean="0"/>
              <a:t/>
            </a:r>
            <a:br>
              <a:rPr lang="cs-CZ" sz="3600" i="1" dirty="0" smtClean="0"/>
            </a:br>
            <a:r>
              <a:rPr lang="cs-CZ" sz="3600" i="1" dirty="0" smtClean="0"/>
              <a:t>V </a:t>
            </a:r>
            <a:r>
              <a:rPr lang="cs-CZ" sz="3600" i="1" dirty="0" smtClean="0"/>
              <a:t>OČKOVÁNÍ</a:t>
            </a:r>
            <a:endParaRPr lang="cs-CZ" sz="36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132856"/>
            <a:ext cx="8229600" cy="3672408"/>
          </a:xfrm>
        </p:spPr>
        <p:txBody>
          <a:bodyPr/>
          <a:lstStyle/>
          <a:p>
            <a:r>
              <a:rPr lang="cs-CZ" sz="2600" dirty="0" smtClean="0"/>
              <a:t>Očkovací program v ČR (děti a dospělí) a v USA</a:t>
            </a:r>
          </a:p>
          <a:p>
            <a:r>
              <a:rPr lang="cs-CZ" sz="2600" dirty="0" smtClean="0"/>
              <a:t>Spalničky</a:t>
            </a:r>
          </a:p>
          <a:p>
            <a:r>
              <a:rPr lang="cs-CZ" sz="2600" dirty="0" smtClean="0"/>
              <a:t>Očkování proti meningokokům</a:t>
            </a:r>
          </a:p>
          <a:p>
            <a:r>
              <a:rPr lang="cs-CZ" sz="2600" dirty="0" smtClean="0"/>
              <a:t>Očkování proti pneumokokům</a:t>
            </a:r>
          </a:p>
          <a:p>
            <a:r>
              <a:rPr lang="cs-CZ" sz="2600" dirty="0" smtClean="0"/>
              <a:t>Očkování proti chřipce – </a:t>
            </a:r>
            <a:r>
              <a:rPr lang="cs-CZ" sz="2600" dirty="0" err="1" smtClean="0"/>
              <a:t>čtyřvalentní</a:t>
            </a:r>
            <a:r>
              <a:rPr lang="cs-CZ" sz="2600" dirty="0" smtClean="0"/>
              <a:t> vakcíny</a:t>
            </a:r>
          </a:p>
          <a:p>
            <a:r>
              <a:rPr lang="cs-CZ" sz="2600" dirty="0" smtClean="0"/>
              <a:t>Očkování </a:t>
            </a:r>
            <a:r>
              <a:rPr lang="cs-CZ" sz="2600" dirty="0" smtClean="0"/>
              <a:t>proti </a:t>
            </a:r>
            <a:r>
              <a:rPr lang="cs-CZ" sz="2600" dirty="0" err="1" smtClean="0"/>
              <a:t>ebole</a:t>
            </a:r>
            <a:endParaRPr lang="cs-CZ" sz="2600" dirty="0" smtClean="0"/>
          </a:p>
          <a:p>
            <a:r>
              <a:rPr lang="cs-CZ" sz="2600" dirty="0" smtClean="0"/>
              <a:t>Očkování proti malárii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448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56792" y="116632"/>
            <a:ext cx="7787208" cy="634082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cs-CZ" sz="2400" dirty="0" smtClean="0"/>
              <a:t>DĚTSKÝ OČKOVACÍ KALENDÁŘ V ČR PLATNÝ K 1. 1. 2018</a:t>
            </a:r>
            <a:r>
              <a:rPr lang="cs-CZ" sz="1100" i="1" dirty="0" smtClean="0">
                <a:solidFill>
                  <a:srgbClr val="FF0000"/>
                </a:solidFill>
                <a:ea typeface="+mn-ea"/>
              </a:rPr>
              <a:t/>
            </a:r>
            <a:br>
              <a:rPr lang="cs-CZ" sz="1100" i="1" dirty="0" smtClean="0">
                <a:solidFill>
                  <a:srgbClr val="FF0000"/>
                </a:solidFill>
                <a:ea typeface="+mn-ea"/>
              </a:rPr>
            </a:br>
            <a:r>
              <a:rPr lang="cs-CZ" sz="1200" i="1" dirty="0" smtClean="0">
                <a:solidFill>
                  <a:srgbClr val="FF0000"/>
                </a:solidFill>
                <a:ea typeface="+mn-ea"/>
              </a:rPr>
              <a:t>Zdroj</a:t>
            </a:r>
            <a:r>
              <a:rPr lang="cs-CZ" sz="1200" i="1" dirty="0">
                <a:solidFill>
                  <a:srgbClr val="FF0000"/>
                </a:solidFill>
                <a:ea typeface="+mn-ea"/>
              </a:rPr>
              <a:t>: Česká </a:t>
            </a:r>
            <a:r>
              <a:rPr lang="cs-CZ" sz="1200" i="1" dirty="0" err="1">
                <a:solidFill>
                  <a:srgbClr val="FF0000"/>
                </a:solidFill>
                <a:ea typeface="+mn-ea"/>
              </a:rPr>
              <a:t>vakcinologická</a:t>
            </a:r>
            <a:r>
              <a:rPr lang="cs-CZ" sz="1200" i="1" dirty="0">
                <a:solidFill>
                  <a:srgbClr val="FF0000"/>
                </a:solidFill>
                <a:ea typeface="+mn-ea"/>
              </a:rPr>
              <a:t> společnost ČLS </a:t>
            </a:r>
            <a:r>
              <a:rPr lang="cs-CZ" sz="1200" i="1" dirty="0" smtClean="0">
                <a:solidFill>
                  <a:srgbClr val="FF0000"/>
                </a:solidFill>
                <a:ea typeface="+mn-ea"/>
              </a:rPr>
              <a:t>JEP</a:t>
            </a:r>
            <a:endParaRPr lang="cs-CZ" sz="6000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0026461"/>
              </p:ext>
            </p:extLst>
          </p:nvPr>
        </p:nvGraphicFramePr>
        <p:xfrm>
          <a:off x="97335" y="836712"/>
          <a:ext cx="9011170" cy="496061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436125"/>
                <a:gridCol w="2010573"/>
                <a:gridCol w="1723349"/>
                <a:gridCol w="2221926"/>
                <a:gridCol w="1619197"/>
              </a:tblGrid>
              <a:tr h="353375"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1" dirty="0">
                          <a:effectLst/>
                        </a:rPr>
                        <a:t>TERMÍN</a:t>
                      </a:r>
                      <a:br>
                        <a:rPr lang="cs-CZ" sz="1000" b="1" dirty="0">
                          <a:effectLst/>
                        </a:rPr>
                      </a:br>
                      <a:r>
                        <a:rPr lang="cs-CZ" sz="1000" b="1" dirty="0">
                          <a:effectLst/>
                        </a:rPr>
                        <a:t>VĚK DÍTĚTE</a:t>
                      </a:r>
                    </a:p>
                  </a:txBody>
                  <a:tcPr marL="17421" marR="8710" marT="8710" marB="871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2000" b="1" dirty="0">
                          <a:effectLst/>
                        </a:rPr>
                        <a:t>POVINNÉ OČKOVÁNÍ</a:t>
                      </a:r>
                    </a:p>
                  </a:txBody>
                  <a:tcPr marL="17421" marR="8710" marT="8710" marB="87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2000" b="1" dirty="0">
                          <a:effectLst/>
                        </a:rPr>
                        <a:t>NEPOVINNÉ OČKOVÁNÍ</a:t>
                      </a:r>
                    </a:p>
                  </a:txBody>
                  <a:tcPr marL="17421" marR="8710" marT="8710" marB="87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86239">
                <a:tc>
                  <a:txBody>
                    <a:bodyPr/>
                    <a:lstStyle/>
                    <a:p>
                      <a:pPr fontAlgn="t"/>
                      <a:r>
                        <a:rPr lang="cs-CZ" sz="1000" b="1" dirty="0">
                          <a:effectLst/>
                        </a:rPr>
                        <a:t> </a:t>
                      </a:r>
                    </a:p>
                  </a:txBody>
                  <a:tcPr marL="17421" marR="8710" marT="8710" marB="871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1" dirty="0">
                          <a:effectLst/>
                        </a:rPr>
                        <a:t>NEMOC</a:t>
                      </a:r>
                    </a:p>
                  </a:txBody>
                  <a:tcPr marL="17421" marR="8710" marT="8710" marB="87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1" dirty="0">
                          <a:effectLst/>
                        </a:rPr>
                        <a:t>OČKOVACÍ LÁTKA</a:t>
                      </a:r>
                    </a:p>
                  </a:txBody>
                  <a:tcPr marL="17421" marR="8710" marT="8710" marB="87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1" dirty="0">
                          <a:effectLst/>
                        </a:rPr>
                        <a:t>NEMOC</a:t>
                      </a:r>
                    </a:p>
                  </a:txBody>
                  <a:tcPr marL="17421" marR="8710" marT="8710" marB="87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1" dirty="0">
                          <a:effectLst/>
                        </a:rPr>
                        <a:t>OČKOVACÍ LÁTKA</a:t>
                      </a:r>
                    </a:p>
                  </a:txBody>
                  <a:tcPr marL="17421" marR="8710" marT="8710" marB="87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  <a:tr h="353375">
                <a:tc>
                  <a:txBody>
                    <a:bodyPr/>
                    <a:lstStyle/>
                    <a:p>
                      <a:pPr fontAlgn="t"/>
                      <a:r>
                        <a:rPr lang="pl-PL" sz="1000" b="1" dirty="0">
                          <a:effectLst/>
                        </a:rPr>
                        <a:t>od 4. dne – 6. týdne</a:t>
                      </a:r>
                    </a:p>
                  </a:txBody>
                  <a:tcPr marL="17421" marR="8710" marT="8710" marB="87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00" dirty="0">
                          <a:effectLst/>
                        </a:rPr>
                        <a:t>Tuberkulóza </a:t>
                      </a:r>
                      <a:endParaRPr lang="cs-CZ" sz="1000" dirty="0" smtClean="0">
                        <a:effectLst/>
                      </a:endParaRPr>
                    </a:p>
                    <a:p>
                      <a:pPr fontAlgn="t"/>
                      <a:r>
                        <a:rPr lang="cs-CZ" sz="1000" dirty="0" smtClean="0">
                          <a:effectLst/>
                        </a:rPr>
                        <a:t>(</a:t>
                      </a:r>
                      <a:r>
                        <a:rPr lang="cs-CZ" sz="1000" dirty="0">
                          <a:effectLst/>
                        </a:rPr>
                        <a:t>pouze u rizikových dětí s indikací)</a:t>
                      </a:r>
                    </a:p>
                  </a:txBody>
                  <a:tcPr marL="17421" marR="8710" marT="8710" marB="871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00" dirty="0">
                          <a:effectLst/>
                        </a:rPr>
                        <a:t>BCG </a:t>
                      </a:r>
                      <a:r>
                        <a:rPr lang="cs-CZ" sz="1000" dirty="0" err="1">
                          <a:effectLst/>
                        </a:rPr>
                        <a:t>vaccine</a:t>
                      </a:r>
                      <a:r>
                        <a:rPr lang="cs-CZ" sz="1000" dirty="0">
                          <a:effectLst/>
                        </a:rPr>
                        <a:t> </a:t>
                      </a:r>
                      <a:r>
                        <a:rPr lang="cs-CZ" sz="1000" dirty="0" smtClean="0">
                          <a:effectLst/>
                        </a:rPr>
                        <a:t>SSI </a:t>
                      </a:r>
                    </a:p>
                    <a:p>
                      <a:pPr fontAlgn="t"/>
                      <a:r>
                        <a:rPr lang="cs-CZ" sz="1000" dirty="0" smtClean="0">
                          <a:effectLst/>
                        </a:rPr>
                        <a:t>BCG 10 ANTI-TUBER VACCINE </a:t>
                      </a:r>
                      <a:endParaRPr lang="cs-CZ" sz="1000" dirty="0">
                        <a:effectLst/>
                      </a:endParaRPr>
                    </a:p>
                  </a:txBody>
                  <a:tcPr marL="17421" marR="8710" marT="8710" marB="871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cs-CZ" sz="1000">
                        <a:effectLst/>
                      </a:endParaRPr>
                    </a:p>
                  </a:txBody>
                  <a:tcPr marL="17421" marR="8710" marT="8710" marB="871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cs-CZ" sz="1000" dirty="0">
                        <a:effectLst/>
                      </a:endParaRPr>
                    </a:p>
                  </a:txBody>
                  <a:tcPr marL="17421" marR="8710" marT="8710" marB="871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  <a:tr h="209210">
                <a:tc>
                  <a:txBody>
                    <a:bodyPr/>
                    <a:lstStyle/>
                    <a:p>
                      <a:pPr fontAlgn="t"/>
                      <a:r>
                        <a:rPr lang="cs-CZ" sz="1000" b="1" dirty="0">
                          <a:effectLst/>
                        </a:rPr>
                        <a:t>od 6. týdne</a:t>
                      </a:r>
                    </a:p>
                  </a:txBody>
                  <a:tcPr marL="17421" marR="8710" marT="8710" marB="87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cs-CZ" sz="1000" dirty="0">
                        <a:effectLst/>
                      </a:endParaRPr>
                    </a:p>
                  </a:txBody>
                  <a:tcPr marL="17421" marR="8710" marT="8710" marB="871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cs-CZ" sz="1000" dirty="0">
                        <a:effectLst/>
                      </a:endParaRPr>
                    </a:p>
                  </a:txBody>
                  <a:tcPr marL="17421" marR="8710" marT="8710" marB="871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00">
                          <a:effectLst/>
                        </a:rPr>
                        <a:t>Rotavirové nákazy</a:t>
                      </a:r>
                    </a:p>
                  </a:txBody>
                  <a:tcPr marL="17421" marR="8710" marT="8710" marB="871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00" b="1" dirty="0" err="1">
                          <a:effectLst/>
                        </a:rPr>
                        <a:t>Rotarix</a:t>
                      </a:r>
                      <a:r>
                        <a:rPr lang="cs-CZ" sz="1000" b="1" dirty="0">
                          <a:effectLst/>
                        </a:rPr>
                        <a:t>, </a:t>
                      </a:r>
                      <a:r>
                        <a:rPr lang="cs-CZ" sz="1000" b="1" dirty="0" err="1">
                          <a:effectLst/>
                        </a:rPr>
                        <a:t>Rotateq</a:t>
                      </a:r>
                      <a:r>
                        <a:rPr lang="cs-CZ" sz="1000" b="1" dirty="0">
                          <a:effectLst/>
                        </a:rPr>
                        <a:t> </a:t>
                      </a:r>
                      <a:r>
                        <a:rPr lang="cs-CZ" sz="1000" dirty="0">
                          <a:effectLst/>
                        </a:rPr>
                        <a:t>(1. dávka)</a:t>
                      </a:r>
                    </a:p>
                  </a:txBody>
                  <a:tcPr marL="17421" marR="8710" marT="8710" marB="871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  <a:tr h="409966">
                <a:tc>
                  <a:txBody>
                    <a:bodyPr/>
                    <a:lstStyle/>
                    <a:p>
                      <a:pPr fontAlgn="t"/>
                      <a:r>
                        <a:rPr lang="pl-PL" sz="1000" b="1" dirty="0">
                          <a:effectLst/>
                        </a:rPr>
                        <a:t>od 9. </a:t>
                      </a:r>
                      <a:r>
                        <a:rPr lang="pl-PL" sz="1000" b="1" dirty="0" smtClean="0">
                          <a:effectLst/>
                        </a:rPr>
                        <a:t>týdne</a:t>
                      </a:r>
                      <a:endParaRPr lang="pl-PL" sz="1000" b="1" dirty="0">
                        <a:effectLst/>
                      </a:endParaRPr>
                    </a:p>
                  </a:txBody>
                  <a:tcPr marL="17421" marR="8710" marT="8710" marB="87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00" dirty="0">
                          <a:effectLst/>
                        </a:rPr>
                        <a:t>Záškrt, tetanus, černý kašel, dětská obrna, </a:t>
                      </a:r>
                      <a:r>
                        <a:rPr lang="cs-CZ" sz="1000" dirty="0" smtClean="0">
                          <a:effectLst/>
                        </a:rPr>
                        <a:t>VHB</a:t>
                      </a:r>
                      <a:r>
                        <a:rPr lang="cs-CZ" sz="1000" dirty="0">
                          <a:effectLst/>
                        </a:rPr>
                        <a:t>, onemocnění vyvolaná </a:t>
                      </a:r>
                      <a:r>
                        <a:rPr lang="cs-CZ" sz="1000" dirty="0" err="1" smtClean="0">
                          <a:effectLst/>
                        </a:rPr>
                        <a:t>Hib</a:t>
                      </a:r>
                      <a:endParaRPr lang="cs-CZ" sz="1000" dirty="0">
                        <a:effectLst/>
                      </a:endParaRPr>
                    </a:p>
                  </a:txBody>
                  <a:tcPr marL="17421" marR="8710" marT="8710" marB="871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000" b="1" dirty="0">
                          <a:effectLst/>
                        </a:rPr>
                        <a:t>Hexacima </a:t>
                      </a:r>
                      <a:endParaRPr lang="cs-CZ" sz="1000" b="1" dirty="0" smtClean="0">
                        <a:effectLst/>
                      </a:endParaRPr>
                    </a:p>
                    <a:p>
                      <a:pPr fontAlgn="t"/>
                      <a:r>
                        <a:rPr lang="pt-BR" sz="1000" b="1" dirty="0" smtClean="0">
                          <a:effectLst/>
                        </a:rPr>
                        <a:t>Infanrix </a:t>
                      </a:r>
                      <a:r>
                        <a:rPr lang="pt-BR" sz="1000" b="1" dirty="0">
                          <a:effectLst/>
                        </a:rPr>
                        <a:t>hexa</a:t>
                      </a:r>
                      <a:r>
                        <a:rPr lang="pt-BR" sz="1000" dirty="0">
                          <a:effectLst/>
                        </a:rPr>
                        <a:t># (1. dávka)</a:t>
                      </a:r>
                    </a:p>
                  </a:txBody>
                  <a:tcPr marL="17421" marR="8710" marT="8710" marB="871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00" dirty="0">
                          <a:effectLst/>
                        </a:rPr>
                        <a:t>Pneumokoková onemocnění*</a:t>
                      </a:r>
                    </a:p>
                  </a:txBody>
                  <a:tcPr marL="17421" marR="8710" marT="8710" marB="871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00" b="1" dirty="0" err="1">
                          <a:effectLst/>
                        </a:rPr>
                        <a:t>Synflorix</a:t>
                      </a:r>
                      <a:r>
                        <a:rPr lang="cs-CZ" sz="1000" b="1" dirty="0">
                          <a:effectLst/>
                        </a:rPr>
                        <a:t>, </a:t>
                      </a:r>
                      <a:r>
                        <a:rPr lang="cs-CZ" sz="1000" b="1" dirty="0" smtClean="0">
                          <a:effectLst/>
                        </a:rPr>
                        <a:t>Prevenar13 </a:t>
                      </a:r>
                    </a:p>
                    <a:p>
                      <a:pPr fontAlgn="t"/>
                      <a:r>
                        <a:rPr lang="cs-CZ" sz="1000" dirty="0" smtClean="0">
                          <a:effectLst/>
                        </a:rPr>
                        <a:t>(</a:t>
                      </a:r>
                      <a:r>
                        <a:rPr lang="cs-CZ" sz="1000" dirty="0">
                          <a:effectLst/>
                        </a:rPr>
                        <a:t>1. dávka)</a:t>
                      </a:r>
                    </a:p>
                  </a:txBody>
                  <a:tcPr marL="17421" marR="8710" marT="8710" marB="871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  <a:tr h="394851">
                <a:tc>
                  <a:txBody>
                    <a:bodyPr/>
                    <a:lstStyle/>
                    <a:p>
                      <a:pPr fontAlgn="t"/>
                      <a:endParaRPr lang="cs-CZ" sz="1000" b="1" dirty="0">
                        <a:effectLst/>
                      </a:endParaRPr>
                    </a:p>
                  </a:txBody>
                  <a:tcPr marL="17421" marR="8710" marT="8710" marB="87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cs-CZ" sz="1000" dirty="0">
                        <a:effectLst/>
                      </a:endParaRPr>
                    </a:p>
                  </a:txBody>
                  <a:tcPr marL="17421" marR="8710" marT="8710" marB="871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cs-CZ" sz="1000" dirty="0">
                        <a:effectLst/>
                      </a:endParaRPr>
                    </a:p>
                  </a:txBody>
                  <a:tcPr marL="17421" marR="8710" marT="8710" marB="871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00" dirty="0" err="1">
                          <a:effectLst/>
                        </a:rPr>
                        <a:t>Rotavirové</a:t>
                      </a:r>
                      <a:r>
                        <a:rPr lang="cs-CZ" sz="1000" dirty="0">
                          <a:effectLst/>
                        </a:rPr>
                        <a:t> nákazy</a:t>
                      </a:r>
                    </a:p>
                  </a:txBody>
                  <a:tcPr marL="17421" marR="8710" marT="8710" marB="871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00" b="1" dirty="0" err="1">
                          <a:effectLst/>
                        </a:rPr>
                        <a:t>Rotarix</a:t>
                      </a:r>
                      <a:r>
                        <a:rPr lang="cs-CZ" sz="1000" b="1" dirty="0">
                          <a:effectLst/>
                        </a:rPr>
                        <a:t>, </a:t>
                      </a:r>
                      <a:r>
                        <a:rPr lang="cs-CZ" sz="1000" b="1" dirty="0" err="1">
                          <a:effectLst/>
                        </a:rPr>
                        <a:t>Rotateq</a:t>
                      </a:r>
                      <a:r>
                        <a:rPr lang="cs-CZ" sz="1000" b="1" dirty="0">
                          <a:effectLst/>
                        </a:rPr>
                        <a:t> </a:t>
                      </a:r>
                      <a:endParaRPr lang="cs-CZ" sz="1000" b="1" dirty="0" smtClean="0">
                        <a:effectLst/>
                      </a:endParaRPr>
                    </a:p>
                    <a:p>
                      <a:pPr fontAlgn="t"/>
                      <a:r>
                        <a:rPr lang="cs-CZ" sz="1000" dirty="0" smtClean="0">
                          <a:effectLst/>
                        </a:rPr>
                        <a:t>(</a:t>
                      </a:r>
                      <a:r>
                        <a:rPr lang="cs-CZ" sz="1000" dirty="0">
                          <a:effectLst/>
                        </a:rPr>
                        <a:t>2. dávka-za měsíc po 1. dávce)</a:t>
                      </a:r>
                    </a:p>
                  </a:txBody>
                  <a:tcPr marL="17421" marR="8710" marT="8710" marB="871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  <a:tr h="550925">
                <a:tc>
                  <a:txBody>
                    <a:bodyPr/>
                    <a:lstStyle/>
                    <a:p>
                      <a:pPr fontAlgn="t"/>
                      <a:r>
                        <a:rPr lang="cs-CZ" sz="1000" b="1" dirty="0">
                          <a:effectLst/>
                        </a:rPr>
                        <a:t>4. měsíc</a:t>
                      </a:r>
                    </a:p>
                  </a:txBody>
                  <a:tcPr marL="17421" marR="8710" marT="8710" marB="87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00" dirty="0" smtClean="0">
                          <a:effectLst/>
                        </a:rPr>
                        <a:t>Záškrt, tetanus, černý kašel, dětská obrna, VHB, onemocnění vyvolaná </a:t>
                      </a:r>
                      <a:r>
                        <a:rPr lang="cs-CZ" sz="1000" dirty="0" err="1" smtClean="0">
                          <a:effectLst/>
                        </a:rPr>
                        <a:t>Hib</a:t>
                      </a:r>
                      <a:endParaRPr lang="cs-CZ" sz="1000" dirty="0">
                        <a:effectLst/>
                      </a:endParaRPr>
                    </a:p>
                  </a:txBody>
                  <a:tcPr marL="17421" marR="8710" marT="8710" marB="871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00" b="1" dirty="0" err="1">
                          <a:effectLst/>
                        </a:rPr>
                        <a:t>Hexacima</a:t>
                      </a:r>
                      <a:r>
                        <a:rPr lang="cs-CZ" sz="1000" b="1" dirty="0">
                          <a:effectLst/>
                        </a:rPr>
                        <a:t> </a:t>
                      </a:r>
                      <a:endParaRPr lang="cs-CZ" sz="1000" b="1" dirty="0" smtClean="0">
                        <a:effectLst/>
                      </a:endParaRPr>
                    </a:p>
                    <a:p>
                      <a:pPr fontAlgn="t"/>
                      <a:r>
                        <a:rPr lang="cs-CZ" sz="1000" b="1" dirty="0" err="1" smtClean="0">
                          <a:effectLst/>
                        </a:rPr>
                        <a:t>Infanrix</a:t>
                      </a:r>
                      <a:r>
                        <a:rPr lang="cs-CZ" sz="1000" b="1" dirty="0" smtClean="0">
                          <a:effectLst/>
                        </a:rPr>
                        <a:t> </a:t>
                      </a:r>
                      <a:r>
                        <a:rPr lang="cs-CZ" sz="1000" b="1" dirty="0" err="1">
                          <a:effectLst/>
                        </a:rPr>
                        <a:t>hexa</a:t>
                      </a:r>
                      <a:r>
                        <a:rPr lang="cs-CZ" sz="1000" b="1" dirty="0">
                          <a:effectLst/>
                        </a:rPr>
                        <a:t> </a:t>
                      </a:r>
                      <a:r>
                        <a:rPr lang="cs-CZ" sz="1000" dirty="0">
                          <a:effectLst/>
                        </a:rPr>
                        <a:t>#</a:t>
                      </a:r>
                      <a:br>
                        <a:rPr lang="cs-CZ" sz="1000" dirty="0">
                          <a:effectLst/>
                        </a:rPr>
                      </a:br>
                      <a:r>
                        <a:rPr lang="cs-CZ" sz="1000" dirty="0">
                          <a:effectLst/>
                        </a:rPr>
                        <a:t>(2. </a:t>
                      </a:r>
                      <a:r>
                        <a:rPr lang="cs-CZ" sz="1000" dirty="0" smtClean="0">
                          <a:effectLst/>
                        </a:rPr>
                        <a:t>dávka-min dva měsíce)</a:t>
                      </a:r>
                      <a:endParaRPr lang="cs-CZ" sz="1000" dirty="0">
                        <a:effectLst/>
                      </a:endParaRPr>
                    </a:p>
                  </a:txBody>
                  <a:tcPr marL="17421" marR="8710" marT="8710" marB="871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00" dirty="0">
                          <a:effectLst/>
                        </a:rPr>
                        <a:t>Pneumokoková onemocnění*</a:t>
                      </a:r>
                    </a:p>
                  </a:txBody>
                  <a:tcPr marL="17421" marR="8710" marT="8710" marB="871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00" b="1" dirty="0" err="1">
                          <a:effectLst/>
                        </a:rPr>
                        <a:t>Synflorix</a:t>
                      </a:r>
                      <a:r>
                        <a:rPr lang="cs-CZ" sz="1000" b="1" dirty="0">
                          <a:effectLst/>
                        </a:rPr>
                        <a:t>, </a:t>
                      </a:r>
                      <a:r>
                        <a:rPr lang="cs-CZ" sz="1000" b="1" dirty="0" smtClean="0">
                          <a:effectLst/>
                        </a:rPr>
                        <a:t>Prevenar13 </a:t>
                      </a:r>
                    </a:p>
                    <a:p>
                      <a:pPr fontAlgn="t"/>
                      <a:r>
                        <a:rPr lang="cs-CZ" sz="1000" dirty="0" smtClean="0">
                          <a:effectLst/>
                        </a:rPr>
                        <a:t>(</a:t>
                      </a:r>
                      <a:r>
                        <a:rPr lang="cs-CZ" sz="1000" dirty="0">
                          <a:effectLst/>
                        </a:rPr>
                        <a:t>2. dávka-za 2 měsíc po 1. dávce)</a:t>
                      </a:r>
                    </a:p>
                  </a:txBody>
                  <a:tcPr marL="17421" marR="8710" marT="8710" marB="871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  <a:tr h="353375">
                <a:tc>
                  <a:txBody>
                    <a:bodyPr/>
                    <a:lstStyle/>
                    <a:p>
                      <a:pPr fontAlgn="t"/>
                      <a:endParaRPr lang="cs-CZ" sz="1000" b="1" dirty="0">
                        <a:effectLst/>
                      </a:endParaRPr>
                    </a:p>
                  </a:txBody>
                  <a:tcPr marL="17421" marR="8710" marT="8710" marB="87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cs-CZ" sz="1000" dirty="0">
                        <a:effectLst/>
                      </a:endParaRPr>
                    </a:p>
                  </a:txBody>
                  <a:tcPr marL="17421" marR="8710" marT="8710" marB="871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cs-CZ" sz="1000" dirty="0">
                        <a:effectLst/>
                      </a:endParaRPr>
                    </a:p>
                  </a:txBody>
                  <a:tcPr marL="17421" marR="8710" marT="8710" marB="871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00" dirty="0" err="1">
                          <a:effectLst/>
                        </a:rPr>
                        <a:t>Rotavirové</a:t>
                      </a:r>
                      <a:r>
                        <a:rPr lang="cs-CZ" sz="1000" dirty="0">
                          <a:effectLst/>
                        </a:rPr>
                        <a:t> nákazy</a:t>
                      </a:r>
                    </a:p>
                  </a:txBody>
                  <a:tcPr marL="17421" marR="8710" marT="8710" marB="871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l-PL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pl-PL" sz="1000" b="1" dirty="0">
                          <a:effectLst/>
                        </a:rPr>
                        <a:t>otateq</a:t>
                      </a:r>
                      <a:r>
                        <a:rPr lang="pl-PL" sz="1000" dirty="0">
                          <a:effectLst/>
                        </a:rPr>
                        <a:t> </a:t>
                      </a:r>
                      <a:endParaRPr lang="pl-PL" sz="1000" dirty="0" smtClean="0">
                        <a:effectLst/>
                      </a:endParaRPr>
                    </a:p>
                    <a:p>
                      <a:pPr fontAlgn="t"/>
                      <a:r>
                        <a:rPr lang="pl-PL" sz="1000" dirty="0" smtClean="0">
                          <a:effectLst/>
                        </a:rPr>
                        <a:t>(</a:t>
                      </a:r>
                      <a:r>
                        <a:rPr lang="pl-PL" sz="1000" dirty="0">
                          <a:effectLst/>
                        </a:rPr>
                        <a:t>3. dávka-za měsíc po 2. dávce)</a:t>
                      </a:r>
                    </a:p>
                  </a:txBody>
                  <a:tcPr marL="17421" marR="8710" marT="8710" marB="871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  <a:tr h="357033">
                <a:tc>
                  <a:txBody>
                    <a:bodyPr/>
                    <a:lstStyle/>
                    <a:p>
                      <a:pPr fontAlgn="t"/>
                      <a:r>
                        <a:rPr lang="cs-CZ" sz="1000" b="1" dirty="0">
                          <a:effectLst/>
                        </a:rPr>
                        <a:t>11.-13. měsíc</a:t>
                      </a:r>
                    </a:p>
                  </a:txBody>
                  <a:tcPr marL="17421" marR="8710" marT="8710" marB="87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00" dirty="0" smtClean="0">
                          <a:effectLst/>
                        </a:rPr>
                        <a:t>Záškrt, tetanus, černý kašel, dětská obrna, VHB, onemocnění vyvolaná </a:t>
                      </a:r>
                      <a:r>
                        <a:rPr lang="cs-CZ" sz="1000" dirty="0" err="1" smtClean="0">
                          <a:effectLst/>
                        </a:rPr>
                        <a:t>Hib</a:t>
                      </a:r>
                      <a:endParaRPr lang="cs-CZ" sz="1000" dirty="0">
                        <a:effectLst/>
                      </a:endParaRPr>
                    </a:p>
                  </a:txBody>
                  <a:tcPr marL="17421" marR="8710" marT="8710" marB="871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000" b="1" dirty="0" smtClean="0">
                          <a:effectLst/>
                        </a:rPr>
                        <a:t>Hexacima</a:t>
                      </a:r>
                      <a:r>
                        <a:rPr lang="cs-CZ" sz="1000" b="1" dirty="0" smtClean="0">
                          <a:effectLst/>
                        </a:rPr>
                        <a:t>,</a:t>
                      </a:r>
                      <a:r>
                        <a:rPr lang="pt-BR" sz="1000" b="1" dirty="0" smtClean="0">
                          <a:effectLst/>
                        </a:rPr>
                        <a:t> </a:t>
                      </a:r>
                      <a:r>
                        <a:rPr lang="pt-BR" sz="1000" b="1" dirty="0">
                          <a:effectLst/>
                        </a:rPr>
                        <a:t>Infanrix hexa </a:t>
                      </a:r>
                      <a:r>
                        <a:rPr lang="pt-BR" sz="1000" dirty="0">
                          <a:effectLst/>
                        </a:rPr>
                        <a:t/>
                      </a:r>
                      <a:br>
                        <a:rPr lang="pt-BR" sz="1000" dirty="0">
                          <a:effectLst/>
                        </a:rPr>
                      </a:br>
                      <a:r>
                        <a:rPr lang="pt-BR" sz="1000" dirty="0">
                          <a:effectLst/>
                        </a:rPr>
                        <a:t>(3. dávka)</a:t>
                      </a:r>
                    </a:p>
                  </a:txBody>
                  <a:tcPr marL="17421" marR="8710" marT="8710" marB="871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00" dirty="0">
                          <a:effectLst/>
                        </a:rPr>
                        <a:t>Pneumokoková onemocnění*</a:t>
                      </a:r>
                    </a:p>
                  </a:txBody>
                  <a:tcPr marL="17421" marR="8710" marT="8710" marB="871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00" b="1" dirty="0" err="1">
                          <a:effectLst/>
                        </a:rPr>
                        <a:t>Synflorix</a:t>
                      </a:r>
                      <a:r>
                        <a:rPr lang="cs-CZ" sz="1000" b="1" dirty="0">
                          <a:effectLst/>
                        </a:rPr>
                        <a:t>, </a:t>
                      </a:r>
                      <a:r>
                        <a:rPr lang="cs-CZ" sz="1000" b="1" dirty="0" smtClean="0">
                          <a:effectLst/>
                        </a:rPr>
                        <a:t>Prevenar13 </a:t>
                      </a:r>
                      <a:r>
                        <a:rPr lang="cs-CZ" sz="1000" dirty="0">
                          <a:effectLst/>
                        </a:rPr>
                        <a:t>(přeočkování)</a:t>
                      </a:r>
                    </a:p>
                  </a:txBody>
                  <a:tcPr marL="17421" marR="8710" marT="8710" marB="871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fontAlgn="t"/>
                      <a:r>
                        <a:rPr lang="cs-CZ" sz="1000" b="1" dirty="0">
                          <a:effectLst/>
                        </a:rPr>
                        <a:t>13.-18. měsíc</a:t>
                      </a:r>
                    </a:p>
                  </a:txBody>
                  <a:tcPr marL="17421" marR="8710" marT="8710" marB="87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00" dirty="0">
                          <a:effectLst/>
                        </a:rPr>
                        <a:t>Spalničky, </a:t>
                      </a:r>
                      <a:r>
                        <a:rPr lang="cs-CZ" sz="1000" dirty="0" smtClean="0">
                          <a:effectLst/>
                        </a:rPr>
                        <a:t>příušnice, zarděnky,</a:t>
                      </a:r>
                      <a:endParaRPr lang="cs-CZ" sz="1000" dirty="0">
                        <a:effectLst/>
                      </a:endParaRPr>
                    </a:p>
                  </a:txBody>
                  <a:tcPr marL="17421" marR="8710" marT="8710" marB="871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Priori</a:t>
                      </a:r>
                      <a:r>
                        <a:rPr lang="cs-CZ" sz="1000" dirty="0" err="1">
                          <a:effectLst/>
                        </a:rPr>
                        <a:t>x</a:t>
                      </a:r>
                      <a:r>
                        <a:rPr lang="cs-CZ" sz="1000" dirty="0">
                          <a:effectLst/>
                        </a:rPr>
                        <a:t> (1. dávka)</a:t>
                      </a:r>
                    </a:p>
                  </a:txBody>
                  <a:tcPr marL="17421" marR="8710" marT="8710" marB="871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00" dirty="0">
                          <a:effectLst/>
                        </a:rPr>
                        <a:t>Plané neštovice, spalničky, zarděnky, příušnice</a:t>
                      </a:r>
                    </a:p>
                  </a:txBody>
                  <a:tcPr marL="17421" marR="8710" marT="8710" marB="871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00" b="1" dirty="0" err="1">
                          <a:effectLst/>
                        </a:rPr>
                        <a:t>Priorix-Tetra</a:t>
                      </a:r>
                      <a:r>
                        <a:rPr lang="cs-CZ" sz="1000" b="1" dirty="0">
                          <a:effectLst/>
                        </a:rPr>
                        <a:t> </a:t>
                      </a:r>
                      <a:r>
                        <a:rPr lang="cs-CZ" sz="1000" dirty="0">
                          <a:effectLst/>
                        </a:rPr>
                        <a:t>(1. dávka)</a:t>
                      </a:r>
                    </a:p>
                  </a:txBody>
                  <a:tcPr marL="17421" marR="8710" marT="8710" marB="871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  <a:tr h="222689">
                <a:tc>
                  <a:txBody>
                    <a:bodyPr/>
                    <a:lstStyle/>
                    <a:p>
                      <a:pPr fontAlgn="t"/>
                      <a:r>
                        <a:rPr lang="cs-CZ" sz="1000" b="1" dirty="0">
                          <a:effectLst/>
                        </a:rPr>
                        <a:t>5.-6. rok</a:t>
                      </a:r>
                    </a:p>
                  </a:txBody>
                  <a:tcPr marL="17421" marR="8710" marT="8710" marB="87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00" dirty="0" smtClean="0">
                          <a:effectLst/>
                        </a:rPr>
                        <a:t>Spalničky, příušnice, zarděnky,</a:t>
                      </a:r>
                      <a:endParaRPr lang="cs-CZ" sz="1000" dirty="0">
                        <a:effectLst/>
                      </a:endParaRPr>
                    </a:p>
                  </a:txBody>
                  <a:tcPr marL="17421" marR="8710" marT="8710" marB="871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Priorix</a:t>
                      </a:r>
                      <a:r>
                        <a:rPr lang="cs-CZ" sz="1000" dirty="0">
                          <a:effectLst/>
                        </a:rPr>
                        <a:t> (2. dávka)</a:t>
                      </a:r>
                    </a:p>
                  </a:txBody>
                  <a:tcPr marL="17421" marR="8710" marT="8710" marB="871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00" dirty="0">
                          <a:effectLst/>
                        </a:rPr>
                        <a:t>Plané neštovice, spalničky, zarděnky, příušnice</a:t>
                      </a:r>
                    </a:p>
                  </a:txBody>
                  <a:tcPr marL="17421" marR="8710" marT="8710" marB="871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00" b="1" dirty="0" err="1">
                          <a:effectLst/>
                        </a:rPr>
                        <a:t>Priorix-Tetra</a:t>
                      </a:r>
                      <a:r>
                        <a:rPr lang="cs-CZ" sz="1000" dirty="0">
                          <a:effectLst/>
                        </a:rPr>
                        <a:t> (2. dávka)</a:t>
                      </a:r>
                    </a:p>
                  </a:txBody>
                  <a:tcPr marL="17421" marR="8710" marT="8710" marB="871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  <a:tr h="353375">
                <a:tc>
                  <a:txBody>
                    <a:bodyPr/>
                    <a:lstStyle/>
                    <a:p>
                      <a:pPr fontAlgn="t"/>
                      <a:r>
                        <a:rPr lang="cs-CZ" sz="1000" b="1" dirty="0">
                          <a:effectLst/>
                        </a:rPr>
                        <a:t>5.-6. rok</a:t>
                      </a:r>
                    </a:p>
                  </a:txBody>
                  <a:tcPr marL="17421" marR="8710" marT="8710" marB="87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00">
                          <a:effectLst/>
                        </a:rPr>
                        <a:t>Záškrt, tetanus, černý kašel</a:t>
                      </a:r>
                    </a:p>
                  </a:txBody>
                  <a:tcPr marL="17421" marR="8710" marT="8710" marB="871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Infanrix</a:t>
                      </a:r>
                      <a:r>
                        <a:rPr lang="cs-CZ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cs-CZ" sz="1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Adacel</a:t>
                      </a:r>
                      <a:r>
                        <a:rPr lang="cs-CZ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cs-CZ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000" dirty="0">
                          <a:effectLst/>
                        </a:rPr>
                        <a:t>(přeočkování)</a:t>
                      </a:r>
                    </a:p>
                  </a:txBody>
                  <a:tcPr marL="17421" marR="8710" marT="8710" marB="871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cs-CZ" sz="1000">
                        <a:effectLst/>
                      </a:endParaRPr>
                    </a:p>
                  </a:txBody>
                  <a:tcPr marL="17421" marR="8710" marT="8710" marB="871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cs-CZ" sz="1000" dirty="0">
                        <a:effectLst/>
                      </a:endParaRPr>
                    </a:p>
                  </a:txBody>
                  <a:tcPr marL="17421" marR="8710" marT="8710" marB="871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  <a:tr h="236019">
                <a:tc>
                  <a:txBody>
                    <a:bodyPr/>
                    <a:lstStyle/>
                    <a:p>
                      <a:pPr fontAlgn="t"/>
                      <a:r>
                        <a:rPr lang="cs-CZ" sz="1000" b="1" dirty="0">
                          <a:effectLst/>
                        </a:rPr>
                        <a:t>10.-11. rok</a:t>
                      </a:r>
                    </a:p>
                  </a:txBody>
                  <a:tcPr marL="17421" marR="8710" marT="8710" marB="87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00">
                          <a:effectLst/>
                        </a:rPr>
                        <a:t>Záškrt, tetanus, černý kašel, dětská obrna</a:t>
                      </a:r>
                    </a:p>
                  </a:txBody>
                  <a:tcPr marL="17421" marR="8710" marT="8710" marB="871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Boostrix</a:t>
                      </a:r>
                      <a:r>
                        <a:rPr lang="cs-CZ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</a:t>
                      </a:r>
                      <a:r>
                        <a:rPr lang="cs-CZ" sz="1000" dirty="0" err="1">
                          <a:effectLst/>
                        </a:rPr>
                        <a:t>o</a:t>
                      </a:r>
                      <a:r>
                        <a:rPr lang="cs-CZ" sz="1000" dirty="0">
                          <a:effectLst/>
                        </a:rPr>
                        <a:t> (přeočkování)</a:t>
                      </a:r>
                    </a:p>
                  </a:txBody>
                  <a:tcPr marL="17421" marR="8710" marT="8710" marB="871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cs-CZ" sz="1000">
                        <a:effectLst/>
                      </a:endParaRPr>
                    </a:p>
                  </a:txBody>
                  <a:tcPr marL="17421" marR="8710" marT="8710" marB="871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cs-CZ" sz="1000" dirty="0">
                        <a:effectLst/>
                      </a:endParaRPr>
                    </a:p>
                  </a:txBody>
                  <a:tcPr marL="17421" marR="8710" marT="8710" marB="871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  <a:tr h="396718">
                <a:tc>
                  <a:txBody>
                    <a:bodyPr/>
                    <a:lstStyle/>
                    <a:p>
                      <a:pPr fontAlgn="t"/>
                      <a:r>
                        <a:rPr lang="cs-CZ" sz="1000" b="1" dirty="0">
                          <a:effectLst/>
                        </a:rPr>
                        <a:t>13.-14. rok</a:t>
                      </a:r>
                    </a:p>
                  </a:txBody>
                  <a:tcPr marL="17421" marR="8710" marT="8710" marB="87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cs-CZ" sz="1000">
                        <a:effectLst/>
                      </a:endParaRPr>
                    </a:p>
                  </a:txBody>
                  <a:tcPr marL="17421" marR="8710" marT="8710" marB="871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cs-CZ" sz="1000" dirty="0">
                        <a:effectLst/>
                      </a:endParaRPr>
                    </a:p>
                  </a:txBody>
                  <a:tcPr marL="17421" marR="8710" marT="8710" marB="871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00" dirty="0">
                          <a:effectLst/>
                        </a:rPr>
                        <a:t>Onemocnění lidským </a:t>
                      </a:r>
                      <a:r>
                        <a:rPr lang="cs-CZ" sz="1000" dirty="0" err="1">
                          <a:effectLst/>
                        </a:rPr>
                        <a:t>papilomavirem</a:t>
                      </a:r>
                      <a:r>
                        <a:rPr lang="cs-CZ" sz="1000" dirty="0">
                          <a:effectLst/>
                        </a:rPr>
                        <a:t> </a:t>
                      </a:r>
                      <a:endParaRPr lang="cs-CZ" sz="1000" dirty="0" smtClean="0">
                        <a:effectLst/>
                      </a:endParaRPr>
                    </a:p>
                    <a:p>
                      <a:pPr fontAlgn="t"/>
                      <a:r>
                        <a:rPr lang="cs-CZ" sz="1000" dirty="0" smtClean="0">
                          <a:effectLst/>
                        </a:rPr>
                        <a:t>(</a:t>
                      </a:r>
                      <a:r>
                        <a:rPr lang="cs-CZ" sz="1000" dirty="0">
                          <a:effectLst/>
                        </a:rPr>
                        <a:t>karcinom děložního čípku)*</a:t>
                      </a:r>
                    </a:p>
                  </a:txBody>
                  <a:tcPr marL="17421" marR="8710" marT="8710" marB="871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00" b="1" dirty="0" err="1">
                          <a:effectLst/>
                        </a:rPr>
                        <a:t>Cervarix</a:t>
                      </a:r>
                      <a:r>
                        <a:rPr lang="cs-CZ" sz="1000" b="1" dirty="0">
                          <a:effectLst/>
                        </a:rPr>
                        <a:t>, </a:t>
                      </a:r>
                      <a:r>
                        <a:rPr lang="cs-CZ" sz="1000" b="1" dirty="0" err="1">
                          <a:effectLst/>
                        </a:rPr>
                        <a:t>Silgard</a:t>
                      </a:r>
                      <a:r>
                        <a:rPr lang="cs-CZ" sz="1000" b="1" dirty="0">
                          <a:effectLst/>
                        </a:rPr>
                        <a:t>, Gardasil9 </a:t>
                      </a:r>
                      <a:r>
                        <a:rPr lang="cs-CZ" sz="1000" dirty="0">
                          <a:effectLst/>
                        </a:rPr>
                        <a:t>(celkem 2 dávky)</a:t>
                      </a:r>
                    </a:p>
                  </a:txBody>
                  <a:tcPr marL="17421" marR="8710" marT="8710" marB="871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  <a:tr h="353375">
                <a:tc>
                  <a:txBody>
                    <a:bodyPr/>
                    <a:lstStyle/>
                    <a:p>
                      <a:pPr fontAlgn="t"/>
                      <a:r>
                        <a:rPr lang="pl-PL" sz="1000" b="1" dirty="0">
                          <a:effectLst/>
                        </a:rPr>
                        <a:t>14. rok </a:t>
                      </a:r>
                      <a:endParaRPr lang="pl-PL" sz="1000" b="1" dirty="0" smtClean="0">
                        <a:effectLst/>
                      </a:endParaRPr>
                    </a:p>
                    <a:p>
                      <a:pPr fontAlgn="t"/>
                      <a:r>
                        <a:rPr lang="pl-PL" sz="1000" b="1" dirty="0" smtClean="0">
                          <a:effectLst/>
                        </a:rPr>
                        <a:t>(neočkovanív</a:t>
                      </a:r>
                      <a:r>
                        <a:rPr lang="pl-PL" sz="1000" b="1" dirty="0">
                          <a:effectLst/>
                        </a:rPr>
                        <a:t> 10-11 letech)</a:t>
                      </a:r>
                    </a:p>
                  </a:txBody>
                  <a:tcPr marL="17421" marR="8710" marT="8710" marB="87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00" dirty="0">
                          <a:effectLst/>
                        </a:rPr>
                        <a:t>Tetanus</a:t>
                      </a:r>
                    </a:p>
                  </a:txBody>
                  <a:tcPr marL="17421" marR="8710" marT="8710" marB="871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00" b="1" dirty="0" err="1">
                          <a:effectLst/>
                        </a:rPr>
                        <a:t>Tetavax</a:t>
                      </a:r>
                      <a:r>
                        <a:rPr lang="cs-CZ" sz="1000" b="1" dirty="0">
                          <a:effectLst/>
                        </a:rPr>
                        <a:t>, </a:t>
                      </a:r>
                      <a:r>
                        <a:rPr lang="cs-CZ" sz="1000" b="1" dirty="0" err="1">
                          <a:effectLst/>
                        </a:rPr>
                        <a:t>Tetanol</a:t>
                      </a:r>
                      <a:r>
                        <a:rPr lang="cs-CZ" sz="1000" b="1" dirty="0">
                          <a:effectLst/>
                        </a:rPr>
                        <a:t> </a:t>
                      </a:r>
                      <a:r>
                        <a:rPr lang="cs-CZ" sz="1000" b="1" dirty="0" err="1">
                          <a:effectLst/>
                        </a:rPr>
                        <a:t>Pur</a:t>
                      </a:r>
                      <a:r>
                        <a:rPr lang="cs-CZ" sz="1000" b="1" dirty="0">
                          <a:effectLst/>
                        </a:rPr>
                        <a:t> </a:t>
                      </a:r>
                      <a:r>
                        <a:rPr lang="cs-CZ" sz="1000" dirty="0">
                          <a:effectLst/>
                        </a:rPr>
                        <a:t>(přeočkování)</a:t>
                      </a:r>
                    </a:p>
                  </a:txBody>
                  <a:tcPr marL="17421" marR="8710" marT="8710" marB="871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00">
                          <a:effectLst/>
                        </a:rPr>
                        <a:t>Záškrt, tetanus, černý kašel</a:t>
                      </a:r>
                    </a:p>
                  </a:txBody>
                  <a:tcPr marL="17421" marR="8710" marT="8710" marB="871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00" b="1" dirty="0" err="1">
                          <a:effectLst/>
                        </a:rPr>
                        <a:t>Boostrix</a:t>
                      </a:r>
                      <a:r>
                        <a:rPr lang="cs-CZ" sz="1000" b="1" dirty="0">
                          <a:effectLst/>
                        </a:rPr>
                        <a:t>, </a:t>
                      </a:r>
                      <a:r>
                        <a:rPr lang="cs-CZ" sz="1000" b="1" dirty="0" err="1">
                          <a:effectLst/>
                        </a:rPr>
                        <a:t>Adacel</a:t>
                      </a:r>
                      <a:r>
                        <a:rPr lang="cs-CZ" sz="1000" b="1" dirty="0">
                          <a:effectLst/>
                        </a:rPr>
                        <a:t> </a:t>
                      </a:r>
                      <a:r>
                        <a:rPr lang="cs-CZ" sz="1000" dirty="0">
                          <a:effectLst/>
                        </a:rPr>
                        <a:t>(přeočkování)</a:t>
                      </a:r>
                    </a:p>
                  </a:txBody>
                  <a:tcPr marL="17421" marR="8710" marT="8710" marB="871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99693" y="5789551"/>
            <a:ext cx="9065302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i="1" dirty="0" smtClean="0">
                <a:solidFill>
                  <a:srgbClr val="FF0000"/>
                </a:solidFill>
              </a:rPr>
              <a:t>Vysvětlivka:</a:t>
            </a:r>
          </a:p>
          <a:p>
            <a:r>
              <a:rPr lang="cs-CZ" sz="1050" b="1" i="1" dirty="0" smtClean="0">
                <a:solidFill>
                  <a:srgbClr val="002060"/>
                </a:solidFill>
              </a:rPr>
              <a:t>*</a:t>
            </a:r>
            <a:r>
              <a:rPr lang="cs-CZ" sz="1050" b="1" i="1" dirty="0">
                <a:solidFill>
                  <a:srgbClr val="002060"/>
                </a:solidFill>
              </a:rPr>
              <a:t>hrazeno ze zdravotního pojištění</a:t>
            </a:r>
            <a:br>
              <a:rPr lang="cs-CZ" sz="1050" b="1" i="1" dirty="0">
                <a:solidFill>
                  <a:srgbClr val="002060"/>
                </a:solidFill>
              </a:rPr>
            </a:br>
            <a:r>
              <a:rPr lang="cs-CZ" sz="1050" b="1" i="1" dirty="0">
                <a:solidFill>
                  <a:srgbClr val="002060"/>
                </a:solidFill>
              </a:rPr>
              <a:t># Vakcína </a:t>
            </a:r>
            <a:r>
              <a:rPr lang="cs-CZ" sz="1050" b="1" i="1" dirty="0" err="1">
                <a:solidFill>
                  <a:srgbClr val="002060"/>
                </a:solidFill>
              </a:rPr>
              <a:t>Infanrix</a:t>
            </a:r>
            <a:r>
              <a:rPr lang="cs-CZ" sz="1050" b="1" i="1" dirty="0">
                <a:solidFill>
                  <a:srgbClr val="002060"/>
                </a:solidFill>
              </a:rPr>
              <a:t> </a:t>
            </a:r>
            <a:r>
              <a:rPr lang="cs-CZ" sz="1050" b="1" i="1" dirty="0" err="1">
                <a:solidFill>
                  <a:srgbClr val="002060"/>
                </a:solidFill>
              </a:rPr>
              <a:t>hexa</a:t>
            </a:r>
            <a:r>
              <a:rPr lang="cs-CZ" sz="1050" b="1" i="1" dirty="0">
                <a:solidFill>
                  <a:srgbClr val="002060"/>
                </a:solidFill>
              </a:rPr>
              <a:t> je hrazena k doočkování dětí rozočkovaných v roce 2017 a pro očkování nedonošených dětí u kterých se aplikuje ve schématu 3+1</a:t>
            </a:r>
            <a:br>
              <a:rPr lang="cs-CZ" sz="1050" b="1" i="1" dirty="0">
                <a:solidFill>
                  <a:srgbClr val="002060"/>
                </a:solidFill>
              </a:rPr>
            </a:br>
            <a:r>
              <a:rPr lang="cs-CZ" sz="1050" b="1" i="1" dirty="0" smtClean="0">
                <a:solidFill>
                  <a:srgbClr val="FF0000"/>
                </a:solidFill>
              </a:rPr>
              <a:t>Poznámka:</a:t>
            </a:r>
            <a:r>
              <a:rPr lang="cs-CZ" sz="1050" b="1" i="1" dirty="0">
                <a:solidFill>
                  <a:srgbClr val="002060"/>
                </a:solidFill>
              </a:rPr>
              <a:t/>
            </a:r>
            <a:br>
              <a:rPr lang="cs-CZ" sz="1050" b="1" i="1" dirty="0">
                <a:solidFill>
                  <a:srgbClr val="002060"/>
                </a:solidFill>
              </a:rPr>
            </a:br>
            <a:r>
              <a:rPr lang="cs-CZ" sz="1050" b="1" i="1" dirty="0">
                <a:solidFill>
                  <a:srgbClr val="002060"/>
                </a:solidFill>
              </a:rPr>
              <a:t>Povinné očkování je plně hrazené</a:t>
            </a:r>
            <a:r>
              <a:rPr lang="cs-CZ" sz="1050" b="1" i="1" dirty="0" smtClean="0">
                <a:solidFill>
                  <a:srgbClr val="002060"/>
                </a:solidFill>
              </a:rPr>
              <a:t>. V</a:t>
            </a:r>
            <a:r>
              <a:rPr lang="cs-CZ" sz="1050" b="1" i="1" dirty="0">
                <a:solidFill>
                  <a:srgbClr val="002060"/>
                </a:solidFill>
              </a:rPr>
              <a:t> rámci povinného očkování lze použít jinou očkovací látku, než zajistí Ministerstvo zdravotnictví (v souladu s § 47 Zákona č. 258/2000 </a:t>
            </a:r>
            <a:r>
              <a:rPr lang="cs-CZ" sz="1050" b="1" i="1" dirty="0" smtClean="0">
                <a:solidFill>
                  <a:srgbClr val="002060"/>
                </a:solidFill>
              </a:rPr>
              <a:t/>
            </a:r>
            <a:br>
              <a:rPr lang="cs-CZ" sz="1050" b="1" i="1" dirty="0" smtClean="0">
                <a:solidFill>
                  <a:srgbClr val="002060"/>
                </a:solidFill>
              </a:rPr>
            </a:br>
            <a:r>
              <a:rPr lang="cs-CZ" sz="1050" b="1" i="1" dirty="0" smtClean="0">
                <a:solidFill>
                  <a:srgbClr val="002060"/>
                </a:solidFill>
              </a:rPr>
              <a:t>o</a:t>
            </a:r>
            <a:r>
              <a:rPr lang="cs-CZ" sz="1050" b="1" i="1" dirty="0">
                <a:solidFill>
                  <a:srgbClr val="002060"/>
                </a:solidFill>
              </a:rPr>
              <a:t> ochraně veřejného zdraví). </a:t>
            </a:r>
            <a:r>
              <a:rPr lang="cs-CZ" sz="1050" b="1" i="1" dirty="0" smtClean="0">
                <a:solidFill>
                  <a:srgbClr val="002060"/>
                </a:solidFill>
              </a:rPr>
              <a:t>Tato </a:t>
            </a:r>
            <a:r>
              <a:rPr lang="cs-CZ" sz="1050" b="1" i="1" dirty="0">
                <a:solidFill>
                  <a:srgbClr val="002060"/>
                </a:solidFill>
              </a:rPr>
              <a:t>očkovací látka musí být v České republice registrována a výlohy za ni pak platí rodič sám</a:t>
            </a:r>
          </a:p>
        </p:txBody>
      </p:sp>
    </p:spTree>
    <p:extLst>
      <p:ext uri="{BB962C8B-B14F-4D97-AF65-F5344CB8AC3E}">
        <p14:creationId xmlns:p14="http://schemas.microsoft.com/office/powerpoint/2010/main" val="391203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690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47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5400" b="1" kern="1200" dirty="0" smtClean="0">
                <a:solidFill>
                  <a:srgbClr val="00037E"/>
                </a:solidFill>
                <a:latin typeface="Arial Narrow" panose="020B0606020202030204" pitchFamily="34" charset="0"/>
              </a:rPr>
              <a:t>KDE HLEDÁME INSPIRACI?</a:t>
            </a:r>
            <a:br>
              <a:rPr lang="cs-CZ" sz="5400" b="1" kern="1200" dirty="0" smtClean="0">
                <a:solidFill>
                  <a:srgbClr val="00037E"/>
                </a:solidFill>
                <a:latin typeface="Arial Narrow" panose="020B0606020202030204" pitchFamily="34" charset="0"/>
              </a:rPr>
            </a:br>
            <a:r>
              <a:rPr lang="cs-CZ" sz="4800" b="1" i="1" kern="12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CDC ATLANTA USA</a:t>
            </a:r>
            <a:endParaRPr lang="cs-CZ" sz="4800" b="1" i="1" kern="12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>
          <a:xfrm>
            <a:off x="251520" y="3886200"/>
            <a:ext cx="8568952" cy="1752600"/>
          </a:xfrm>
        </p:spPr>
        <p:txBody>
          <a:bodyPr/>
          <a:lstStyle/>
          <a:p>
            <a:r>
              <a:rPr lang="cs-CZ" sz="5400" b="1" i="1" kern="1200" dirty="0">
                <a:solidFill>
                  <a:srgbClr val="00037E"/>
                </a:solidFill>
                <a:latin typeface="Arial Narrow" panose="020B0606020202030204" pitchFamily="34" charset="0"/>
                <a:ea typeface="+mj-ea"/>
                <a:cs typeface="+mj-cs"/>
              </a:rPr>
              <a:t>Děti</a:t>
            </a:r>
          </a:p>
          <a:p>
            <a:r>
              <a:rPr lang="cs-CZ" sz="1400" dirty="0">
                <a:hlinkClick r:id="rId2"/>
              </a:rPr>
              <a:t>https://www.cdc.gov/vaccines/schedules/downloads/child/0-18yrs-child-combined-schedule.pdf</a:t>
            </a:r>
            <a:endParaRPr lang="cs-CZ" sz="1400" dirty="0"/>
          </a:p>
          <a:p>
            <a:r>
              <a:rPr lang="cs-CZ" sz="5400" b="1" i="1" kern="1200" dirty="0" smtClean="0">
                <a:solidFill>
                  <a:srgbClr val="00037E"/>
                </a:solidFill>
                <a:latin typeface="Arial Narrow" panose="020B0606020202030204" pitchFamily="34" charset="0"/>
                <a:ea typeface="+mj-ea"/>
                <a:cs typeface="+mj-cs"/>
              </a:rPr>
              <a:t>Dospělí</a:t>
            </a:r>
            <a:endParaRPr lang="cs-CZ" sz="5400" b="1" i="1" kern="1200" dirty="0">
              <a:solidFill>
                <a:srgbClr val="00037E"/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r>
              <a:rPr lang="cs-CZ" sz="1400" dirty="0" smtClean="0">
                <a:hlinkClick r:id="rId3"/>
              </a:rPr>
              <a:t>https</a:t>
            </a:r>
            <a:r>
              <a:rPr lang="cs-CZ" sz="1400" dirty="0">
                <a:hlinkClick r:id="rId3"/>
              </a:rPr>
              <a:t>://</a:t>
            </a:r>
            <a:r>
              <a:rPr lang="cs-CZ" sz="1400" dirty="0" smtClean="0">
                <a:hlinkClick r:id="rId3"/>
              </a:rPr>
              <a:t>www.cdc.gov/vaccines/schedules/downloads/adult/adult-combined-schedule.pdf</a:t>
            </a:r>
            <a:endParaRPr lang="cs-CZ" sz="1400" dirty="0" smtClean="0"/>
          </a:p>
          <a:p>
            <a:endParaRPr lang="cs-CZ" sz="1200" dirty="0"/>
          </a:p>
          <a:p>
            <a:endParaRPr lang="cs-CZ" sz="4800" b="1" i="1" kern="1200" dirty="0">
              <a:solidFill>
                <a:srgbClr val="FF0000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8558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253" y="274125"/>
            <a:ext cx="9141517" cy="1143000"/>
          </a:xfrm>
        </p:spPr>
        <p:txBody>
          <a:bodyPr/>
          <a:lstStyle/>
          <a:p>
            <a:r>
              <a:rPr lang="cs-CZ" sz="2800" dirty="0" smtClean="0"/>
              <a:t>DOPORUČENÍ PRO IMUNIZACI DĚTÍ DLE VĚKU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i="1" dirty="0">
                <a:solidFill>
                  <a:srgbClr val="FF0000"/>
                </a:solidFill>
              </a:rPr>
              <a:t>USA ROK </a:t>
            </a:r>
            <a:r>
              <a:rPr lang="cs-CZ" sz="2800" i="1" dirty="0" smtClean="0">
                <a:solidFill>
                  <a:srgbClr val="FF0000"/>
                </a:solidFill>
              </a:rPr>
              <a:t>2018</a:t>
            </a:r>
            <a:endParaRPr lang="cs-CZ" dirty="0"/>
          </a:p>
        </p:txBody>
      </p:sp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25" y="1340768"/>
            <a:ext cx="8152831" cy="550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987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DOPORUČENÍ PRO IMUNIZACI DĚTÍ DLE VĚKU</a:t>
            </a:r>
            <a:br>
              <a:rPr lang="cs-CZ" sz="2800" dirty="0"/>
            </a:br>
            <a:r>
              <a:rPr lang="cs-CZ" sz="2800" i="1" dirty="0">
                <a:solidFill>
                  <a:srgbClr val="FF0000"/>
                </a:solidFill>
              </a:rPr>
              <a:t>USA ROK 2018</a:t>
            </a:r>
            <a:endParaRPr lang="cs-CZ" dirty="0"/>
          </a:p>
        </p:txBody>
      </p:sp>
      <p:pic>
        <p:nvPicPr>
          <p:cNvPr id="182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89915" cy="521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17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642350" cy="1371600"/>
          </a:xfrm>
        </p:spPr>
        <p:txBody>
          <a:bodyPr/>
          <a:lstStyle/>
          <a:p>
            <a:r>
              <a:rPr lang="cs-CZ" sz="4000" dirty="0"/>
              <a:t>VAKCINOLOGIE</a:t>
            </a:r>
            <a:br>
              <a:rPr lang="cs-CZ" sz="4000" dirty="0"/>
            </a:br>
            <a:r>
              <a:rPr lang="cs-CZ" sz="4000" b="0" i="1" dirty="0">
                <a:solidFill>
                  <a:srgbClr val="FF0000"/>
                </a:solidFill>
              </a:rPr>
              <a:t>Historie, empirický a racionální přístup </a:t>
            </a:r>
            <a:r>
              <a:rPr lang="cs-CZ" sz="4000" b="0" i="1" dirty="0" smtClean="0">
                <a:solidFill>
                  <a:srgbClr val="FF0000"/>
                </a:solidFill>
              </a:rPr>
              <a:t>I.</a:t>
            </a:r>
            <a:endParaRPr lang="en-US" sz="4000" b="0" i="1" dirty="0">
              <a:solidFill>
                <a:srgbClr val="FF0000"/>
              </a:solidFill>
            </a:endParaRPr>
          </a:p>
        </p:txBody>
      </p:sp>
      <p:sp>
        <p:nvSpPr>
          <p:cNvPr id="137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00213"/>
            <a:ext cx="8785225" cy="46815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800" dirty="0"/>
              <a:t>První vědecké postupy E. </a:t>
            </a:r>
            <a:r>
              <a:rPr lang="cs-CZ" sz="2800" dirty="0" err="1"/>
              <a:t>Jennera</a:t>
            </a:r>
            <a:r>
              <a:rPr lang="cs-CZ" sz="2800" dirty="0"/>
              <a:t> a L. Pasteura jsou „teprve“ z předminulého století 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Objev očkování v medicíně nemá obdobu a vyrovná se mu objev nukleové kyseliny či zmapování lidského genomu. 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Objevy a úspěchy byly založeny </a:t>
            </a:r>
            <a:r>
              <a:rPr lang="cs-CZ" sz="2800" dirty="0">
                <a:solidFill>
                  <a:srgbClr val="FF0000"/>
                </a:solidFill>
              </a:rPr>
              <a:t>na empirii </a:t>
            </a:r>
            <a:r>
              <a:rPr lang="cs-CZ" sz="2800" dirty="0"/>
              <a:t>= vytvoření účinné vakcíny bez ohledu jaké imunologické mechanismy vytváří protekcí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Objevy základního výzkumu v imunologii a imunogenetice posledních 20 let ukázaly </a:t>
            </a:r>
            <a:r>
              <a:rPr lang="cs-CZ" sz="2800" dirty="0">
                <a:solidFill>
                  <a:srgbClr val="FF0000"/>
                </a:solidFill>
              </a:rPr>
              <a:t>jak očkovací látky konstruovat </a:t>
            </a:r>
          </a:p>
          <a:p>
            <a:pPr>
              <a:lnSpc>
                <a:spcPct val="90000"/>
              </a:lnSpc>
            </a:pPr>
            <a:r>
              <a:rPr lang="cs-CZ" sz="2800" dirty="0">
                <a:solidFill>
                  <a:srgbClr val="FF0000"/>
                </a:solidFill>
              </a:rPr>
              <a:t>Stimulace konkrétní složky imunitního systému</a:t>
            </a:r>
            <a:r>
              <a:rPr lang="cs-CZ" sz="2800" dirty="0"/>
              <a:t>, která přinese skutečnou a dlouhodobou protekci</a:t>
            </a:r>
          </a:p>
        </p:txBody>
      </p:sp>
    </p:spTree>
    <p:extLst>
      <p:ext uri="{BB962C8B-B14F-4D97-AF65-F5344CB8AC3E}">
        <p14:creationId xmlns:p14="http://schemas.microsoft.com/office/powerpoint/2010/main" val="289584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76672"/>
            <a:ext cx="9141517" cy="1143000"/>
          </a:xfrm>
        </p:spPr>
        <p:txBody>
          <a:bodyPr/>
          <a:lstStyle/>
          <a:p>
            <a:r>
              <a:rPr lang="cs-CZ" sz="2800" dirty="0" smtClean="0"/>
              <a:t>DOPORUČENÍ PRO IMUNIZACI DOSPĚLÝCH OSOB DLE VĚKU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i="1" dirty="0">
                <a:solidFill>
                  <a:srgbClr val="FF0000"/>
                </a:solidFill>
              </a:rPr>
              <a:t>USA ROK </a:t>
            </a:r>
            <a:r>
              <a:rPr lang="cs-CZ" sz="2800" i="1" dirty="0" smtClean="0">
                <a:solidFill>
                  <a:srgbClr val="FF0000"/>
                </a:solidFill>
              </a:rPr>
              <a:t>2018</a:t>
            </a:r>
            <a:endParaRPr lang="cs-CZ" dirty="0"/>
          </a:p>
        </p:txBody>
      </p:sp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13319"/>
            <a:ext cx="7585323" cy="533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900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7016" y="404664"/>
            <a:ext cx="8856984" cy="1143000"/>
          </a:xfrm>
        </p:spPr>
        <p:txBody>
          <a:bodyPr/>
          <a:lstStyle/>
          <a:p>
            <a:r>
              <a:rPr lang="cs-CZ" sz="2800" dirty="0"/>
              <a:t>DOPORUČENÍ PRO IMUNIZACI DLE ZDRAVOTNÍCH OBTÍŽÍ</a:t>
            </a:r>
            <a:br>
              <a:rPr lang="cs-CZ" sz="2800" dirty="0"/>
            </a:br>
            <a:r>
              <a:rPr lang="cs-CZ" sz="2800" i="1" dirty="0">
                <a:solidFill>
                  <a:srgbClr val="FF0000"/>
                </a:solidFill>
              </a:rPr>
              <a:t>USA ROK </a:t>
            </a:r>
            <a:r>
              <a:rPr lang="cs-CZ" sz="2800" i="1" dirty="0" smtClean="0">
                <a:solidFill>
                  <a:srgbClr val="FF0000"/>
                </a:solidFill>
              </a:rPr>
              <a:t>2018</a:t>
            </a:r>
            <a:endParaRPr lang="cs-CZ" dirty="0"/>
          </a:p>
        </p:txBody>
      </p:sp>
      <p:pic>
        <p:nvPicPr>
          <p:cNvPr id="184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4720"/>
            <a:ext cx="7580271" cy="544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2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362075"/>
          </a:xfrm>
        </p:spPr>
        <p:txBody>
          <a:bodyPr/>
          <a:lstStyle/>
          <a:p>
            <a:pPr algn="ctr"/>
            <a:r>
              <a:rPr lang="cs-CZ" sz="5400" dirty="0" smtClean="0"/>
              <a:t>Spalničky</a:t>
            </a:r>
            <a:endParaRPr lang="cs-CZ" sz="54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304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https://ecdc.europa.eu/sites/portal/files/images/EMMO_VaccCov2Dose_MEA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2" y="476672"/>
            <a:ext cx="9031579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67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000" dirty="0" smtClean="0"/>
              <a:t>VÝSKYT SPALNIČEK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ČR</a:t>
            </a:r>
            <a:r>
              <a:rPr lang="cs-CZ" dirty="0"/>
              <a:t> v posledních 10 letech 2014-</a:t>
            </a:r>
            <a:r>
              <a:rPr lang="cs-CZ" dirty="0">
                <a:solidFill>
                  <a:srgbClr val="FF0000"/>
                </a:solidFill>
              </a:rPr>
              <a:t>221</a:t>
            </a:r>
            <a:r>
              <a:rPr lang="cs-CZ" dirty="0"/>
              <a:t>a 2017-</a:t>
            </a:r>
            <a:r>
              <a:rPr lang="cs-CZ" dirty="0">
                <a:solidFill>
                  <a:srgbClr val="FF0000"/>
                </a:solidFill>
              </a:rPr>
              <a:t>146</a:t>
            </a:r>
          </a:p>
          <a:p>
            <a:r>
              <a:rPr lang="cs-CZ" i="1" dirty="0" smtClean="0">
                <a:solidFill>
                  <a:srgbClr val="FF0000"/>
                </a:solidFill>
              </a:rPr>
              <a:t>Květen 2018 - EU</a:t>
            </a:r>
          </a:p>
          <a:p>
            <a:r>
              <a:rPr lang="cs-CZ" dirty="0" smtClean="0"/>
              <a:t>Rumunsko </a:t>
            </a:r>
            <a:r>
              <a:rPr lang="en-US" dirty="0" smtClean="0">
                <a:solidFill>
                  <a:srgbClr val="FF0000"/>
                </a:solidFill>
              </a:rPr>
              <a:t>2 712</a:t>
            </a:r>
            <a:r>
              <a:rPr lang="cs-CZ" dirty="0" smtClean="0"/>
              <a:t>/</a:t>
            </a:r>
            <a:r>
              <a:rPr lang="cs-CZ" dirty="0" smtClean="0">
                <a:solidFill>
                  <a:srgbClr val="00B050"/>
                </a:solidFill>
              </a:rPr>
              <a:t>15</a:t>
            </a:r>
            <a:r>
              <a:rPr lang="en-US" dirty="0" smtClean="0"/>
              <a:t>, Franc</a:t>
            </a:r>
            <a:r>
              <a:rPr lang="cs-CZ" dirty="0" smtClean="0"/>
              <a:t>i</a:t>
            </a:r>
            <a:r>
              <a:rPr lang="en-US" dirty="0" smtClean="0"/>
              <a:t>e </a:t>
            </a:r>
            <a:r>
              <a:rPr lang="en-US" dirty="0" smtClean="0">
                <a:solidFill>
                  <a:srgbClr val="FF0000"/>
                </a:solidFill>
              </a:rPr>
              <a:t>2 173</a:t>
            </a:r>
            <a:r>
              <a:rPr lang="cs-CZ" dirty="0" smtClean="0"/>
              <a:t>/</a:t>
            </a:r>
            <a:r>
              <a:rPr lang="cs-CZ" dirty="0" smtClean="0">
                <a:solidFill>
                  <a:srgbClr val="00B050"/>
                </a:solidFill>
              </a:rPr>
              <a:t>1</a:t>
            </a:r>
            <a:r>
              <a:rPr lang="en-US" dirty="0" smtClean="0"/>
              <a:t>, </a:t>
            </a:r>
            <a:r>
              <a:rPr lang="cs-CZ" dirty="0" smtClean="0"/>
              <a:t>Řecko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948</a:t>
            </a:r>
            <a:r>
              <a:rPr lang="cs-CZ" dirty="0" smtClean="0"/>
              <a:t>/</a:t>
            </a:r>
            <a:r>
              <a:rPr lang="cs-CZ" dirty="0" smtClean="0">
                <a:solidFill>
                  <a:srgbClr val="00B050"/>
                </a:solidFill>
              </a:rPr>
              <a:t>2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It</a:t>
            </a:r>
            <a:r>
              <a:rPr lang="cs-CZ" dirty="0" smtClean="0"/>
              <a:t>á</a:t>
            </a:r>
            <a:r>
              <a:rPr lang="en-US" dirty="0" smtClean="0"/>
              <a:t>l</a:t>
            </a:r>
            <a:r>
              <a:rPr lang="cs-CZ" dirty="0" err="1" smtClean="0"/>
              <a:t>ie</a:t>
            </a:r>
            <a:r>
              <a:rPr lang="cs-CZ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805</a:t>
            </a:r>
            <a:r>
              <a:rPr lang="cs-CZ" dirty="0" smtClean="0"/>
              <a:t>/</a:t>
            </a:r>
            <a:r>
              <a:rPr lang="cs-CZ" dirty="0" smtClean="0">
                <a:solidFill>
                  <a:srgbClr val="00B050"/>
                </a:solidFill>
              </a:rPr>
              <a:t>4</a:t>
            </a:r>
            <a:r>
              <a:rPr lang="en-US" dirty="0" smtClean="0"/>
              <a:t> </a:t>
            </a:r>
            <a:endParaRPr lang="cs-CZ" dirty="0" smtClean="0"/>
          </a:p>
          <a:p>
            <a:r>
              <a:rPr lang="cs-CZ" dirty="0" smtClean="0"/>
              <a:t>Pokračování epidemie na Ukrajině s více </a:t>
            </a:r>
            <a:br>
              <a:rPr lang="cs-CZ" dirty="0" smtClean="0"/>
            </a:br>
            <a:r>
              <a:rPr lang="cs-CZ" dirty="0" smtClean="0"/>
              <a:t>jak </a:t>
            </a:r>
            <a:r>
              <a:rPr lang="cs-CZ" dirty="0" smtClean="0">
                <a:solidFill>
                  <a:srgbClr val="FF0000"/>
                </a:solidFill>
              </a:rPr>
              <a:t>15 000 </a:t>
            </a:r>
            <a:r>
              <a:rPr lang="cs-CZ" dirty="0" smtClean="0"/>
              <a:t>případy s </a:t>
            </a:r>
            <a:r>
              <a:rPr lang="cs-CZ" dirty="0" smtClean="0">
                <a:solidFill>
                  <a:srgbClr val="00B050"/>
                </a:solidFill>
              </a:rPr>
              <a:t>9</a:t>
            </a:r>
            <a:r>
              <a:rPr lang="cs-CZ" dirty="0" smtClean="0"/>
              <a:t> úmrtími.</a:t>
            </a:r>
          </a:p>
          <a:p>
            <a:r>
              <a:rPr lang="cs-CZ" dirty="0" smtClean="0"/>
              <a:t>Epidemie pokračují v Albánii, Gruzii, Srbsku, Turecku a Rusku (cca </a:t>
            </a:r>
            <a:r>
              <a:rPr lang="cs-CZ" dirty="0" smtClean="0">
                <a:solidFill>
                  <a:srgbClr val="FF0000"/>
                </a:solidFill>
              </a:rPr>
              <a:t>800</a:t>
            </a:r>
            <a:r>
              <a:rPr lang="cs-CZ" dirty="0" smtClean="0"/>
              <a:t> případů)</a:t>
            </a:r>
          </a:p>
        </p:txBody>
      </p:sp>
    </p:spTree>
    <p:extLst>
      <p:ext uri="{BB962C8B-B14F-4D97-AF65-F5344CB8AC3E}">
        <p14:creationId xmlns:p14="http://schemas.microsoft.com/office/powerpoint/2010/main" val="30565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/>
          <a:lstStyle/>
          <a:p>
            <a:r>
              <a:rPr lang="cs-CZ" dirty="0" smtClean="0"/>
              <a:t>SPALNIČKY – HISTORIE VAKCINACE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363272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Zahájení</a:t>
            </a:r>
          </a:p>
          <a:p>
            <a:r>
              <a:rPr lang="cs-CZ" dirty="0" smtClean="0"/>
              <a:t>1969 – děti narozené 1968 a starší 10 měsíců</a:t>
            </a:r>
          </a:p>
          <a:p>
            <a:r>
              <a:rPr lang="cs-CZ" dirty="0" smtClean="0"/>
              <a:t>1970 – posun věkové hranice na 12 měsíců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Doplnění druhé dávky vakcíny</a:t>
            </a:r>
          </a:p>
          <a:p>
            <a:r>
              <a:rPr lang="cs-CZ" dirty="0" smtClean="0"/>
              <a:t>1975 – 1978 druhé očkování dětí prvních tříd</a:t>
            </a:r>
          </a:p>
          <a:p>
            <a:r>
              <a:rPr lang="cs-CZ" dirty="0" smtClean="0"/>
              <a:t>1979 – 1981 druhé očkování dětí osmých tříd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Pravidelné </a:t>
            </a:r>
            <a:r>
              <a:rPr lang="cs-CZ" dirty="0" err="1" smtClean="0">
                <a:solidFill>
                  <a:srgbClr val="FF0000"/>
                </a:solidFill>
              </a:rPr>
              <a:t>dvoudávkové</a:t>
            </a:r>
            <a:r>
              <a:rPr lang="cs-CZ" dirty="0" smtClean="0">
                <a:solidFill>
                  <a:srgbClr val="FF0000"/>
                </a:solidFill>
              </a:rPr>
              <a:t> schéma</a:t>
            </a:r>
          </a:p>
          <a:p>
            <a:r>
              <a:rPr lang="cs-CZ" dirty="0" smtClean="0"/>
              <a:t>1982 – 2017 první dávka od 15 měsíce + druhá </a:t>
            </a:r>
            <a:br>
              <a:rPr lang="cs-CZ" dirty="0" smtClean="0"/>
            </a:br>
            <a:r>
              <a:rPr lang="cs-CZ" dirty="0" smtClean="0"/>
              <a:t>za 6 – 10 měsíců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294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/>
          <a:lstStyle/>
          <a:p>
            <a:r>
              <a:rPr lang="cs-CZ" dirty="0" smtClean="0"/>
              <a:t>SPALNIČKY – KDO JE CHRÁNĚN?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84784"/>
            <a:ext cx="889248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3000" dirty="0" smtClean="0">
                <a:solidFill>
                  <a:srgbClr val="FF0000"/>
                </a:solidFill>
              </a:rPr>
              <a:t>Podle data narození</a:t>
            </a:r>
          </a:p>
          <a:p>
            <a:r>
              <a:rPr lang="cs-CZ" sz="3000" dirty="0" smtClean="0"/>
              <a:t>Rok narození před zahájeném očkování 1968 – kontrolováno v sérologických přehledech až 98 % </a:t>
            </a:r>
            <a:r>
              <a:rPr lang="cs-CZ" sz="3000" dirty="0" err="1"/>
              <a:t>I</a:t>
            </a:r>
            <a:r>
              <a:rPr lang="cs-CZ" sz="3000" dirty="0" err="1" smtClean="0"/>
              <a:t>gG</a:t>
            </a:r>
            <a:endParaRPr lang="cs-CZ" sz="3000" dirty="0" smtClean="0"/>
          </a:p>
          <a:p>
            <a:pPr marL="0" indent="0">
              <a:buNone/>
            </a:pPr>
            <a:r>
              <a:rPr lang="cs-CZ" sz="3000" dirty="0">
                <a:solidFill>
                  <a:srgbClr val="FF0000"/>
                </a:solidFill>
              </a:rPr>
              <a:t>Osoby prodělaly spalničky</a:t>
            </a:r>
          </a:p>
          <a:p>
            <a:r>
              <a:rPr lang="cs-CZ" sz="3000" dirty="0"/>
              <a:t>Prodělání přináší celoživotní imunitu </a:t>
            </a:r>
            <a:r>
              <a:rPr lang="cs-CZ" sz="3000" dirty="0" err="1"/>
              <a:t>IgG</a:t>
            </a:r>
            <a:r>
              <a:rPr lang="cs-CZ" sz="3000" dirty="0"/>
              <a:t> + </a:t>
            </a:r>
            <a:r>
              <a:rPr lang="cs-CZ" sz="3000" dirty="0" err="1"/>
              <a:t>Tcm</a:t>
            </a:r>
            <a:endParaRPr lang="cs-CZ" sz="3000" dirty="0"/>
          </a:p>
          <a:p>
            <a:pPr marL="0" indent="0">
              <a:buNone/>
            </a:pPr>
            <a:r>
              <a:rPr lang="cs-CZ" sz="3000" dirty="0" smtClean="0">
                <a:solidFill>
                  <a:srgbClr val="FF0000"/>
                </a:solidFill>
              </a:rPr>
              <a:t>Podle titru protilátek</a:t>
            </a:r>
          </a:p>
          <a:p>
            <a:r>
              <a:rPr lang="cs-CZ" sz="3000" dirty="0" smtClean="0"/>
              <a:t>Jakýkoli pozitivní titr protilátek</a:t>
            </a:r>
          </a:p>
          <a:p>
            <a:pPr marL="0" indent="0">
              <a:buNone/>
            </a:pPr>
            <a:r>
              <a:rPr lang="cs-CZ" sz="3000" dirty="0" smtClean="0">
                <a:solidFill>
                  <a:srgbClr val="FF0000"/>
                </a:solidFill>
              </a:rPr>
              <a:t>Dvě dávky vakcíny</a:t>
            </a:r>
          </a:p>
          <a:p>
            <a:r>
              <a:rPr lang="cs-CZ" sz="3000" dirty="0" smtClean="0"/>
              <a:t>Ochrana s tvorbou imunitní paměti</a:t>
            </a:r>
          </a:p>
        </p:txBody>
      </p:sp>
    </p:spTree>
    <p:extLst>
      <p:ext uri="{BB962C8B-B14F-4D97-AF65-F5344CB8AC3E}">
        <p14:creationId xmlns:p14="http://schemas.microsoft.com/office/powerpoint/2010/main" val="176922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6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79388" y="2130425"/>
            <a:ext cx="8713787" cy="1470025"/>
          </a:xfrm>
        </p:spPr>
        <p:txBody>
          <a:bodyPr/>
          <a:lstStyle/>
          <a:p>
            <a:r>
              <a:rPr lang="cs-CZ" dirty="0" smtClean="0"/>
              <a:t>OČKOVÁNÍ PROTI MENINGOKOKŮM</a:t>
            </a:r>
            <a:endParaRPr lang="en-US" dirty="0" smtClean="0"/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2610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40960" cy="1143000"/>
          </a:xfrm>
        </p:spPr>
        <p:txBody>
          <a:bodyPr/>
          <a:lstStyle/>
          <a:p>
            <a:r>
              <a:rPr lang="cs-CZ" sz="3200" dirty="0"/>
              <a:t>OČKOVÁNÍ PROTI MENINGOKOKOVÉ MENINGITIDĚ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472608"/>
          </a:xfrm>
        </p:spPr>
        <p:txBody>
          <a:bodyPr/>
          <a:lstStyle/>
          <a:p>
            <a:r>
              <a:rPr lang="cs-CZ" sz="2400" dirty="0"/>
              <a:t>Konjugovaná </a:t>
            </a:r>
            <a:r>
              <a:rPr lang="cs-CZ" sz="2400" i="1" dirty="0" err="1" smtClean="0">
                <a:solidFill>
                  <a:srgbClr val="00B050"/>
                </a:solidFill>
              </a:rPr>
              <a:t>Menveo</a:t>
            </a:r>
            <a:r>
              <a:rPr lang="cs-CZ" sz="2400" i="1" dirty="0" smtClean="0">
                <a:solidFill>
                  <a:srgbClr val="00B050"/>
                </a:solidFill>
              </a:rPr>
              <a:t> + </a:t>
            </a:r>
            <a:r>
              <a:rPr lang="cs-CZ" sz="2400" i="1" dirty="0" err="1" smtClean="0">
                <a:solidFill>
                  <a:srgbClr val="00B050"/>
                </a:solidFill>
              </a:rPr>
              <a:t>Nimenrix</a:t>
            </a:r>
            <a:r>
              <a:rPr lang="cs-CZ" sz="2400" i="1" dirty="0" smtClean="0">
                <a:solidFill>
                  <a:srgbClr val="00B050"/>
                </a:solidFill>
              </a:rPr>
              <a:t> </a:t>
            </a:r>
            <a:r>
              <a:rPr lang="cs-CZ" sz="2400" i="1" dirty="0"/>
              <a:t>-</a:t>
            </a:r>
            <a:r>
              <a:rPr lang="cs-CZ" sz="2400" dirty="0" smtClean="0"/>
              <a:t> Typ A, C, W135, Y</a:t>
            </a:r>
            <a:br>
              <a:rPr lang="cs-CZ" sz="2400" dirty="0" smtClean="0"/>
            </a:br>
            <a:r>
              <a:rPr lang="cs-CZ" sz="2200" i="1" dirty="0" smtClean="0">
                <a:solidFill>
                  <a:srgbClr val="FF0000"/>
                </a:solidFill>
              </a:rPr>
              <a:t>Kdo</a:t>
            </a:r>
            <a:r>
              <a:rPr lang="cs-CZ" sz="2200" i="1" dirty="0">
                <a:solidFill>
                  <a:srgbClr val="FF0000"/>
                </a:solidFill>
              </a:rPr>
              <a:t>:</a:t>
            </a:r>
            <a:r>
              <a:rPr lang="cs-CZ" sz="2200" i="1" dirty="0"/>
              <a:t> </a:t>
            </a:r>
            <a:r>
              <a:rPr lang="pt-BR" sz="2200" i="1" dirty="0"/>
              <a:t>Subsaharská Afrika, cesta do Mekky </a:t>
            </a:r>
            <a:r>
              <a:rPr lang="cs-CZ" sz="2200" i="1" dirty="0"/>
              <a:t/>
            </a:r>
            <a:br>
              <a:rPr lang="cs-CZ" sz="2200" i="1" dirty="0"/>
            </a:br>
            <a:r>
              <a:rPr lang="cs-CZ" sz="2200" i="1" dirty="0" smtClean="0">
                <a:solidFill>
                  <a:srgbClr val="FF0000"/>
                </a:solidFill>
              </a:rPr>
              <a:t>Jak</a:t>
            </a:r>
            <a:r>
              <a:rPr lang="cs-CZ" sz="2200" i="1" dirty="0">
                <a:solidFill>
                  <a:srgbClr val="FF0000"/>
                </a:solidFill>
              </a:rPr>
              <a:t>:</a:t>
            </a:r>
            <a:r>
              <a:rPr lang="cs-CZ" sz="2200" i="1" dirty="0"/>
              <a:t>  Jedna </a:t>
            </a:r>
            <a:r>
              <a:rPr lang="cs-CZ" sz="2200" i="1" dirty="0" smtClean="0"/>
              <a:t>dávka</a:t>
            </a:r>
            <a:r>
              <a:rPr lang="pl-PL" sz="2200" i="1" dirty="0" smtClean="0"/>
              <a:t>, </a:t>
            </a:r>
            <a:r>
              <a:rPr lang="pl-PL" sz="2200" i="1" dirty="0"/>
              <a:t>ochrana </a:t>
            </a:r>
            <a:r>
              <a:rPr lang="pl-PL" sz="2200" i="1" dirty="0" smtClean="0"/>
              <a:t>3-5 </a:t>
            </a:r>
            <a:r>
              <a:rPr lang="pl-PL" sz="2200" i="1" dirty="0"/>
              <a:t>let...?</a:t>
            </a:r>
            <a:endParaRPr lang="cs-CZ" sz="2200" i="1" dirty="0"/>
          </a:p>
          <a:p>
            <a:r>
              <a:rPr lang="cs-CZ" sz="2400" i="1" dirty="0" smtClean="0"/>
              <a:t>Konjugované </a:t>
            </a:r>
            <a:r>
              <a:rPr lang="cs-CZ" sz="2400" i="1" dirty="0" err="1">
                <a:solidFill>
                  <a:srgbClr val="00B050"/>
                </a:solidFill>
              </a:rPr>
              <a:t>NeisVac</a:t>
            </a:r>
            <a:r>
              <a:rPr lang="cs-CZ" sz="2400" i="1" dirty="0">
                <a:solidFill>
                  <a:srgbClr val="00B050"/>
                </a:solidFill>
              </a:rPr>
              <a:t> C + </a:t>
            </a:r>
            <a:r>
              <a:rPr lang="cs-CZ" sz="2400" i="1" dirty="0" err="1" smtClean="0">
                <a:solidFill>
                  <a:srgbClr val="00B050"/>
                </a:solidFill>
              </a:rPr>
              <a:t>Menjugate</a:t>
            </a:r>
            <a:r>
              <a:rPr lang="cs-CZ" sz="2400" i="1" dirty="0" smtClean="0">
                <a:solidFill>
                  <a:srgbClr val="00B050"/>
                </a:solidFill>
              </a:rPr>
              <a:t> </a:t>
            </a:r>
            <a:r>
              <a:rPr lang="cs-CZ" sz="2400" i="1" dirty="0" smtClean="0"/>
              <a:t>- Typ C</a:t>
            </a:r>
            <a:r>
              <a:rPr lang="cs-CZ" sz="2400" i="1" dirty="0"/>
              <a:t/>
            </a:r>
            <a:br>
              <a:rPr lang="cs-CZ" sz="2400" i="1" dirty="0"/>
            </a:br>
            <a:r>
              <a:rPr lang="cs-CZ" sz="2200" i="1" dirty="0">
                <a:solidFill>
                  <a:srgbClr val="FF0000"/>
                </a:solidFill>
              </a:rPr>
              <a:t>Kdo:</a:t>
            </a:r>
            <a:r>
              <a:rPr lang="cs-CZ" sz="2200" i="1" dirty="0"/>
              <a:t> Mladí lidé – shromažďování, diskotéky např. Baleárské ostrovy, </a:t>
            </a:r>
            <a:r>
              <a:rPr lang="cs-CZ" sz="2200" i="1" dirty="0" err="1" smtClean="0"/>
              <a:t>Cancún</a:t>
            </a:r>
            <a:r>
              <a:rPr lang="cs-CZ" sz="2200" i="1" dirty="0" smtClean="0"/>
              <a:t/>
            </a:r>
            <a:br>
              <a:rPr lang="cs-CZ" sz="2200" i="1" dirty="0" smtClean="0"/>
            </a:br>
            <a:r>
              <a:rPr lang="cs-CZ" sz="2200" i="1" dirty="0">
                <a:solidFill>
                  <a:srgbClr val="FF0000"/>
                </a:solidFill>
              </a:rPr>
              <a:t>Jak:</a:t>
            </a:r>
            <a:r>
              <a:rPr lang="cs-CZ" sz="2200" i="1" dirty="0" smtClean="0"/>
              <a:t>  Jedna dávka</a:t>
            </a:r>
            <a:r>
              <a:rPr lang="pl-PL" sz="2200" i="1" dirty="0" smtClean="0"/>
              <a:t> </a:t>
            </a:r>
            <a:r>
              <a:rPr lang="pl-PL" sz="2200" i="1" dirty="0"/>
              <a:t>(do 1 roku 3D/1M</a:t>
            </a:r>
            <a:r>
              <a:rPr lang="pl-PL" sz="2200" i="1" dirty="0" smtClean="0"/>
              <a:t>), ochrana 10 let...?</a:t>
            </a:r>
            <a:endParaRPr lang="cs-CZ" sz="2200" i="1" dirty="0" smtClean="0"/>
          </a:p>
          <a:p>
            <a:r>
              <a:rPr lang="cs-CZ" sz="2400" i="1" dirty="0" smtClean="0"/>
              <a:t>Rekombinantní </a:t>
            </a:r>
            <a:r>
              <a:rPr lang="cs-CZ" sz="2400" i="1" dirty="0" err="1" smtClean="0">
                <a:solidFill>
                  <a:srgbClr val="00B050"/>
                </a:solidFill>
              </a:rPr>
              <a:t>Bexsero</a:t>
            </a:r>
            <a:r>
              <a:rPr lang="cs-CZ" sz="2400" i="1" dirty="0">
                <a:solidFill>
                  <a:srgbClr val="00B050"/>
                </a:solidFill>
              </a:rPr>
              <a:t> </a:t>
            </a:r>
            <a:r>
              <a:rPr lang="cs-CZ" sz="2400" i="1" dirty="0" smtClean="0"/>
              <a:t>- Typ B</a:t>
            </a:r>
            <a:r>
              <a:rPr lang="cs-CZ" sz="2400" i="1" dirty="0"/>
              <a:t/>
            </a:r>
            <a:br>
              <a:rPr lang="cs-CZ" sz="2400" i="1" dirty="0"/>
            </a:br>
            <a:r>
              <a:rPr lang="cs-CZ" sz="2200" i="1" dirty="0" smtClean="0">
                <a:solidFill>
                  <a:srgbClr val="FF0000"/>
                </a:solidFill>
              </a:rPr>
              <a:t>Kdo:</a:t>
            </a:r>
            <a:r>
              <a:rPr lang="cs-CZ" sz="2200" i="1" dirty="0" smtClean="0"/>
              <a:t> </a:t>
            </a:r>
            <a:r>
              <a:rPr lang="cs-CZ" sz="2200" i="1" dirty="0"/>
              <a:t>Kojenci (od 2 měsíců) a mladí lidé, cestování po Evropě a zemích </a:t>
            </a:r>
            <a:r>
              <a:rPr lang="cs-CZ" sz="2200" i="1" dirty="0" smtClean="0"/>
              <a:t>výskytu</a:t>
            </a:r>
            <a:br>
              <a:rPr lang="cs-CZ" sz="2200" i="1" dirty="0" smtClean="0"/>
            </a:br>
            <a:r>
              <a:rPr lang="cs-CZ" sz="2200" i="1" dirty="0">
                <a:solidFill>
                  <a:srgbClr val="FF0000"/>
                </a:solidFill>
              </a:rPr>
              <a:t>Jak:</a:t>
            </a:r>
            <a:r>
              <a:rPr lang="cs-CZ" sz="2200" i="1" dirty="0" smtClean="0">
                <a:solidFill>
                  <a:srgbClr val="FF0000"/>
                </a:solidFill>
              </a:rPr>
              <a:t> </a:t>
            </a:r>
            <a:r>
              <a:rPr lang="cs-CZ" sz="2200" i="1" dirty="0"/>
              <a:t>Dvě dávky po 2M (do 5 měsíců 3D/1M), </a:t>
            </a:r>
            <a:r>
              <a:rPr lang="cs-CZ" sz="2200" i="1" dirty="0" smtClean="0"/>
              <a:t>booster: do </a:t>
            </a:r>
            <a:r>
              <a:rPr lang="cs-CZ" sz="2200" i="1" dirty="0"/>
              <a:t>2 let věku </a:t>
            </a:r>
            <a:r>
              <a:rPr lang="cs-CZ" sz="2200" i="1" dirty="0" smtClean="0"/>
              <a:t/>
            </a:r>
            <a:br>
              <a:rPr lang="cs-CZ" sz="2200" i="1" dirty="0" smtClean="0"/>
            </a:br>
            <a:r>
              <a:rPr lang="cs-CZ" sz="2200" i="1" dirty="0" smtClean="0"/>
              <a:t>za </a:t>
            </a:r>
            <a:r>
              <a:rPr lang="cs-CZ" sz="2200" i="1" dirty="0"/>
              <a:t>1 -2 roky od </a:t>
            </a:r>
            <a:r>
              <a:rPr lang="cs-CZ" sz="2200" i="1" dirty="0" smtClean="0"/>
              <a:t>očkování</a:t>
            </a:r>
          </a:p>
          <a:p>
            <a:r>
              <a:rPr lang="cs-CZ" sz="2400" i="1" dirty="0" smtClean="0"/>
              <a:t>Rekombinantní </a:t>
            </a:r>
            <a:r>
              <a:rPr lang="cs-CZ" sz="2400" i="1" dirty="0" err="1" smtClean="0">
                <a:solidFill>
                  <a:srgbClr val="00B050"/>
                </a:solidFill>
              </a:rPr>
              <a:t>Trumenba</a:t>
            </a:r>
            <a:r>
              <a:rPr lang="cs-CZ" sz="2400" i="1" dirty="0" smtClean="0">
                <a:solidFill>
                  <a:srgbClr val="00B050"/>
                </a:solidFill>
              </a:rPr>
              <a:t> </a:t>
            </a:r>
            <a:r>
              <a:rPr lang="cs-CZ" sz="2400" i="1" dirty="0"/>
              <a:t>- Typ B</a:t>
            </a:r>
            <a:br>
              <a:rPr lang="cs-CZ" sz="2400" i="1" dirty="0"/>
            </a:br>
            <a:r>
              <a:rPr lang="cs-CZ" sz="2200" i="1" dirty="0">
                <a:solidFill>
                  <a:srgbClr val="FF0000"/>
                </a:solidFill>
              </a:rPr>
              <a:t>Kdo:</a:t>
            </a:r>
            <a:r>
              <a:rPr lang="cs-CZ" sz="2200" i="1" dirty="0"/>
              <a:t> </a:t>
            </a:r>
            <a:r>
              <a:rPr lang="cs-CZ" sz="2200" i="1" dirty="0" smtClean="0"/>
              <a:t>Od 10 let</a:t>
            </a:r>
            <a:r>
              <a:rPr lang="cs-CZ" sz="2200" i="1" dirty="0"/>
              <a:t/>
            </a:r>
            <a:br>
              <a:rPr lang="cs-CZ" sz="2200" i="1" dirty="0"/>
            </a:br>
            <a:r>
              <a:rPr lang="cs-CZ" sz="2200" i="1" dirty="0">
                <a:solidFill>
                  <a:srgbClr val="FF0000"/>
                </a:solidFill>
              </a:rPr>
              <a:t>Jak: </a:t>
            </a:r>
            <a:r>
              <a:rPr lang="cs-CZ" sz="2200" i="1" dirty="0"/>
              <a:t>Dvě dávky po </a:t>
            </a:r>
            <a:r>
              <a:rPr lang="cs-CZ" sz="2200" i="1" dirty="0" smtClean="0"/>
              <a:t>6M  nebo 3 dávky 0-1-5 (6)</a:t>
            </a:r>
          </a:p>
          <a:p>
            <a:pPr marL="0" indent="0">
              <a:buNone/>
            </a:pPr>
            <a:endParaRPr lang="cs-CZ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08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143000"/>
          </a:xfrm>
        </p:spPr>
        <p:txBody>
          <a:bodyPr/>
          <a:lstStyle/>
          <a:p>
            <a:r>
              <a:rPr lang="cs-CZ" sz="3200" dirty="0"/>
              <a:t>OČKOVÁNÍ PROTI MENINGOKOKOVÉ MENINGITIDĚ</a:t>
            </a: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646" y="1089074"/>
            <a:ext cx="4945618" cy="5762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42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43000"/>
          </a:xfrm>
        </p:spPr>
        <p:txBody>
          <a:bodyPr/>
          <a:lstStyle/>
          <a:p>
            <a:r>
              <a:rPr lang="cs-CZ" sz="4000" dirty="0" smtClean="0"/>
              <a:t>SLOŽENÍ OČKOVACÍCH LÁTEK</a:t>
            </a:r>
            <a:endParaRPr lang="en-US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916832"/>
            <a:ext cx="8712968" cy="4525963"/>
          </a:xfrm>
        </p:spPr>
        <p:txBody>
          <a:bodyPr/>
          <a:lstStyle/>
          <a:p>
            <a:r>
              <a:rPr lang="cs-CZ" dirty="0" smtClean="0"/>
              <a:t>A</a:t>
            </a:r>
            <a:r>
              <a:rPr lang="en-US" dirty="0" err="1" smtClean="0"/>
              <a:t>ntigen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 smtClean="0"/>
              <a:t>podstatnou</a:t>
            </a:r>
            <a:r>
              <a:rPr lang="en-US" dirty="0" smtClean="0"/>
              <a:t> </a:t>
            </a:r>
            <a:r>
              <a:rPr lang="en-US" dirty="0" err="1"/>
              <a:t>složkou</a:t>
            </a:r>
            <a:r>
              <a:rPr lang="en-US" dirty="0"/>
              <a:t> </a:t>
            </a:r>
            <a:r>
              <a:rPr lang="en-US" dirty="0" err="1" smtClean="0"/>
              <a:t>vakcíny</a:t>
            </a:r>
            <a:r>
              <a:rPr lang="cs-CZ" dirty="0" smtClean="0"/>
              <a:t> a je</a:t>
            </a:r>
          </a:p>
          <a:p>
            <a:pPr lvl="1"/>
            <a:r>
              <a:rPr lang="cs-CZ" i="1" dirty="0" smtClean="0">
                <a:solidFill>
                  <a:srgbClr val="FF0000"/>
                </a:solidFill>
              </a:rPr>
              <a:t>„Prezident“ na zahraniční cestě s „delegací“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„</a:t>
            </a:r>
            <a:r>
              <a:rPr lang="cs-CZ" i="1" dirty="0" err="1">
                <a:solidFill>
                  <a:srgbClr val="FF0000"/>
                </a:solidFill>
              </a:rPr>
              <a:t>L</a:t>
            </a:r>
            <a:r>
              <a:rPr lang="en-US" i="1" dirty="0" err="1" smtClean="0">
                <a:solidFill>
                  <a:srgbClr val="FF0000"/>
                </a:solidFill>
              </a:rPr>
              <a:t>odivod</a:t>
            </a:r>
            <a:r>
              <a:rPr lang="en-US" i="1" dirty="0" smtClean="0">
                <a:solidFill>
                  <a:srgbClr val="FF0000"/>
                </a:solidFill>
              </a:rPr>
              <a:t>“ </a:t>
            </a:r>
            <a:r>
              <a:rPr lang="en-US" i="1" dirty="0" err="1">
                <a:solidFill>
                  <a:srgbClr val="FF0000"/>
                </a:solidFill>
              </a:rPr>
              <a:t>ukazuje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jak</a:t>
            </a:r>
            <a:r>
              <a:rPr lang="en-US" i="1" dirty="0" smtClean="0">
                <a:solidFill>
                  <a:srgbClr val="FF0000"/>
                </a:solidFill>
              </a:rPr>
              <a:t> „</a:t>
            </a:r>
            <a:r>
              <a:rPr lang="en-US" i="1" dirty="0" err="1">
                <a:solidFill>
                  <a:srgbClr val="FF0000"/>
                </a:solidFill>
              </a:rPr>
              <a:t>dojet</a:t>
            </a:r>
            <a:r>
              <a:rPr lang="en-US" i="1" dirty="0">
                <a:solidFill>
                  <a:srgbClr val="FF0000"/>
                </a:solidFill>
              </a:rPr>
              <a:t> do </a:t>
            </a:r>
            <a:r>
              <a:rPr lang="en-US" i="1" dirty="0" err="1">
                <a:solidFill>
                  <a:srgbClr val="FF0000"/>
                </a:solidFill>
              </a:rPr>
              <a:t>přístavu</a:t>
            </a:r>
            <a:r>
              <a:rPr lang="en-US" i="1" dirty="0" smtClean="0">
                <a:solidFill>
                  <a:srgbClr val="FF0000"/>
                </a:solidFill>
              </a:rPr>
              <a:t>“</a:t>
            </a:r>
            <a:endParaRPr lang="cs-CZ" i="1" dirty="0">
              <a:solidFill>
                <a:srgbClr val="FF0000"/>
              </a:solidFill>
            </a:endParaRPr>
          </a:p>
          <a:p>
            <a:pPr lvl="1"/>
            <a:r>
              <a:rPr lang="cs-CZ" i="1" dirty="0" smtClean="0">
                <a:solidFill>
                  <a:srgbClr val="FF0000"/>
                </a:solidFill>
              </a:rPr>
              <a:t>„H</a:t>
            </a:r>
            <a:r>
              <a:rPr lang="en-US" i="1" dirty="0" err="1" smtClean="0">
                <a:solidFill>
                  <a:srgbClr val="FF0000"/>
                </a:solidFill>
              </a:rPr>
              <a:t>ardware</a:t>
            </a:r>
            <a:r>
              <a:rPr lang="cs-CZ" i="1" dirty="0" smtClean="0">
                <a:solidFill>
                  <a:srgbClr val="FF0000"/>
                </a:solidFill>
              </a:rPr>
              <a:t>“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a </a:t>
            </a:r>
            <a:r>
              <a:rPr lang="cs-CZ" i="1" dirty="0" smtClean="0">
                <a:solidFill>
                  <a:srgbClr val="FF0000"/>
                </a:solidFill>
              </a:rPr>
              <a:t>adjuvantní prostředek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cs-CZ" i="1" dirty="0" smtClean="0">
                <a:solidFill>
                  <a:srgbClr val="FF0000"/>
                </a:solidFill>
              </a:rPr>
              <a:t>„</a:t>
            </a:r>
            <a:r>
              <a:rPr lang="en-US" i="1" dirty="0" smtClean="0">
                <a:solidFill>
                  <a:srgbClr val="FF0000"/>
                </a:solidFill>
              </a:rPr>
              <a:t>software</a:t>
            </a:r>
            <a:r>
              <a:rPr lang="cs-CZ" dirty="0" smtClean="0">
                <a:solidFill>
                  <a:srgbClr val="FF0000"/>
                </a:solidFill>
              </a:rPr>
              <a:t>“</a:t>
            </a:r>
            <a:r>
              <a:rPr lang="en-US" dirty="0" smtClean="0"/>
              <a:t> </a:t>
            </a:r>
            <a:endParaRPr lang="cs-CZ" dirty="0"/>
          </a:p>
          <a:p>
            <a:r>
              <a:rPr lang="cs-CZ" dirty="0" smtClean="0"/>
              <a:t>Adjuvantní prostředek</a:t>
            </a:r>
          </a:p>
          <a:p>
            <a:r>
              <a:rPr lang="cs-CZ" dirty="0" smtClean="0"/>
              <a:t>Stabilizátor</a:t>
            </a:r>
          </a:p>
          <a:p>
            <a:r>
              <a:rPr lang="cs-CZ" dirty="0" smtClean="0"/>
              <a:t>Pomocné látky</a:t>
            </a:r>
          </a:p>
        </p:txBody>
      </p:sp>
    </p:spTree>
    <p:extLst>
      <p:ext uri="{BB962C8B-B14F-4D97-AF65-F5344CB8AC3E}">
        <p14:creationId xmlns:p14="http://schemas.microsoft.com/office/powerpoint/2010/main" val="41889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8352928" cy="1470025"/>
          </a:xfrm>
        </p:spPr>
        <p:txBody>
          <a:bodyPr/>
          <a:lstStyle/>
          <a:p>
            <a:r>
              <a:rPr lang="cs-CZ" sz="6600" dirty="0" smtClean="0"/>
              <a:t>OČKOVÁNÍ </a:t>
            </a:r>
            <a:br>
              <a:rPr lang="cs-CZ" sz="6600" dirty="0" smtClean="0"/>
            </a:br>
            <a:r>
              <a:rPr lang="cs-CZ" sz="6600" dirty="0" smtClean="0"/>
              <a:t>PROTI PNEUMOKOKŮM</a:t>
            </a:r>
            <a:endParaRPr lang="cs-CZ" sz="6600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224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2920634"/>
            <a:ext cx="5004048" cy="3753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cs-CZ" sz="4000" dirty="0" smtClean="0"/>
              <a:t>JAKÉ JSOU HLAVNÍ KLINICKÉ FORMY PNEUMOKOKOVÝCH INFEKCÍ?</a:t>
            </a:r>
            <a:endParaRPr lang="cs-CZ" sz="4000" dirty="0"/>
          </a:p>
        </p:txBody>
      </p:sp>
      <p:sp>
        <p:nvSpPr>
          <p:cNvPr id="4" name="Zástupný symbol pro obsah 3"/>
          <p:cNvSpPr txBox="1">
            <a:spLocks noGrp="1"/>
          </p:cNvSpPr>
          <p:nvPr>
            <p:ph idx="1"/>
          </p:nvPr>
        </p:nvSpPr>
        <p:spPr>
          <a:xfrm>
            <a:off x="323528" y="1571023"/>
            <a:ext cx="8229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</a:pPr>
            <a:r>
              <a:rPr lang="cs-CZ" dirty="0" smtClean="0"/>
              <a:t>Původce </a:t>
            </a:r>
            <a:r>
              <a:rPr lang="cs-CZ" i="1" dirty="0" err="1" smtClean="0">
                <a:solidFill>
                  <a:srgbClr val="FF0000"/>
                </a:solidFill>
              </a:rPr>
              <a:t>Streptococcus</a:t>
            </a:r>
            <a:r>
              <a:rPr lang="cs-CZ" i="1" dirty="0" smtClean="0">
                <a:solidFill>
                  <a:srgbClr val="FF0000"/>
                </a:solidFill>
              </a:rPr>
              <a:t> pneumoniae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cs-CZ" dirty="0" smtClean="0"/>
              <a:t>Kolonizace - bakteriémie - IPO</a:t>
            </a:r>
          </a:p>
          <a:p>
            <a:pPr marL="0" indent="0">
              <a:spcBef>
                <a:spcPts val="0"/>
              </a:spcBef>
              <a:buNone/>
            </a:pP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dirty="0" smtClean="0">
                <a:solidFill>
                  <a:srgbClr val="FF0000"/>
                </a:solidFill>
              </a:rPr>
              <a:t>Ostatní </a:t>
            </a:r>
            <a:r>
              <a:rPr lang="cs-CZ" dirty="0">
                <a:solidFill>
                  <a:srgbClr val="FF0000"/>
                </a:solidFill>
              </a:rPr>
              <a:t>formy </a:t>
            </a:r>
            <a:r>
              <a:rPr lang="cs-CZ" dirty="0" smtClean="0">
                <a:solidFill>
                  <a:srgbClr val="FF0000"/>
                </a:solidFill>
              </a:rPr>
              <a:t>infekce</a:t>
            </a:r>
            <a:endParaRPr lang="cs-CZ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cs-CZ" dirty="0"/>
              <a:t>Pneumonie</a:t>
            </a:r>
          </a:p>
          <a:p>
            <a:pPr>
              <a:spcBef>
                <a:spcPts val="0"/>
              </a:spcBef>
            </a:pPr>
            <a:r>
              <a:rPr lang="cs-CZ" dirty="0"/>
              <a:t>Otitis media (děti)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 smtClean="0">
                <a:solidFill>
                  <a:srgbClr val="FF0000"/>
                </a:solidFill>
              </a:rPr>
              <a:t>Invazivní formy (IPO)</a:t>
            </a:r>
          </a:p>
          <a:p>
            <a:pPr marL="342900" indent="-342900">
              <a:spcBef>
                <a:spcPts val="0"/>
              </a:spcBef>
            </a:pPr>
            <a:r>
              <a:rPr lang="cs-CZ" dirty="0" smtClean="0"/>
              <a:t>Bakteriémie + Sepse</a:t>
            </a:r>
          </a:p>
          <a:p>
            <a:pPr marL="342900" indent="-342900">
              <a:spcBef>
                <a:spcPts val="0"/>
              </a:spcBef>
            </a:pPr>
            <a:r>
              <a:rPr lang="cs-CZ" dirty="0" smtClean="0"/>
              <a:t>Meningitida, artritida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 smtClean="0">
                <a:solidFill>
                  <a:srgbClr val="FF0000"/>
                </a:solidFill>
              </a:rPr>
              <a:t/>
            </a:r>
            <a:br>
              <a:rPr lang="cs-CZ" dirty="0" smtClean="0">
                <a:solidFill>
                  <a:srgbClr val="FF0000"/>
                </a:solidFill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788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18" y="1370005"/>
            <a:ext cx="8724678" cy="491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r>
              <a:rPr lang="cs-CZ" sz="3000" dirty="0" smtClean="0"/>
              <a:t>POČTY POTVRZENÝCH </a:t>
            </a:r>
            <a:r>
              <a:rPr lang="cs-CZ" sz="3000" i="1" dirty="0" smtClean="0">
                <a:solidFill>
                  <a:srgbClr val="FF0000"/>
                </a:solidFill>
              </a:rPr>
              <a:t>IPO</a:t>
            </a:r>
            <a:r>
              <a:rPr lang="cs-CZ" sz="3000" dirty="0" smtClean="0"/>
              <a:t>  DLE VĚKU A POHLAVÍ </a:t>
            </a:r>
            <a:br>
              <a:rPr lang="cs-CZ" sz="3000" dirty="0" smtClean="0"/>
            </a:br>
            <a:r>
              <a:rPr lang="cs-CZ" sz="3000" dirty="0" smtClean="0"/>
              <a:t>V EU/EHP  V LETECH </a:t>
            </a:r>
            <a:r>
              <a:rPr lang="cs-CZ" sz="3000" dirty="0" smtClean="0"/>
              <a:t>2008-2016</a:t>
            </a:r>
            <a:endParaRPr lang="cs-CZ" sz="3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7825" y="6340935"/>
            <a:ext cx="4249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cs-CZ" sz="1800" dirty="0" smtClean="0"/>
              <a:t>Data: </a:t>
            </a:r>
            <a:r>
              <a:rPr lang="cs-CZ" sz="1800" i="1" dirty="0" smtClean="0">
                <a:solidFill>
                  <a:srgbClr val="FF0000"/>
                </a:solidFill>
              </a:rPr>
              <a:t>ECDC </a:t>
            </a:r>
            <a:r>
              <a:rPr lang="cs-CZ" sz="1800" i="1" dirty="0" err="1" smtClean="0">
                <a:solidFill>
                  <a:srgbClr val="FF0000"/>
                </a:solidFill>
              </a:rPr>
              <a:t>Annual</a:t>
            </a:r>
            <a:r>
              <a:rPr lang="cs-CZ" sz="1800" i="1" dirty="0" smtClean="0">
                <a:solidFill>
                  <a:srgbClr val="FF0000"/>
                </a:solidFill>
              </a:rPr>
              <a:t> </a:t>
            </a:r>
            <a:r>
              <a:rPr lang="cs-CZ" sz="1800" i="1" dirty="0" err="1" smtClean="0">
                <a:solidFill>
                  <a:srgbClr val="FF0000"/>
                </a:solidFill>
              </a:rPr>
              <a:t>epidemiological</a:t>
            </a:r>
            <a:r>
              <a:rPr lang="cs-CZ" sz="1800" i="1" dirty="0" smtClean="0">
                <a:solidFill>
                  <a:srgbClr val="FF0000"/>
                </a:solidFill>
              </a:rPr>
              <a:t> </a:t>
            </a:r>
            <a:r>
              <a:rPr lang="cs-CZ" sz="1800" i="1" dirty="0" smtClean="0">
                <a:solidFill>
                  <a:srgbClr val="FF0000"/>
                </a:solidFill>
              </a:rPr>
              <a:t>report</a:t>
            </a:r>
            <a:endParaRPr lang="cs-CZ" sz="1800" i="1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876256" y="1370005"/>
            <a:ext cx="18421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cs-CZ" sz="2000" dirty="0" smtClean="0">
                <a:solidFill>
                  <a:srgbClr val="FF0000"/>
                </a:solidFill>
              </a:rPr>
              <a:t>Problém seniorů</a:t>
            </a:r>
          </a:p>
          <a:p>
            <a:pPr algn="ctr">
              <a:buFont typeface="Arial" pitchFamily="34" charset="0"/>
              <a:buNone/>
            </a:pPr>
            <a:r>
              <a:rPr lang="cs-CZ" sz="2000" dirty="0" smtClean="0">
                <a:solidFill>
                  <a:srgbClr val="FF0000"/>
                </a:solidFill>
              </a:rPr>
              <a:t>Problém mužů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979711" y="2204863"/>
            <a:ext cx="40799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cs-CZ" sz="2000" dirty="0" smtClean="0">
                <a:solidFill>
                  <a:srgbClr val="FF0000"/>
                </a:solidFill>
              </a:rPr>
              <a:t>IPO V EU/EHP V ROCE </a:t>
            </a:r>
            <a:r>
              <a:rPr lang="cs-CZ" sz="2000" dirty="0" smtClean="0">
                <a:solidFill>
                  <a:srgbClr val="FF0000"/>
                </a:solidFill>
              </a:rPr>
              <a:t>2016</a:t>
            </a:r>
            <a:endParaRPr lang="cs-CZ" sz="2000" dirty="0" smtClean="0">
              <a:solidFill>
                <a:srgbClr val="FF0000"/>
              </a:solidFill>
            </a:endParaRPr>
          </a:p>
          <a:p>
            <a:pPr marL="342900" indent="-342900"/>
            <a:r>
              <a:rPr lang="cs-CZ" sz="2000" dirty="0" smtClean="0"/>
              <a:t>Okolo 45 % všech IPO ve věku 65+</a:t>
            </a:r>
          </a:p>
          <a:p>
            <a:pPr marL="342900" indent="-342900"/>
            <a:r>
              <a:rPr lang="cs-CZ" sz="2000" dirty="0" smtClean="0"/>
              <a:t>Okolo 40 </a:t>
            </a:r>
            <a:r>
              <a:rPr lang="cs-CZ" sz="2000" dirty="0"/>
              <a:t>% všech IPO ve věku </a:t>
            </a:r>
            <a:r>
              <a:rPr lang="cs-CZ" sz="2000" dirty="0" smtClean="0"/>
              <a:t>15-64</a:t>
            </a:r>
            <a:endParaRPr lang="cs-CZ" sz="2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17272" y="3305021"/>
            <a:ext cx="724878" cy="1557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cs-CZ" sz="2800" dirty="0" smtClean="0">
                <a:solidFill>
                  <a:srgbClr val="FF0000"/>
                </a:solidFill>
              </a:rPr>
              <a:t>19A</a:t>
            </a:r>
          </a:p>
          <a:p>
            <a:pPr algn="ctr">
              <a:buNone/>
            </a:pPr>
            <a:r>
              <a:rPr lang="cs-CZ" sz="2800" dirty="0" smtClean="0">
                <a:solidFill>
                  <a:srgbClr val="FF0000"/>
                </a:solidFill>
              </a:rPr>
              <a:t>7F</a:t>
            </a:r>
          </a:p>
          <a:p>
            <a:pPr algn="ctr">
              <a:buNone/>
            </a:pPr>
            <a:r>
              <a:rPr lang="cs-CZ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596336" y="3278494"/>
            <a:ext cx="724878" cy="104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cs-CZ" sz="2800" dirty="0" smtClean="0">
                <a:solidFill>
                  <a:srgbClr val="FF0000"/>
                </a:solidFill>
              </a:rPr>
              <a:t>3</a:t>
            </a:r>
          </a:p>
          <a:p>
            <a:pPr algn="ctr">
              <a:buNone/>
            </a:pPr>
            <a:r>
              <a:rPr lang="cs-CZ" sz="2800" dirty="0" smtClean="0">
                <a:solidFill>
                  <a:srgbClr val="FF0000"/>
                </a:solidFill>
              </a:rPr>
              <a:t>19A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032160" y="4345306"/>
            <a:ext cx="348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cs-CZ" sz="2800" dirty="0" smtClean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6402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957487"/>
              </p:ext>
            </p:extLst>
          </p:nvPr>
        </p:nvGraphicFramePr>
        <p:xfrm>
          <a:off x="299544" y="1650124"/>
          <a:ext cx="8181419" cy="355092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112216"/>
                <a:gridCol w="2232248"/>
                <a:gridCol w="2089669"/>
                <a:gridCol w="1747286"/>
              </a:tblGrid>
              <a:tr h="685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endParaRPr lang="en-US" sz="18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800" b="1" dirty="0" err="1" smtClean="0">
                          <a:solidFill>
                            <a:srgbClr val="00037E"/>
                          </a:solidFill>
                          <a:latin typeface="Arial Narrow" panose="020B0606020202030204" pitchFamily="34" charset="0"/>
                        </a:rPr>
                        <a:t>Va</a:t>
                      </a:r>
                      <a:r>
                        <a:rPr lang="cs-CZ" sz="2800" b="1" dirty="0" smtClean="0">
                          <a:solidFill>
                            <a:srgbClr val="00037E"/>
                          </a:solidFill>
                          <a:latin typeface="Arial Narrow" panose="020B0606020202030204" pitchFamily="34" charset="0"/>
                        </a:rPr>
                        <a:t>kcína</a:t>
                      </a:r>
                      <a:endParaRPr lang="en-US" sz="2800" b="1" dirty="0">
                        <a:solidFill>
                          <a:srgbClr val="00037E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rgbClr val="00037E"/>
                          </a:solidFill>
                          <a:latin typeface="Arial Narrow" panose="020B0606020202030204" pitchFamily="34" charset="0"/>
                        </a:rPr>
                        <a:t>S</a:t>
                      </a:r>
                      <a:r>
                        <a:rPr lang="cs-CZ" sz="2800" b="1" dirty="0" smtClean="0">
                          <a:solidFill>
                            <a:srgbClr val="00037E"/>
                          </a:solidFill>
                          <a:latin typeface="Arial Narrow" panose="020B0606020202030204" pitchFamily="34" charset="0"/>
                        </a:rPr>
                        <a:t>ér</a:t>
                      </a:r>
                      <a:r>
                        <a:rPr lang="en-US" sz="2800" b="1" dirty="0" err="1" smtClean="0">
                          <a:solidFill>
                            <a:srgbClr val="00037E"/>
                          </a:solidFill>
                          <a:latin typeface="Arial Narrow" panose="020B0606020202030204" pitchFamily="34" charset="0"/>
                        </a:rPr>
                        <a:t>oty</a:t>
                      </a:r>
                      <a:r>
                        <a:rPr lang="cs-CZ" sz="2800" b="1" dirty="0" smtClean="0">
                          <a:solidFill>
                            <a:srgbClr val="00037E"/>
                          </a:solidFill>
                          <a:latin typeface="Arial Narrow" panose="020B0606020202030204" pitchFamily="34" charset="0"/>
                        </a:rPr>
                        <a:t>py</a:t>
                      </a:r>
                      <a:endParaRPr lang="en-US" sz="2800" b="1" dirty="0">
                        <a:solidFill>
                          <a:srgbClr val="00037E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rgbClr val="00037E"/>
                          </a:solidFill>
                          <a:latin typeface="Arial Narrow" panose="020B0606020202030204" pitchFamily="34" charset="0"/>
                        </a:rPr>
                        <a:t>Další sérotypy</a:t>
                      </a:r>
                      <a:endParaRPr lang="en-US" sz="2800" b="1" dirty="0">
                        <a:solidFill>
                          <a:srgbClr val="00037E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  <a:tr h="1295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cs-CZ" sz="2000" b="1" i="1" dirty="0" smtClean="0">
                          <a:solidFill>
                            <a:srgbClr val="00037E"/>
                          </a:solidFill>
                          <a:latin typeface="Arial Narrow" panose="020B0606020202030204" pitchFamily="34" charset="0"/>
                        </a:rPr>
                        <a:t>Konjugovaná</a:t>
                      </a:r>
                      <a:endParaRPr lang="en-US" sz="2000" b="1" i="1" dirty="0">
                        <a:solidFill>
                          <a:srgbClr val="00037E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cs-CZ" sz="2800" b="1" dirty="0" smtClean="0">
                          <a:solidFill>
                            <a:srgbClr val="FF0000"/>
                          </a:solidFill>
                        </a:rPr>
                        <a:t>Prevenar13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cs-CZ" sz="2000" b="1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, 3</a:t>
                      </a:r>
                      <a:r>
                        <a:rPr lang="cs-CZ" sz="2000" b="1" dirty="0" smtClean="0">
                          <a:solidFill>
                            <a:srgbClr val="00037E"/>
                          </a:solidFill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en-US" sz="2000" b="1" dirty="0" smtClean="0">
                          <a:solidFill>
                            <a:srgbClr val="00037E"/>
                          </a:solidFill>
                          <a:latin typeface="Arial Narrow" panose="020B0606020202030204" pitchFamily="34" charset="0"/>
                        </a:rPr>
                        <a:t>4,</a:t>
                      </a:r>
                      <a:r>
                        <a:rPr lang="cs-CZ" sz="2000" b="1" dirty="0" smtClean="0">
                          <a:solidFill>
                            <a:srgbClr val="00037E"/>
                          </a:solidFill>
                          <a:latin typeface="Arial Narrow" panose="020B0606020202030204" pitchFamily="34" charset="0"/>
                        </a:rPr>
                        <a:t> 5, 6A,</a:t>
                      </a:r>
                      <a:r>
                        <a:rPr lang="en-US" sz="2000" b="1" dirty="0" smtClean="0">
                          <a:solidFill>
                            <a:srgbClr val="00037E"/>
                          </a:solidFill>
                          <a:latin typeface="Arial Narrow" panose="020B0606020202030204" pitchFamily="34" charset="0"/>
                        </a:rPr>
                        <a:t> 6B,</a:t>
                      </a:r>
                      <a:r>
                        <a:rPr lang="cs-CZ" sz="2000" b="1" dirty="0" smtClean="0">
                          <a:solidFill>
                            <a:srgbClr val="00037E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cs-CZ" sz="2000" b="1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7F,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00037E"/>
                          </a:solidFill>
                          <a:latin typeface="Arial Narrow" panose="020B0606020202030204" pitchFamily="34" charset="0"/>
                        </a:rPr>
                        <a:t>9V, 14, 18C, </a:t>
                      </a:r>
                      <a:r>
                        <a:rPr lang="cs-CZ" sz="2000" b="1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19A</a:t>
                      </a:r>
                      <a:r>
                        <a:rPr lang="cs-CZ" sz="2000" b="1" dirty="0" smtClean="0">
                          <a:solidFill>
                            <a:srgbClr val="00037E"/>
                          </a:solidFill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en-US" sz="2000" b="1" dirty="0" smtClean="0">
                          <a:solidFill>
                            <a:srgbClr val="00037E"/>
                          </a:solidFill>
                          <a:latin typeface="Arial Narrow" panose="020B0606020202030204" pitchFamily="34" charset="0"/>
                        </a:rPr>
                        <a:t>19F, 23F</a:t>
                      </a:r>
                      <a:endParaRPr lang="cs-CZ" sz="2000" b="1" baseline="0" dirty="0" smtClean="0">
                        <a:solidFill>
                          <a:srgbClr val="00037E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2000" b="1" dirty="0">
                        <a:solidFill>
                          <a:srgbClr val="00037E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  <a:tr h="1310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US" sz="2000" b="1" i="1" dirty="0" err="1" smtClean="0">
                          <a:solidFill>
                            <a:srgbClr val="00037E"/>
                          </a:solidFill>
                          <a:latin typeface="Arial Narrow" panose="020B0606020202030204" pitchFamily="34" charset="0"/>
                        </a:rPr>
                        <a:t>Polysachar</a:t>
                      </a:r>
                      <a:r>
                        <a:rPr lang="cs-CZ" sz="2000" b="1" i="1" dirty="0" smtClean="0">
                          <a:solidFill>
                            <a:srgbClr val="00037E"/>
                          </a:solidFill>
                          <a:latin typeface="Arial Narrow" panose="020B0606020202030204" pitchFamily="34" charset="0"/>
                        </a:rPr>
                        <a:t>idová</a:t>
                      </a:r>
                      <a:endParaRPr lang="en-US" sz="2000" b="1" i="1" dirty="0">
                        <a:solidFill>
                          <a:srgbClr val="00037E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cs-CZ" sz="2800" b="1" dirty="0" smtClean="0">
                          <a:solidFill>
                            <a:srgbClr val="FF0000"/>
                          </a:solidFill>
                        </a:rPr>
                        <a:t>Pneumo23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>
                          <a:solidFill>
                            <a:srgbClr val="00037E"/>
                          </a:solidFill>
                          <a:latin typeface="Arial Narrow" panose="020B0606020202030204" pitchFamily="34" charset="0"/>
                        </a:rPr>
                        <a:t>Shodné</a:t>
                      </a:r>
                      <a:r>
                        <a:rPr lang="en-US" sz="2000" b="1" dirty="0" smtClean="0">
                          <a:solidFill>
                            <a:srgbClr val="00037E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cs-CZ" sz="2000" b="1" dirty="0" smtClean="0">
                          <a:solidFill>
                            <a:srgbClr val="00037E"/>
                          </a:solidFill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cs-CZ" sz="2000" b="1" dirty="0" smtClean="0">
                          <a:solidFill>
                            <a:srgbClr val="00037E"/>
                          </a:solidFill>
                          <a:latin typeface="Arial Narrow" panose="020B0606020202030204" pitchFamily="34" charset="0"/>
                        </a:rPr>
                      </a:br>
                      <a:r>
                        <a:rPr lang="en-US" sz="2000" b="1" dirty="0" smtClean="0">
                          <a:solidFill>
                            <a:srgbClr val="00037E"/>
                          </a:solidFill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cs-CZ" sz="2000" b="1" dirty="0" smtClean="0">
                          <a:solidFill>
                            <a:srgbClr val="00037E"/>
                          </a:solidFill>
                          <a:latin typeface="Arial Narrow" panose="020B0606020202030204" pitchFamily="34" charset="0"/>
                        </a:rPr>
                        <a:t>vyjma</a:t>
                      </a:r>
                      <a:r>
                        <a:rPr lang="cs-CZ" sz="2000" b="1" baseline="0" dirty="0" smtClean="0">
                          <a:solidFill>
                            <a:srgbClr val="00037E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00037E"/>
                          </a:solidFill>
                          <a:latin typeface="Arial Narrow" panose="020B0606020202030204" pitchFamily="34" charset="0"/>
                        </a:rPr>
                        <a:t>6A)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000" b="1" dirty="0" smtClean="0">
                          <a:solidFill>
                            <a:srgbClr val="00037E"/>
                          </a:solidFill>
                          <a:latin typeface="Arial Narrow" panose="020B0606020202030204" pitchFamily="34" charset="0"/>
                        </a:rPr>
                        <a:t>2, 8, 9N, 10A, 11A, 12F, 15B, 17F, 20,</a:t>
                      </a:r>
                      <a:r>
                        <a:rPr lang="en-US" sz="2000" b="1" baseline="0" dirty="0" smtClean="0">
                          <a:solidFill>
                            <a:srgbClr val="00037E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22F</a:t>
                      </a:r>
                      <a:r>
                        <a:rPr lang="en-US" sz="2000" b="1" baseline="0" dirty="0" smtClean="0">
                          <a:solidFill>
                            <a:srgbClr val="00037E"/>
                          </a:solidFill>
                          <a:latin typeface="Arial Narrow" panose="020B0606020202030204" pitchFamily="34" charset="0"/>
                        </a:rPr>
                        <a:t>, 33F</a:t>
                      </a:r>
                      <a:endParaRPr lang="en-US" sz="2000" b="1" dirty="0">
                        <a:solidFill>
                          <a:srgbClr val="00037E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204952"/>
            <a:ext cx="8784976" cy="1143000"/>
          </a:xfrm>
        </p:spPr>
        <p:txBody>
          <a:bodyPr>
            <a:noAutofit/>
          </a:bodyPr>
          <a:lstStyle/>
          <a:p>
            <a:pPr algn="ctr"/>
            <a:r>
              <a:rPr lang="cs-CZ" sz="3200" b="1" noProof="0" dirty="0" smtClean="0">
                <a:solidFill>
                  <a:srgbClr val="00037E"/>
                </a:solidFill>
                <a:latin typeface="Arial Narrow" panose="020B0606020202030204" pitchFamily="34" charset="0"/>
              </a:rPr>
              <a:t>2 TYPY PNEUMOKOKOVÝCH VAKCÍN PRO DOSPĚLÉ </a:t>
            </a:r>
            <a:endParaRPr lang="en-US" sz="3200" b="1" noProof="0" dirty="0">
              <a:solidFill>
                <a:srgbClr val="00037E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195736" y="5690953"/>
            <a:ext cx="2523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cs-CZ" sz="2000" i="1" dirty="0" smtClean="0">
                <a:solidFill>
                  <a:srgbClr val="FF0000"/>
                </a:solidFill>
                <a:latin typeface="+mn-lt"/>
              </a:rPr>
              <a:t>Pneumo23 </a:t>
            </a:r>
            <a:r>
              <a:rPr lang="cs-CZ" sz="2000" i="1" dirty="0" smtClean="0">
                <a:solidFill>
                  <a:srgbClr val="FF0000"/>
                </a:solidFill>
                <a:latin typeface="+mn-lt"/>
              </a:rPr>
              <a:t>se nedodává</a:t>
            </a:r>
            <a:endParaRPr lang="cs-CZ" sz="2000" i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744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8424936" cy="1470025"/>
          </a:xfrm>
        </p:spPr>
        <p:txBody>
          <a:bodyPr/>
          <a:lstStyle/>
          <a:p>
            <a:r>
              <a:rPr lang="cs-CZ" dirty="0" smtClean="0"/>
              <a:t>PROČ OČKOVAT PROTI CHŘIPCE?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35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37438" y="332656"/>
            <a:ext cx="8893175" cy="1371600"/>
          </a:xfrm>
        </p:spPr>
        <p:txBody>
          <a:bodyPr/>
          <a:lstStyle/>
          <a:p>
            <a:r>
              <a:rPr lang="cs-CZ" sz="3200" dirty="0" smtClean="0"/>
              <a:t>EFEKTIVITA OČKOVÁNÍ PROTI CHŘIPCE V PREVENCI ARI, HOSPITALIZAVCE A ÚMRTÍ V 16 DD </a:t>
            </a:r>
            <a:endParaRPr lang="en-US" sz="3200" dirty="0" smtClean="0"/>
          </a:p>
        </p:txBody>
      </p:sp>
      <p:graphicFrame>
        <p:nvGraphicFramePr>
          <p:cNvPr id="2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420749"/>
              </p:ext>
            </p:extLst>
          </p:nvPr>
        </p:nvGraphicFramePr>
        <p:xfrm>
          <a:off x="806450" y="1608138"/>
          <a:ext cx="7653338" cy="4437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187624" y="5845768"/>
            <a:ext cx="727280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None/>
            </a:pPr>
            <a:r>
              <a:rPr lang="cs-CZ" sz="2000" b="1" dirty="0">
                <a:solidFill>
                  <a:srgbClr val="00037E"/>
                </a:solidFill>
                <a:latin typeface="Arial Narrow" pitchFamily="34" charset="0"/>
              </a:rPr>
              <a:t>OČKOVÁNÍ STARŠÍCH OSOB SE ZÁKLADNÍM ONEMOCNĚNÍM</a:t>
            </a:r>
            <a:r>
              <a:rPr lang="cs-CZ" sz="1800" b="1" dirty="0">
                <a:solidFill>
                  <a:schemeClr val="folHlink"/>
                </a:solidFill>
                <a:latin typeface="Arial Narrow" pitchFamily="34" charset="0"/>
              </a:rPr>
              <a:t/>
            </a:r>
            <a:br>
              <a:rPr lang="cs-CZ" sz="1800" b="1" dirty="0">
                <a:solidFill>
                  <a:schemeClr val="folHlink"/>
                </a:solidFill>
                <a:latin typeface="Arial Narrow" pitchFamily="34" charset="0"/>
              </a:rPr>
            </a:br>
            <a:r>
              <a:rPr lang="cs-CZ" sz="1800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cs-CZ" sz="1800" b="1" i="1" dirty="0">
                <a:solidFill>
                  <a:srgbClr val="FF0000"/>
                </a:solidFill>
                <a:latin typeface="Arial Narrow" pitchFamily="34" charset="0"/>
              </a:rPr>
              <a:t>(Prevence hospitalizace a smrtnosti na chřipku)</a:t>
            </a:r>
            <a:endParaRPr lang="en-US" sz="1800" b="1" i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7504" y="6504997"/>
            <a:ext cx="6994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i="1" dirty="0" smtClean="0"/>
              <a:t>Beran </a:t>
            </a:r>
            <a:r>
              <a:rPr lang="en-US" sz="1400" i="1" dirty="0"/>
              <a:t>J, Havlík J. </a:t>
            </a:r>
            <a:r>
              <a:rPr lang="en-US" sz="1400" i="1" dirty="0" err="1"/>
              <a:t>Chřipka</a:t>
            </a:r>
            <a:r>
              <a:rPr lang="en-US" sz="1400" i="1" dirty="0"/>
              <a:t> – </a:t>
            </a:r>
            <a:r>
              <a:rPr lang="en-US" sz="1400" i="1" dirty="0" err="1"/>
              <a:t>klinický</a:t>
            </a:r>
            <a:r>
              <a:rPr lang="en-US" sz="1400" i="1" dirty="0"/>
              <a:t> </a:t>
            </a:r>
            <a:r>
              <a:rPr lang="en-US" sz="1400" i="1" dirty="0" err="1"/>
              <a:t>obraz</a:t>
            </a:r>
            <a:r>
              <a:rPr lang="en-US" sz="1400" i="1" dirty="0"/>
              <a:t>- </a:t>
            </a:r>
            <a:r>
              <a:rPr lang="en-US" sz="1400" i="1" dirty="0" err="1"/>
              <a:t>prevence-léčba</a:t>
            </a:r>
            <a:r>
              <a:rPr lang="en-US" sz="1400" i="1" dirty="0"/>
              <a:t> 2005. </a:t>
            </a:r>
            <a:r>
              <a:rPr lang="en-US" sz="1400" i="1" dirty="0" err="1"/>
              <a:t>Maxdorf</a:t>
            </a:r>
            <a:r>
              <a:rPr lang="en-US" sz="1400" i="1" dirty="0"/>
              <a:t> </a:t>
            </a:r>
            <a:r>
              <a:rPr lang="en-US" sz="1400" i="1" dirty="0" err="1"/>
              <a:t>Jesenius</a:t>
            </a:r>
            <a:r>
              <a:rPr lang="en-US" sz="1400" i="1" dirty="0"/>
              <a:t>, 2. </a:t>
            </a:r>
            <a:r>
              <a:rPr lang="en-US" sz="1400" i="1" dirty="0" err="1"/>
              <a:t>vyd</a:t>
            </a:r>
            <a:r>
              <a:rPr lang="en-US" sz="1400" i="1" dirty="0"/>
              <a:t>. </a:t>
            </a:r>
            <a:r>
              <a:rPr lang="en-US" sz="1400" i="1" dirty="0" err="1" smtClean="0"/>
              <a:t>Praha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1831938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sz="3600" b="1" i="1" dirty="0" smtClean="0">
                <a:solidFill>
                  <a:srgbClr val="00037E"/>
                </a:solidFill>
                <a:latin typeface="Arial Narrow" pitchFamily="34" charset="0"/>
              </a:rPr>
              <a:t>EFEKTIVITA OČKOVÁNÍ PROTI CHŘIPCE</a:t>
            </a:r>
            <a:br>
              <a:rPr lang="cs-CZ" sz="3600" b="1" i="1" dirty="0" smtClean="0">
                <a:solidFill>
                  <a:srgbClr val="00037E"/>
                </a:solidFill>
                <a:latin typeface="Arial Narrow" pitchFamily="34" charset="0"/>
              </a:rPr>
            </a:br>
            <a:r>
              <a:rPr lang="cs-CZ" sz="3200" b="1" i="1" dirty="0">
                <a:solidFill>
                  <a:srgbClr val="00037E"/>
                </a:solidFill>
                <a:latin typeface="Arial Narrow" pitchFamily="34" charset="0"/>
              </a:rPr>
              <a:t>(</a:t>
            </a:r>
            <a:r>
              <a:rPr lang="cs-CZ" sz="2800" b="1" i="1" dirty="0" err="1" smtClean="0">
                <a:solidFill>
                  <a:srgbClr val="00037E"/>
                </a:solidFill>
                <a:latin typeface="Arial Narrow" pitchFamily="34" charset="0"/>
              </a:rPr>
              <a:t>Effectiveness</a:t>
            </a:r>
            <a:r>
              <a:rPr lang="cs-CZ" sz="2800" b="1" i="1" dirty="0" smtClean="0">
                <a:solidFill>
                  <a:srgbClr val="00037E"/>
                </a:solidFill>
                <a:latin typeface="Arial Narrow" pitchFamily="34" charset="0"/>
              </a:rPr>
              <a:t> a </a:t>
            </a:r>
            <a:r>
              <a:rPr lang="cs-CZ" sz="2800" b="1" i="1" dirty="0" err="1" smtClean="0">
                <a:solidFill>
                  <a:srgbClr val="00037E"/>
                </a:solidFill>
                <a:latin typeface="Arial Narrow" pitchFamily="34" charset="0"/>
              </a:rPr>
              <a:t>Efficacy</a:t>
            </a:r>
            <a:r>
              <a:rPr lang="cs-CZ" sz="2800" b="1" i="1" dirty="0" smtClean="0">
                <a:solidFill>
                  <a:srgbClr val="00037E"/>
                </a:solidFill>
                <a:latin typeface="Arial Narrow" pitchFamily="34" charset="0"/>
              </a:rPr>
              <a:t>; Klinická účinnost a účinnost)</a:t>
            </a:r>
            <a:endParaRPr lang="cs-CZ" sz="2800" b="1" i="1" dirty="0">
              <a:solidFill>
                <a:srgbClr val="00037E"/>
              </a:solidFill>
              <a:latin typeface="Arial Narrow" pitchFamily="34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9552" y="1844824"/>
            <a:ext cx="4040188" cy="639762"/>
          </a:xfrm>
        </p:spPr>
        <p:txBody>
          <a:bodyPr/>
          <a:lstStyle/>
          <a:p>
            <a:pPr algn="ctr"/>
            <a:r>
              <a:rPr lang="cs-CZ" sz="2000" dirty="0">
                <a:solidFill>
                  <a:srgbClr val="FF0000"/>
                </a:solidFill>
                <a:latin typeface="Arial Narrow" pitchFamily="34" charset="0"/>
              </a:rPr>
              <a:t>VÝSKYT ARI U DVOU SKUPIN</a:t>
            </a:r>
            <a:r>
              <a:rPr lang="cs-CZ" dirty="0">
                <a:solidFill>
                  <a:srgbClr val="FF0000"/>
                </a:solidFill>
                <a:latin typeface="Arial Narrow" pitchFamily="34" charset="0"/>
              </a:rPr>
              <a:t/>
            </a:r>
            <a:br>
              <a:rPr lang="cs-CZ" dirty="0">
                <a:solidFill>
                  <a:srgbClr val="FF0000"/>
                </a:solidFill>
                <a:latin typeface="Arial Narrow" pitchFamily="34" charset="0"/>
              </a:rPr>
            </a:br>
            <a:r>
              <a:rPr lang="cs-CZ" sz="1600" i="1" dirty="0">
                <a:solidFill>
                  <a:srgbClr val="00037E"/>
                </a:solidFill>
                <a:latin typeface="Arial Narrow" pitchFamily="34" charset="0"/>
              </a:rPr>
              <a:t>(Očkovaní a neočkovaní </a:t>
            </a:r>
            <a:r>
              <a:rPr lang="cs-CZ" sz="1600" i="1" dirty="0" err="1">
                <a:solidFill>
                  <a:srgbClr val="00037E"/>
                </a:solidFill>
                <a:latin typeface="Arial Narrow" pitchFamily="34" charset="0"/>
              </a:rPr>
              <a:t>ŠkodaAuto</a:t>
            </a:r>
            <a:r>
              <a:rPr lang="cs-CZ" sz="1600" i="1" dirty="0" smtClean="0">
                <a:solidFill>
                  <a:srgbClr val="00037E"/>
                </a:solidFill>
                <a:latin typeface="Arial Narrow" pitchFamily="34" charset="0"/>
              </a:rPr>
              <a:t>)</a:t>
            </a:r>
          </a:p>
          <a:p>
            <a:pPr algn="ctr"/>
            <a:r>
              <a:rPr lang="cs-CZ" sz="1600" i="1" dirty="0" smtClean="0">
                <a:solidFill>
                  <a:srgbClr val="00CC00"/>
                </a:solidFill>
                <a:latin typeface="Arial Narrow" pitchFamily="34" charset="0"/>
              </a:rPr>
              <a:t>Mladí, zdraví, práceschopní</a:t>
            </a:r>
          </a:p>
          <a:p>
            <a:pPr algn="ctr"/>
            <a:r>
              <a:rPr lang="cs-CZ" sz="1600" i="1" dirty="0" smtClean="0">
                <a:solidFill>
                  <a:srgbClr val="00CC00"/>
                </a:solidFill>
                <a:latin typeface="Arial Narrow" pitchFamily="34" charset="0"/>
              </a:rPr>
              <a:t>Cca 5000 x 19 000</a:t>
            </a:r>
            <a:endParaRPr lang="cs-CZ" sz="1600" i="1" dirty="0">
              <a:solidFill>
                <a:srgbClr val="00CC00"/>
              </a:solidFill>
              <a:latin typeface="Arial Narrow" pitchFamily="34" charset="0"/>
            </a:endParaRPr>
          </a:p>
        </p:txBody>
      </p:sp>
      <p:graphicFrame>
        <p:nvGraphicFramePr>
          <p:cNvPr id="4098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457200" y="2878963"/>
          <a:ext cx="4040188" cy="2543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7399" name="Graf" r:id="rId4" imgW="8019941" imgH="5048426" progId="MSGraph.Chart.8">
                  <p:embed followColorScheme="full"/>
                </p:oleObj>
              </mc:Choice>
              <mc:Fallback>
                <p:oleObj name="Graf" r:id="rId4" imgW="8019941" imgH="5048426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878963"/>
                        <a:ext cx="4040188" cy="25431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text 3"/>
          <p:cNvSpPr>
            <a:spLocks noGrp="1"/>
          </p:cNvSpPr>
          <p:nvPr>
            <p:ph type="body" sz="quarter" idx="3"/>
          </p:nvPr>
        </p:nvSpPr>
        <p:spPr>
          <a:xfrm>
            <a:off x="4427985" y="1844824"/>
            <a:ext cx="4464495" cy="639762"/>
          </a:xfrm>
        </p:spPr>
        <p:txBody>
          <a:bodyPr/>
          <a:lstStyle/>
          <a:p>
            <a:pPr lvl="0" algn="ctr"/>
            <a:r>
              <a:rPr lang="cs-CZ" sz="2000" dirty="0" smtClean="0">
                <a:solidFill>
                  <a:srgbClr val="FF0000"/>
                </a:solidFill>
                <a:latin typeface="Arial Narrow" pitchFamily="34" charset="0"/>
              </a:rPr>
              <a:t>VÝSKYT CHŘIPKY U DVOU SKUPIN</a:t>
            </a:r>
            <a:br>
              <a:rPr lang="cs-CZ" sz="2000" dirty="0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cs-CZ" sz="1600" i="1" dirty="0" smtClean="0">
                <a:solidFill>
                  <a:srgbClr val="00037E"/>
                </a:solidFill>
                <a:latin typeface="Arial Narrow" pitchFamily="34" charset="0"/>
              </a:rPr>
              <a:t>(</a:t>
            </a:r>
            <a:r>
              <a:rPr lang="cs-CZ" sz="1600" i="1" dirty="0">
                <a:solidFill>
                  <a:srgbClr val="00037E"/>
                </a:solidFill>
                <a:latin typeface="Arial Narrow" pitchFamily="34" charset="0"/>
              </a:rPr>
              <a:t>Očkovaní </a:t>
            </a:r>
            <a:r>
              <a:rPr lang="cs-CZ" sz="1600" i="1" dirty="0" smtClean="0">
                <a:solidFill>
                  <a:srgbClr val="00037E"/>
                </a:solidFill>
                <a:latin typeface="Arial Narrow" pitchFamily="34" charset="0"/>
              </a:rPr>
              <a:t>vakcínou a placebem </a:t>
            </a:r>
            <a:r>
              <a:rPr lang="cs-CZ" sz="1600" i="1" dirty="0" err="1" smtClean="0">
                <a:solidFill>
                  <a:srgbClr val="00037E"/>
                </a:solidFill>
                <a:latin typeface="Arial Narrow" pitchFamily="34" charset="0"/>
              </a:rPr>
              <a:t>ČR+Finsko</a:t>
            </a:r>
            <a:r>
              <a:rPr lang="cs-CZ" sz="1600" i="1" dirty="0" smtClean="0">
                <a:solidFill>
                  <a:srgbClr val="00037E"/>
                </a:solidFill>
                <a:latin typeface="Arial Narrow" pitchFamily="34" charset="0"/>
              </a:rPr>
              <a:t>)</a:t>
            </a:r>
            <a:endParaRPr lang="cs-CZ" sz="1600" i="1" dirty="0">
              <a:solidFill>
                <a:srgbClr val="00037E"/>
              </a:solidFill>
              <a:latin typeface="Arial Narrow" pitchFamily="34" charset="0"/>
            </a:endParaRPr>
          </a:p>
          <a:p>
            <a:pPr lvl="0" algn="ctr"/>
            <a:r>
              <a:rPr lang="cs-CZ" sz="1600" i="1" dirty="0">
                <a:solidFill>
                  <a:srgbClr val="00CC00"/>
                </a:solidFill>
                <a:latin typeface="Arial Narrow" pitchFamily="34" charset="0"/>
              </a:rPr>
              <a:t>Mladí, zdraví, práceschopní věk 18-65 </a:t>
            </a:r>
            <a:r>
              <a:rPr lang="cs-CZ" sz="1600" i="1" dirty="0" smtClean="0">
                <a:solidFill>
                  <a:srgbClr val="00CC00"/>
                </a:solidFill>
                <a:latin typeface="Arial Narrow" pitchFamily="34" charset="0"/>
              </a:rPr>
              <a:t>let</a:t>
            </a:r>
          </a:p>
          <a:p>
            <a:pPr lvl="0" algn="ctr"/>
            <a:r>
              <a:rPr lang="cs-CZ" sz="1600" i="1" dirty="0" smtClean="0">
                <a:solidFill>
                  <a:srgbClr val="00CC00"/>
                </a:solidFill>
                <a:latin typeface="Arial Narrow" pitchFamily="34" charset="0"/>
              </a:rPr>
              <a:t>Cca 5000 x 3000</a:t>
            </a:r>
            <a:endParaRPr lang="cs-CZ" sz="1600" i="1" dirty="0">
              <a:solidFill>
                <a:srgbClr val="00CC00"/>
              </a:solidFill>
              <a:latin typeface="Arial Narrow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79513" y="5373216"/>
            <a:ext cx="4248472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i="1" dirty="0" smtClean="0"/>
              <a:t>Beran </a:t>
            </a:r>
            <a:r>
              <a:rPr lang="en-US" sz="1200" i="1" dirty="0"/>
              <a:t>J, </a:t>
            </a:r>
            <a:r>
              <a:rPr lang="en-US" sz="1200" i="1" dirty="0" err="1"/>
              <a:t>Moravik</a:t>
            </a:r>
            <a:r>
              <a:rPr lang="en-US" sz="1200" i="1" dirty="0"/>
              <a:t> J. Effectiveness of vaccination against influenza </a:t>
            </a:r>
            <a:endParaRPr lang="cs-CZ" sz="1200" i="1" dirty="0" smtClean="0"/>
          </a:p>
          <a:p>
            <a:pPr algn="ctr">
              <a:buNone/>
            </a:pPr>
            <a:r>
              <a:rPr lang="en-US" sz="1200" i="1" dirty="0" smtClean="0"/>
              <a:t>In </a:t>
            </a:r>
            <a:r>
              <a:rPr lang="en-US" sz="1200" i="1" dirty="0" err="1"/>
              <a:t>SkodaAuto</a:t>
            </a:r>
            <a:r>
              <a:rPr lang="en-US" sz="1200" i="1" dirty="0"/>
              <a:t> Company employees during the influenza season </a:t>
            </a:r>
            <a:r>
              <a:rPr lang="en-US" sz="1200" i="1" dirty="0" smtClean="0"/>
              <a:t>2</a:t>
            </a:r>
            <a:endParaRPr lang="cs-CZ" sz="1200" i="1" dirty="0" smtClean="0"/>
          </a:p>
          <a:p>
            <a:pPr algn="ctr">
              <a:buNone/>
            </a:pPr>
            <a:r>
              <a:rPr lang="en-US" sz="1200" i="1" dirty="0" smtClean="0"/>
              <a:t>000-2001</a:t>
            </a:r>
            <a:r>
              <a:rPr lang="en-US" sz="1200" i="1" dirty="0"/>
              <a:t>. </a:t>
            </a:r>
            <a:r>
              <a:rPr lang="en-US" sz="1200" i="1" dirty="0" smtClean="0"/>
              <a:t>Cent </a:t>
            </a:r>
            <a:r>
              <a:rPr lang="en-US" sz="1200" i="1" dirty="0" err="1"/>
              <a:t>Eur</a:t>
            </a:r>
            <a:r>
              <a:rPr lang="en-US" sz="1200" i="1" dirty="0"/>
              <a:t> J Public Health. 2003 </a:t>
            </a:r>
            <a:r>
              <a:rPr lang="en-US" sz="1200" i="1" dirty="0" smtClean="0"/>
              <a:t>11(4</a:t>
            </a:r>
            <a:r>
              <a:rPr lang="en-US" sz="1200" i="1" dirty="0"/>
              <a:t>):209-215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364088" y="2996952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cs-CZ" sz="1800" i="1" dirty="0"/>
              <a:t>E</a:t>
            </a:r>
            <a:r>
              <a:rPr lang="cs-CZ" sz="1800" i="1" dirty="0" smtClean="0"/>
              <a:t>fektivita </a:t>
            </a:r>
            <a:r>
              <a:rPr lang="en-US" sz="1800" i="1" dirty="0" smtClean="0"/>
              <a:t>66.9</a:t>
            </a:r>
            <a:r>
              <a:rPr lang="en-US" sz="1800" i="1" dirty="0"/>
              <a:t>% </a:t>
            </a:r>
            <a:r>
              <a:rPr lang="en-US" sz="1800" i="1" dirty="0" smtClean="0"/>
              <a:t>(</a:t>
            </a:r>
            <a:r>
              <a:rPr lang="it-IT" sz="1800" i="1" dirty="0" smtClean="0"/>
              <a:t>51.9</a:t>
            </a:r>
            <a:r>
              <a:rPr lang="it-IT" sz="1800" i="1" dirty="0"/>
              <a:t>%–77.4</a:t>
            </a:r>
            <a:r>
              <a:rPr lang="it-IT" sz="1800" i="1" dirty="0" smtClean="0"/>
              <a:t>%</a:t>
            </a:r>
            <a:r>
              <a:rPr lang="cs-CZ" sz="1800" i="1" dirty="0" smtClean="0"/>
              <a:t>)</a:t>
            </a:r>
            <a:endParaRPr lang="en-US" sz="1800" i="1" dirty="0"/>
          </a:p>
        </p:txBody>
      </p:sp>
      <p:graphicFrame>
        <p:nvGraphicFramePr>
          <p:cNvPr id="8" name="Zástupný symbol pro obsah 6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767155418"/>
              </p:ext>
            </p:extLst>
          </p:nvPr>
        </p:nvGraphicFramePr>
        <p:xfrm>
          <a:off x="4695825" y="2929264"/>
          <a:ext cx="3940175" cy="2442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4730003" y="5373216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cs-CZ" sz="1200" i="1" dirty="0"/>
              <a:t>Beran J, Vesikari T et al.: </a:t>
            </a:r>
            <a:r>
              <a:rPr lang="cs-CZ" sz="1200" i="1" dirty="0" err="1"/>
              <a:t>Efficacy</a:t>
            </a:r>
            <a:r>
              <a:rPr lang="cs-CZ" sz="1200" i="1" dirty="0"/>
              <a:t> </a:t>
            </a:r>
            <a:r>
              <a:rPr lang="cs-CZ" sz="1200" i="1" dirty="0" err="1"/>
              <a:t>of</a:t>
            </a:r>
            <a:r>
              <a:rPr lang="cs-CZ" sz="1200" i="1" dirty="0"/>
              <a:t> </a:t>
            </a:r>
            <a:r>
              <a:rPr lang="cs-CZ" sz="1200" i="1" dirty="0" err="1"/>
              <a:t>inactivated</a:t>
            </a:r>
            <a:r>
              <a:rPr lang="cs-CZ" sz="1200" i="1" dirty="0"/>
              <a:t> split-virus influenza </a:t>
            </a:r>
            <a:r>
              <a:rPr lang="cs-CZ" sz="1200" i="1" dirty="0" err="1"/>
              <a:t>vaccine</a:t>
            </a:r>
            <a:r>
              <a:rPr lang="cs-CZ" sz="1200" i="1" dirty="0"/>
              <a:t> </a:t>
            </a:r>
            <a:r>
              <a:rPr lang="cs-CZ" sz="1200" i="1" dirty="0" err="1"/>
              <a:t>against</a:t>
            </a:r>
            <a:r>
              <a:rPr lang="cs-CZ" sz="1200" i="1" dirty="0"/>
              <a:t> </a:t>
            </a:r>
            <a:r>
              <a:rPr lang="cs-CZ" sz="1200" i="1" dirty="0" err="1"/>
              <a:t>culture-confirmed</a:t>
            </a:r>
            <a:r>
              <a:rPr lang="cs-CZ" sz="1200" i="1" dirty="0"/>
              <a:t> influenza in </a:t>
            </a:r>
            <a:r>
              <a:rPr lang="cs-CZ" sz="1200" i="1" dirty="0" err="1"/>
              <a:t>healthy</a:t>
            </a:r>
            <a:r>
              <a:rPr lang="cs-CZ" sz="1200" i="1" dirty="0"/>
              <a:t> </a:t>
            </a:r>
            <a:r>
              <a:rPr lang="cs-CZ" sz="1200" i="1" dirty="0" err="1"/>
              <a:t>adults</a:t>
            </a:r>
            <a:r>
              <a:rPr lang="cs-CZ" sz="1200" i="1" dirty="0"/>
              <a:t>: a </a:t>
            </a:r>
            <a:r>
              <a:rPr lang="cs-CZ" sz="1200" i="1" dirty="0" err="1"/>
              <a:t>prospective</a:t>
            </a:r>
            <a:r>
              <a:rPr lang="cs-CZ" sz="1200" i="1" dirty="0"/>
              <a:t>, </a:t>
            </a:r>
            <a:r>
              <a:rPr lang="cs-CZ" sz="1200" i="1" dirty="0" err="1"/>
              <a:t>randomized</a:t>
            </a:r>
            <a:r>
              <a:rPr lang="cs-CZ" sz="1200" i="1" dirty="0"/>
              <a:t>, placebo-</a:t>
            </a:r>
            <a:r>
              <a:rPr lang="cs-CZ" sz="1200" i="1" dirty="0" err="1"/>
              <a:t>controlled</a:t>
            </a:r>
            <a:r>
              <a:rPr lang="cs-CZ" sz="1200" i="1" dirty="0"/>
              <a:t> trial. J </a:t>
            </a:r>
            <a:r>
              <a:rPr lang="cs-CZ" sz="1200" i="1" dirty="0" err="1"/>
              <a:t>Infect</a:t>
            </a:r>
            <a:r>
              <a:rPr lang="cs-CZ" sz="1200" i="1" dirty="0"/>
              <a:t> Dis. 2009 15;200(12):1861-9</a:t>
            </a:r>
            <a:r>
              <a:rPr lang="cs-CZ" sz="1200" dirty="0"/>
              <a:t>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907704" y="2996952"/>
            <a:ext cx="1484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cs-CZ" sz="1800" i="1" dirty="0" smtClean="0"/>
              <a:t>Snížení ARI 5x</a:t>
            </a:r>
            <a:endParaRPr lang="cs-CZ" sz="1800" i="1" dirty="0"/>
          </a:p>
        </p:txBody>
      </p:sp>
    </p:spTree>
    <p:extLst>
      <p:ext uri="{BB962C8B-B14F-4D97-AF65-F5344CB8AC3E}">
        <p14:creationId xmlns:p14="http://schemas.microsoft.com/office/powerpoint/2010/main" val="2821320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/>
          <a:lstStyle/>
          <a:p>
            <a:r>
              <a:rPr lang="cs-CZ" sz="4100" dirty="0" smtClean="0"/>
              <a:t>ČTYŘVALENTNÍ CHŘIPKOVÁ VAKCÍNA</a:t>
            </a:r>
            <a:r>
              <a:rPr lang="cs-CZ" sz="2400" i="1" dirty="0" smtClean="0">
                <a:solidFill>
                  <a:srgbClr val="FF0000"/>
                </a:solidFill>
              </a:rPr>
              <a:t> </a:t>
            </a:r>
            <a:endParaRPr lang="cs-CZ" sz="4100" i="1" dirty="0">
              <a:solidFill>
                <a:srgbClr val="FF000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23528" y="1988840"/>
            <a:ext cx="8229600" cy="4349080"/>
          </a:xfrm>
        </p:spPr>
        <p:txBody>
          <a:bodyPr/>
          <a:lstStyle/>
          <a:p>
            <a:r>
              <a:rPr lang="cs-CZ" dirty="0" smtClean="0"/>
              <a:t>Standardní vakcína A/H3N2, A/H1N1, B</a:t>
            </a:r>
          </a:p>
          <a:p>
            <a:r>
              <a:rPr lang="cs-CZ" dirty="0" err="1" smtClean="0"/>
              <a:t>Čtyřvalentní</a:t>
            </a:r>
            <a:r>
              <a:rPr lang="cs-CZ" dirty="0" smtClean="0"/>
              <a:t> vakcína </a:t>
            </a:r>
            <a:r>
              <a:rPr lang="cs-CZ" dirty="0"/>
              <a:t>A/H3N2, A/H1N1, </a:t>
            </a:r>
            <a:r>
              <a:rPr lang="cs-CZ" dirty="0" smtClean="0"/>
              <a:t>2xB</a:t>
            </a:r>
          </a:p>
          <a:p>
            <a:pPr lvl="1"/>
            <a:r>
              <a:rPr lang="cs-CZ" dirty="0" smtClean="0"/>
              <a:t>B/</a:t>
            </a:r>
            <a:r>
              <a:rPr lang="cs-CZ" dirty="0" err="1" smtClean="0"/>
              <a:t>Yamagata</a:t>
            </a:r>
            <a:r>
              <a:rPr lang="cs-CZ" dirty="0" smtClean="0"/>
              <a:t> linie</a:t>
            </a:r>
          </a:p>
          <a:p>
            <a:pPr lvl="1"/>
            <a:r>
              <a:rPr lang="cs-CZ" dirty="0" smtClean="0"/>
              <a:t>B/Victoria linie</a:t>
            </a:r>
          </a:p>
          <a:p>
            <a:r>
              <a:rPr lang="cs-CZ" dirty="0" smtClean="0"/>
              <a:t>Podobnost chřipkových virů v jedné linii</a:t>
            </a:r>
          </a:p>
          <a:p>
            <a:r>
              <a:rPr lang="cs-CZ" dirty="0" smtClean="0"/>
              <a:t>Antigenní rozdílnost mezi liniemi</a:t>
            </a:r>
          </a:p>
          <a:p>
            <a:r>
              <a:rPr lang="cs-CZ" dirty="0" smtClean="0"/>
              <a:t>Zvýšení účinnosti</a:t>
            </a:r>
          </a:p>
          <a:p>
            <a:r>
              <a:rPr lang="cs-CZ" i="1" dirty="0" err="1" smtClean="0">
                <a:solidFill>
                  <a:srgbClr val="FF0000"/>
                </a:solidFill>
              </a:rPr>
              <a:t>Influvac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T</a:t>
            </a:r>
            <a:r>
              <a:rPr lang="cs-CZ" i="1" dirty="0" err="1" smtClean="0">
                <a:solidFill>
                  <a:srgbClr val="FF0000"/>
                </a:solidFill>
              </a:rPr>
              <a:t>etra</a:t>
            </a:r>
            <a:r>
              <a:rPr lang="cs-CZ" i="1" dirty="0" smtClean="0">
                <a:solidFill>
                  <a:srgbClr val="FF0000"/>
                </a:solidFill>
              </a:rPr>
              <a:t> a </a:t>
            </a:r>
            <a:r>
              <a:rPr lang="cs-CZ" i="1" dirty="0" err="1" smtClean="0">
                <a:solidFill>
                  <a:srgbClr val="FF0000"/>
                </a:solidFill>
              </a:rPr>
              <a:t>Vaxigrip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Tetra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837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79512" y="2130425"/>
            <a:ext cx="8964488" cy="1470025"/>
          </a:xfrm>
        </p:spPr>
        <p:txBody>
          <a:bodyPr/>
          <a:lstStyle/>
          <a:p>
            <a:r>
              <a:rPr lang="cs-CZ" sz="6600" dirty="0" smtClean="0"/>
              <a:t>VAKCÍNA PROTI MALÁRII</a:t>
            </a:r>
            <a:endParaRPr lang="cs-CZ" sz="66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22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dirty="0" smtClean="0"/>
              <a:t>MOSQUIRIX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sz="3600" dirty="0" smtClean="0"/>
              <a:t>VAKCÍNA PROTI </a:t>
            </a:r>
            <a:r>
              <a:rPr lang="cs-CZ" sz="3600" i="1" dirty="0" smtClean="0"/>
              <a:t>P. </a:t>
            </a:r>
            <a:r>
              <a:rPr lang="cs-CZ" sz="3600" i="1" dirty="0" err="1" smtClean="0"/>
              <a:t>falciparum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525963"/>
          </a:xfrm>
        </p:spPr>
        <p:txBody>
          <a:bodyPr/>
          <a:lstStyle/>
          <a:p>
            <a:r>
              <a:rPr lang="cs-CZ" sz="2200" dirty="0" smtClean="0"/>
              <a:t>584 000 úmrtí na </a:t>
            </a:r>
            <a:r>
              <a:rPr lang="cs-CZ" sz="2200" i="1" dirty="0" smtClean="0"/>
              <a:t>P. </a:t>
            </a:r>
            <a:r>
              <a:rPr lang="cs-CZ" sz="2200" i="1" dirty="0" err="1" smtClean="0"/>
              <a:t>falciparum</a:t>
            </a:r>
            <a:r>
              <a:rPr lang="cs-CZ" sz="2200" i="1" dirty="0" smtClean="0"/>
              <a:t> </a:t>
            </a:r>
            <a:r>
              <a:rPr lang="cs-CZ" sz="2200" dirty="0" smtClean="0"/>
              <a:t>v Subsaharské Africe v roce 2013, </a:t>
            </a:r>
            <a:br>
              <a:rPr lang="cs-CZ" sz="2200" dirty="0" smtClean="0"/>
            </a:br>
            <a:r>
              <a:rPr lang="cs-CZ" sz="2200" dirty="0" smtClean="0"/>
              <a:t>90 % děti pod jeden rok</a:t>
            </a:r>
          </a:p>
          <a:p>
            <a:r>
              <a:rPr lang="cs-CZ" sz="2200" dirty="0" smtClean="0"/>
              <a:t>06/2015 pozitivní stanovisko EMEA, výběr národních doporučení</a:t>
            </a:r>
          </a:p>
          <a:p>
            <a:r>
              <a:rPr lang="cs-CZ" sz="2200" dirty="0" smtClean="0">
                <a:solidFill>
                  <a:srgbClr val="FF0000"/>
                </a:solidFill>
              </a:rPr>
              <a:t>Studie</a:t>
            </a:r>
            <a:r>
              <a:rPr lang="cs-CZ" sz="2200" dirty="0" smtClean="0"/>
              <a:t> v Burkina Faso, Gabon, Ghana, Keňa, Malawi, Mosambik, Nigerie, a </a:t>
            </a:r>
            <a:r>
              <a:rPr lang="cs-CZ" sz="2200" dirty="0" err="1" smtClean="0"/>
              <a:t>Tanzánie</a:t>
            </a:r>
            <a:endParaRPr lang="cs-CZ" sz="2200" dirty="0" smtClean="0"/>
          </a:p>
          <a:p>
            <a:r>
              <a:rPr lang="cs-CZ" sz="2200" i="1" dirty="0" smtClean="0">
                <a:solidFill>
                  <a:srgbClr val="FF0000"/>
                </a:solidFill>
              </a:rPr>
              <a:t>Antigen</a:t>
            </a:r>
            <a:r>
              <a:rPr lang="cs-CZ" sz="2200" dirty="0" smtClean="0"/>
              <a:t> – </a:t>
            </a:r>
            <a:r>
              <a:rPr lang="cs-CZ" sz="2200" dirty="0" err="1" smtClean="0"/>
              <a:t>circumsporozoitní</a:t>
            </a:r>
            <a:r>
              <a:rPr lang="cs-CZ" sz="2200" dirty="0" smtClean="0"/>
              <a:t> protein (CS) a </a:t>
            </a:r>
            <a:r>
              <a:rPr lang="cs-CZ" sz="2200" dirty="0" err="1" smtClean="0"/>
              <a:t>sporozoitní</a:t>
            </a:r>
            <a:r>
              <a:rPr lang="cs-CZ" sz="2200" dirty="0" smtClean="0"/>
              <a:t> povrchový antigen z </a:t>
            </a:r>
            <a:r>
              <a:rPr lang="cs-CZ" sz="2200" i="1" dirty="0" smtClean="0"/>
              <a:t>P. </a:t>
            </a:r>
            <a:r>
              <a:rPr lang="cs-CZ" sz="2200" i="1" dirty="0" err="1" smtClean="0"/>
              <a:t>falciparum</a:t>
            </a:r>
            <a:r>
              <a:rPr lang="cs-CZ" sz="2200" i="1" dirty="0" smtClean="0"/>
              <a:t> kmen</a:t>
            </a:r>
            <a:r>
              <a:rPr lang="cs-CZ" sz="2200" dirty="0" smtClean="0"/>
              <a:t> NF54</a:t>
            </a:r>
          </a:p>
          <a:p>
            <a:r>
              <a:rPr lang="cs-CZ" sz="2200" i="1" dirty="0" smtClean="0">
                <a:solidFill>
                  <a:srgbClr val="FF0000"/>
                </a:solidFill>
              </a:rPr>
              <a:t>Nosný antigen </a:t>
            </a:r>
            <a:r>
              <a:rPr lang="cs-CZ" sz="2200" dirty="0" smtClean="0"/>
              <a:t>– fúze s předchozím – rekombinantní </a:t>
            </a:r>
            <a:r>
              <a:rPr lang="cs-CZ" sz="2200" dirty="0" err="1" smtClean="0"/>
              <a:t>HBsAg</a:t>
            </a:r>
            <a:endParaRPr lang="cs-CZ" sz="2200" dirty="0" smtClean="0"/>
          </a:p>
          <a:p>
            <a:r>
              <a:rPr lang="cs-CZ" sz="2200" i="1" dirty="0" smtClean="0">
                <a:solidFill>
                  <a:srgbClr val="FF0000"/>
                </a:solidFill>
              </a:rPr>
              <a:t>Adjuvantní prostředek </a:t>
            </a:r>
            <a:r>
              <a:rPr lang="cs-CZ" sz="2200" dirty="0" smtClean="0"/>
              <a:t>- </a:t>
            </a:r>
            <a:r>
              <a:rPr lang="en-US" sz="2200" dirty="0" smtClean="0"/>
              <a:t>AS01</a:t>
            </a:r>
            <a:r>
              <a:rPr lang="cs-CZ" sz="2200" dirty="0" smtClean="0"/>
              <a:t> = </a:t>
            </a:r>
            <a:r>
              <a:rPr lang="en-US" sz="2200" dirty="0" smtClean="0"/>
              <a:t>MPL</a:t>
            </a:r>
            <a:r>
              <a:rPr lang="cs-CZ" sz="2200" dirty="0" smtClean="0"/>
              <a:t> </a:t>
            </a:r>
            <a:r>
              <a:rPr lang="en-US" sz="2200" dirty="0" smtClean="0"/>
              <a:t>a QS21</a:t>
            </a:r>
            <a:r>
              <a:rPr lang="cs-CZ" sz="2200" dirty="0" smtClean="0"/>
              <a:t> </a:t>
            </a:r>
            <a:r>
              <a:rPr lang="en-US" sz="2200" dirty="0" smtClean="0"/>
              <a:t>(</a:t>
            </a:r>
            <a:r>
              <a:rPr lang="en-US" sz="2200" i="1" dirty="0" err="1" smtClean="0"/>
              <a:t>Quillaja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saponaria</a:t>
            </a:r>
            <a:r>
              <a:rPr lang="cs-CZ" sz="2200" i="1" dirty="0" smtClean="0"/>
              <a:t> = </a:t>
            </a:r>
            <a:r>
              <a:rPr lang="cs-CZ" sz="2200" i="1" dirty="0" err="1" smtClean="0"/>
              <a:t>Mydlokor</a:t>
            </a:r>
            <a:r>
              <a:rPr lang="cs-CZ" sz="2200" i="1" dirty="0" smtClean="0"/>
              <a:t> tupolistý</a:t>
            </a:r>
            <a:r>
              <a:rPr lang="en-US" sz="2200" dirty="0" smtClean="0"/>
              <a:t>)</a:t>
            </a:r>
            <a:endParaRPr lang="cs-CZ" sz="2200" dirty="0" smtClean="0"/>
          </a:p>
          <a:p>
            <a:r>
              <a:rPr lang="cs-CZ" sz="2200" i="1" dirty="0">
                <a:solidFill>
                  <a:srgbClr val="FF0000"/>
                </a:solidFill>
              </a:rPr>
              <a:t>Očkovací schéma </a:t>
            </a:r>
            <a:r>
              <a:rPr lang="cs-CZ" sz="2200" dirty="0"/>
              <a:t>0, 1, 2 </a:t>
            </a:r>
            <a:r>
              <a:rPr lang="cs-CZ" sz="2200" dirty="0" smtClean="0"/>
              <a:t>měsíce, </a:t>
            </a:r>
            <a:r>
              <a:rPr lang="cs-CZ" sz="2200" dirty="0" smtClean="0"/>
              <a:t>věk očkovaných 6 </a:t>
            </a:r>
            <a:r>
              <a:rPr lang="cs-CZ" sz="2200" dirty="0" smtClean="0"/>
              <a:t>týdnů – 17 měsíců</a:t>
            </a:r>
            <a:endParaRPr lang="cs-CZ" sz="2200" dirty="0"/>
          </a:p>
          <a:p>
            <a:r>
              <a:rPr lang="cs-CZ" sz="2200" i="1" dirty="0" smtClean="0">
                <a:solidFill>
                  <a:srgbClr val="FF0000"/>
                </a:solidFill>
              </a:rPr>
              <a:t>Th1 i Th2 </a:t>
            </a:r>
            <a:r>
              <a:rPr lang="cs-CZ" sz="2200" dirty="0" smtClean="0"/>
              <a:t>- Eliminovat </a:t>
            </a:r>
            <a:r>
              <a:rPr lang="cs-CZ" sz="2200" dirty="0"/>
              <a:t>cirkulující</a:t>
            </a:r>
            <a:r>
              <a:rPr lang="en-US" sz="2200" dirty="0"/>
              <a:t> </a:t>
            </a:r>
            <a:r>
              <a:rPr lang="en-US" sz="2200" dirty="0" err="1"/>
              <a:t>sporozoit</a:t>
            </a:r>
            <a:r>
              <a:rPr lang="cs-CZ" sz="2200" dirty="0"/>
              <a:t>y</a:t>
            </a:r>
            <a:r>
              <a:rPr lang="en-US" sz="2200" dirty="0"/>
              <a:t> a intra</a:t>
            </a:r>
            <a:r>
              <a:rPr lang="cs-CZ" sz="2200" dirty="0"/>
              <a:t>celulární stadia v jaterním parenchymu </a:t>
            </a:r>
            <a:r>
              <a:rPr lang="en-US" sz="2200" dirty="0"/>
              <a:t>(</a:t>
            </a:r>
            <a:r>
              <a:rPr lang="en-US" sz="2200" dirty="0" smtClean="0"/>
              <a:t>pre-</a:t>
            </a:r>
            <a:r>
              <a:rPr lang="en-US" sz="2200" dirty="0" err="1" smtClean="0"/>
              <a:t>erytrocyt</a:t>
            </a:r>
            <a:r>
              <a:rPr lang="cs-CZ" sz="2200" dirty="0" err="1"/>
              <a:t>ární</a:t>
            </a:r>
            <a:r>
              <a:rPr lang="cs-CZ" sz="2200" dirty="0"/>
              <a:t> stadia)</a:t>
            </a:r>
          </a:p>
          <a:p>
            <a:endParaRPr lang="cs-CZ" dirty="0" smtClean="0"/>
          </a:p>
        </p:txBody>
      </p:sp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2007"/>
            <a:ext cx="1931640" cy="1097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23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8229600" cy="1143000"/>
          </a:xfrm>
        </p:spPr>
        <p:txBody>
          <a:bodyPr/>
          <a:lstStyle/>
          <a:p>
            <a:r>
              <a:rPr lang="cs-CZ" sz="4000" dirty="0" smtClean="0"/>
              <a:t>IMUNITNÍ REAKCE PO OČKOVÁNÍ NEJSOU AŽ TAK KOMPLIKOVANÉ……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cs-CZ" sz="2800" dirty="0" smtClean="0"/>
              <a:t>T a B lymfocyty a jejich rozdíl</a:t>
            </a:r>
          </a:p>
          <a:p>
            <a:r>
              <a:rPr lang="cs-CZ" sz="2800" dirty="0" smtClean="0"/>
              <a:t>Buňky prezentující antigen – fagocytóza</a:t>
            </a:r>
            <a:br>
              <a:rPr lang="cs-CZ" sz="2800" dirty="0" smtClean="0"/>
            </a:br>
            <a:r>
              <a:rPr lang="cs-CZ" sz="1600" i="1" dirty="0" smtClean="0"/>
              <a:t>Dendritické </a:t>
            </a:r>
            <a:r>
              <a:rPr lang="cs-CZ" sz="1600" i="1" dirty="0"/>
              <a:t>buňky (</a:t>
            </a:r>
            <a:r>
              <a:rPr lang="cs-CZ" sz="1600" i="1" dirty="0" smtClean="0"/>
              <a:t>Langerhansovy buňky), makrofágy nebo B-lymfocyty, případně </a:t>
            </a:r>
            <a:r>
              <a:rPr lang="cs-CZ" sz="1600" i="1" dirty="0"/>
              <a:t>i aktivované </a:t>
            </a:r>
            <a:r>
              <a:rPr lang="cs-CZ" sz="1600" i="1" dirty="0" smtClean="0"/>
              <a:t>T-lymfocyty</a:t>
            </a:r>
          </a:p>
          <a:p>
            <a:r>
              <a:rPr lang="cs-CZ" sz="2800" dirty="0"/>
              <a:t>Plasmatické </a:t>
            </a:r>
            <a:r>
              <a:rPr lang="cs-CZ" sz="2800" dirty="0" smtClean="0"/>
              <a:t>buňky</a:t>
            </a:r>
            <a:br>
              <a:rPr lang="cs-CZ" sz="2800" dirty="0" smtClean="0"/>
            </a:br>
            <a:r>
              <a:rPr lang="cs-CZ" sz="1600" i="1" dirty="0"/>
              <a:t>Tvorba protilátek</a:t>
            </a:r>
          </a:p>
          <a:p>
            <a:r>
              <a:rPr lang="cs-CZ" sz="2800" dirty="0" smtClean="0"/>
              <a:t>Paměťové </a:t>
            </a:r>
            <a:r>
              <a:rPr lang="cs-CZ" sz="2800" dirty="0"/>
              <a:t>T </a:t>
            </a:r>
            <a:r>
              <a:rPr lang="cs-CZ" sz="2800" dirty="0" smtClean="0"/>
              <a:t>a B lymfocyty</a:t>
            </a:r>
            <a:br>
              <a:rPr lang="cs-CZ" sz="2800" dirty="0" smtClean="0"/>
            </a:br>
            <a:r>
              <a:rPr lang="cs-CZ" sz="1600" i="1" dirty="0"/>
              <a:t>Centrální </a:t>
            </a:r>
            <a:r>
              <a:rPr lang="cs-CZ" sz="1600" i="1" dirty="0" err="1"/>
              <a:t>Tcm</a:t>
            </a:r>
            <a:r>
              <a:rPr lang="cs-CZ" sz="1600" i="1" dirty="0"/>
              <a:t> (CD62L+ CCR7+) a efektorová (periferní) Tem paměť (CD62L- CCR7-) + B </a:t>
            </a:r>
            <a:r>
              <a:rPr lang="cs-CZ" sz="1600" i="1" dirty="0" smtClean="0"/>
              <a:t>lymfocyty </a:t>
            </a:r>
            <a:r>
              <a:rPr lang="cs-CZ" sz="1600" i="1" dirty="0"/>
              <a:t>(CD22+CD45RO+)</a:t>
            </a:r>
          </a:p>
          <a:p>
            <a:r>
              <a:rPr lang="cs-CZ" sz="2800" dirty="0" err="1" smtClean="0"/>
              <a:t>Th</a:t>
            </a:r>
            <a:r>
              <a:rPr lang="cs-CZ" sz="2800" dirty="0" smtClean="0"/>
              <a:t> – pomocné </a:t>
            </a:r>
            <a:r>
              <a:rPr lang="cs-CZ" sz="2800" dirty="0"/>
              <a:t>T lymfocyty</a:t>
            </a:r>
            <a:br>
              <a:rPr lang="cs-CZ" sz="2800" dirty="0"/>
            </a:br>
            <a:r>
              <a:rPr lang="cs-CZ" sz="1600" i="1" dirty="0"/>
              <a:t>CD4+ je </a:t>
            </a:r>
            <a:r>
              <a:rPr lang="cs-CZ" sz="1600" i="1" dirty="0" err="1"/>
              <a:t>koreceptor</a:t>
            </a:r>
            <a:r>
              <a:rPr lang="cs-CZ" sz="1600" i="1" dirty="0"/>
              <a:t> posiluje účinek T-buněčného receptoru (TCR) a zvyšuje stabilitu vazby mezi T-lymfocytem a antigen prezentující </a:t>
            </a:r>
            <a:r>
              <a:rPr lang="cs-CZ" sz="1600" i="1" dirty="0" smtClean="0"/>
              <a:t>buňkou a </a:t>
            </a:r>
            <a:r>
              <a:rPr lang="en-US" sz="1600" i="1" dirty="0" err="1" smtClean="0"/>
              <a:t>dozraje</a:t>
            </a:r>
            <a:r>
              <a:rPr lang="en-US" sz="1600" i="1" dirty="0" smtClean="0"/>
              <a:t> </a:t>
            </a:r>
            <a:r>
              <a:rPr lang="en-US" sz="1600" i="1" dirty="0"/>
              <a:t>v Th1 </a:t>
            </a:r>
            <a:r>
              <a:rPr lang="en-US" sz="1600" i="1" dirty="0" err="1"/>
              <a:t>nebo</a:t>
            </a:r>
            <a:r>
              <a:rPr lang="en-US" sz="1600" i="1" dirty="0"/>
              <a:t> Th2 </a:t>
            </a:r>
            <a:endParaRPr lang="cs-CZ" sz="1600" i="1" dirty="0"/>
          </a:p>
          <a:p>
            <a:r>
              <a:rPr lang="cs-CZ" sz="2800" dirty="0" err="1" smtClean="0"/>
              <a:t>Tc</a:t>
            </a:r>
            <a:r>
              <a:rPr lang="cs-CZ" sz="2800" dirty="0" smtClean="0"/>
              <a:t> – cytotoxické T lymfocyty</a:t>
            </a:r>
            <a:br>
              <a:rPr lang="cs-CZ" sz="2800" dirty="0" smtClean="0"/>
            </a:br>
            <a:r>
              <a:rPr lang="cs-CZ" sz="1600" i="1" dirty="0"/>
              <a:t>CD8+ </a:t>
            </a:r>
            <a:r>
              <a:rPr lang="pt-BR" sz="1600" i="1" dirty="0" smtClean="0"/>
              <a:t>receptor </a:t>
            </a:r>
            <a:r>
              <a:rPr lang="pt-BR" sz="1600" i="1" dirty="0"/>
              <a:t>váže </a:t>
            </a:r>
            <a:r>
              <a:rPr lang="cs-CZ" sz="1600" i="1" dirty="0" smtClean="0"/>
              <a:t>na antigen, posiluje účinek</a:t>
            </a:r>
            <a:r>
              <a:rPr lang="pt-BR" sz="1600" i="1" dirty="0" smtClean="0"/>
              <a:t> TCR</a:t>
            </a:r>
            <a:r>
              <a:rPr lang="cs-CZ" sz="1600" i="1" dirty="0" smtClean="0"/>
              <a:t>,</a:t>
            </a:r>
            <a:r>
              <a:rPr lang="pt-BR" sz="1600" i="1" dirty="0" smtClean="0"/>
              <a:t> </a:t>
            </a:r>
            <a:r>
              <a:rPr lang="pt-BR" sz="1600" i="1" dirty="0"/>
              <a:t>zvyšuje stabilitu </a:t>
            </a:r>
            <a:r>
              <a:rPr lang="pt-BR" sz="1600" i="1" dirty="0" smtClean="0"/>
              <a:t>vazby</a:t>
            </a:r>
            <a:r>
              <a:rPr lang="cs-CZ" sz="1600" i="1" dirty="0" smtClean="0"/>
              <a:t>……</a:t>
            </a:r>
            <a:endParaRPr lang="cs-CZ" sz="1600" i="1" dirty="0"/>
          </a:p>
        </p:txBody>
      </p:sp>
    </p:spTree>
    <p:extLst>
      <p:ext uri="{BB962C8B-B14F-4D97-AF65-F5344CB8AC3E}">
        <p14:creationId xmlns:p14="http://schemas.microsoft.com/office/powerpoint/2010/main" val="306275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8424936" cy="1470025"/>
          </a:xfrm>
        </p:spPr>
        <p:txBody>
          <a:bodyPr/>
          <a:lstStyle/>
          <a:p>
            <a:r>
              <a:rPr lang="cs-CZ" sz="6600" dirty="0" smtClean="0"/>
              <a:t>VAKCÍNY PROTI EBOLE</a:t>
            </a:r>
            <a:endParaRPr lang="cs-CZ" sz="66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92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475" y="8430"/>
            <a:ext cx="2393261" cy="169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432072"/>
            <a:ext cx="8229600" cy="1143000"/>
          </a:xfrm>
        </p:spPr>
        <p:txBody>
          <a:bodyPr/>
          <a:lstStyle/>
          <a:p>
            <a:pPr algn="l"/>
            <a:r>
              <a:rPr lang="cs-CZ" sz="5400" dirty="0" smtClean="0"/>
              <a:t>VAKCÍNY PROTI EBOLE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28800"/>
            <a:ext cx="864096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600" i="1" dirty="0" err="1">
                <a:solidFill>
                  <a:srgbClr val="FF0000"/>
                </a:solidFill>
              </a:rPr>
              <a:t>Ebolová</a:t>
            </a:r>
            <a:r>
              <a:rPr lang="cs-CZ" sz="2600" i="1" dirty="0">
                <a:solidFill>
                  <a:srgbClr val="FF0000"/>
                </a:solidFill>
              </a:rPr>
              <a:t> </a:t>
            </a:r>
            <a:r>
              <a:rPr lang="cs-CZ" sz="2600" i="1" dirty="0" smtClean="0">
                <a:solidFill>
                  <a:srgbClr val="FF0000"/>
                </a:solidFill>
              </a:rPr>
              <a:t>vakcína </a:t>
            </a:r>
            <a:r>
              <a:rPr lang="cs-CZ" sz="2600" i="1" dirty="0">
                <a:solidFill>
                  <a:srgbClr val="FF0000"/>
                </a:solidFill>
              </a:rPr>
              <a:t>NIAID/GSK - </a:t>
            </a:r>
            <a:r>
              <a:rPr lang="cs-CZ" sz="2600" i="1" dirty="0" smtClean="0">
                <a:solidFill>
                  <a:srgbClr val="FF0000"/>
                </a:solidFill>
              </a:rPr>
              <a:t>ChAd3-ZEBOV + </a:t>
            </a:r>
            <a:r>
              <a:rPr lang="cs-CZ" sz="2600" i="1" dirty="0" err="1" smtClean="0">
                <a:solidFill>
                  <a:srgbClr val="FF0000"/>
                </a:solidFill>
              </a:rPr>
              <a:t>MsF</a:t>
            </a:r>
            <a:r>
              <a:rPr lang="cs-CZ" sz="2600" i="1" dirty="0" smtClean="0">
                <a:solidFill>
                  <a:srgbClr val="FF0000"/>
                </a:solidFill>
              </a:rPr>
              <a:t> = fáze II. – III.</a:t>
            </a:r>
          </a:p>
          <a:p>
            <a:r>
              <a:rPr lang="cs-CZ" sz="2400" dirty="0" smtClean="0"/>
              <a:t>GSK zakoupilo </a:t>
            </a:r>
            <a:r>
              <a:rPr lang="en-US" sz="2400" dirty="0" err="1" smtClean="0"/>
              <a:t>biotechnolog</a:t>
            </a:r>
            <a:r>
              <a:rPr lang="cs-CZ" sz="2400" dirty="0" err="1" smtClean="0"/>
              <a:t>ickou</a:t>
            </a:r>
            <a:r>
              <a:rPr lang="cs-CZ" sz="2400" dirty="0" smtClean="0"/>
              <a:t> společnost</a:t>
            </a:r>
            <a:r>
              <a:rPr lang="en-US" sz="2400" dirty="0" smtClean="0"/>
              <a:t> </a:t>
            </a:r>
            <a:r>
              <a:rPr lang="en-US" sz="2400" dirty="0" err="1" smtClean="0"/>
              <a:t>Okairos</a:t>
            </a:r>
            <a:r>
              <a:rPr lang="cs-CZ" sz="2400" dirty="0" smtClean="0"/>
              <a:t> 05/2013 + NIH v USA</a:t>
            </a:r>
            <a:r>
              <a:rPr lang="en-US" sz="2400" dirty="0" smtClean="0"/>
              <a:t> </a:t>
            </a:r>
            <a:endParaRPr lang="cs-CZ" sz="2400" dirty="0" smtClean="0"/>
          </a:p>
          <a:p>
            <a:r>
              <a:rPr lang="cs-CZ" sz="2400" dirty="0" smtClean="0"/>
              <a:t>Rekombinantní šimpanzí </a:t>
            </a:r>
            <a:r>
              <a:rPr lang="en-US" sz="2400" dirty="0" smtClean="0"/>
              <a:t>“</a:t>
            </a:r>
            <a:r>
              <a:rPr lang="en-US" sz="2400" dirty="0"/>
              <a:t>cold” adenovirus type 3 (ChAd3</a:t>
            </a:r>
            <a:r>
              <a:rPr lang="en-US" sz="2400" dirty="0" smtClean="0"/>
              <a:t>)</a:t>
            </a:r>
            <a:endParaRPr lang="cs-CZ" sz="2400" dirty="0" smtClean="0"/>
          </a:p>
          <a:p>
            <a:r>
              <a:rPr lang="cs-CZ" sz="2400" dirty="0" smtClean="0"/>
              <a:t>Je vektorem, ale nereplikuje se </a:t>
            </a:r>
          </a:p>
          <a:p>
            <a:r>
              <a:rPr lang="cs-CZ" sz="2400" dirty="0" smtClean="0"/>
              <a:t>Umožní buňkám příjemce exprimovat </a:t>
            </a:r>
            <a:r>
              <a:rPr lang="cs-CZ" sz="2400" dirty="0" err="1" smtClean="0"/>
              <a:t>Ebola</a:t>
            </a:r>
            <a:r>
              <a:rPr lang="cs-CZ" sz="2400" dirty="0" smtClean="0"/>
              <a:t> glykoprotein</a:t>
            </a:r>
          </a:p>
          <a:p>
            <a:r>
              <a:rPr lang="cs-CZ" sz="2400" dirty="0" smtClean="0"/>
              <a:t>Antigen z </a:t>
            </a:r>
            <a:r>
              <a:rPr lang="en-US" sz="2400" dirty="0"/>
              <a:t>Zaire Ebola </a:t>
            </a:r>
            <a:r>
              <a:rPr lang="cs-CZ" sz="2400" dirty="0" smtClean="0"/>
              <a:t>nebo </a:t>
            </a:r>
            <a:r>
              <a:rPr lang="en-US" sz="2400" dirty="0"/>
              <a:t>Zaire Ebola </a:t>
            </a:r>
            <a:r>
              <a:rPr lang="cs-CZ" sz="2400" dirty="0" smtClean="0"/>
              <a:t>+ </a:t>
            </a:r>
            <a:r>
              <a:rPr lang="en-US" sz="2400" dirty="0" smtClean="0"/>
              <a:t>Sudan Ebola</a:t>
            </a:r>
            <a:r>
              <a:rPr lang="cs-CZ" sz="2400" dirty="0" smtClean="0"/>
              <a:t> </a:t>
            </a:r>
            <a:r>
              <a:rPr lang="en-US" sz="2400" dirty="0" smtClean="0"/>
              <a:t>virus</a:t>
            </a:r>
            <a:endParaRPr lang="cs-CZ" sz="2400" dirty="0" smtClean="0"/>
          </a:p>
          <a:p>
            <a:r>
              <a:rPr lang="cs-CZ" sz="2400" dirty="0" smtClean="0"/>
              <a:t>USA, UK, Mali, Švýcarsko, Guinea, Libérie</a:t>
            </a:r>
          </a:p>
          <a:p>
            <a:pPr marL="0" indent="0">
              <a:buNone/>
            </a:pPr>
            <a:r>
              <a:rPr lang="cs-CZ" sz="2600" i="1" dirty="0" smtClean="0">
                <a:solidFill>
                  <a:srgbClr val="FF0000"/>
                </a:solidFill>
              </a:rPr>
              <a:t>Vakcína z </a:t>
            </a:r>
            <a:r>
              <a:rPr lang="cs-CZ" sz="2600" i="1" dirty="0" err="1" smtClean="0">
                <a:solidFill>
                  <a:srgbClr val="FF0000"/>
                </a:solidFill>
              </a:rPr>
              <a:t>NewLink</a:t>
            </a:r>
            <a:r>
              <a:rPr lang="cs-CZ" sz="2600" i="1" dirty="0" smtClean="0">
                <a:solidFill>
                  <a:srgbClr val="FF0000"/>
                </a:solidFill>
              </a:rPr>
              <a:t> </a:t>
            </a:r>
            <a:r>
              <a:rPr lang="cs-CZ" sz="2600" i="1" dirty="0" err="1" smtClean="0">
                <a:solidFill>
                  <a:srgbClr val="FF0000"/>
                </a:solidFill>
              </a:rPr>
              <a:t>Genetics</a:t>
            </a:r>
            <a:r>
              <a:rPr lang="cs-CZ" sz="2600" i="1" dirty="0" smtClean="0">
                <a:solidFill>
                  <a:srgbClr val="FF0000"/>
                </a:solidFill>
              </a:rPr>
              <a:t>/</a:t>
            </a:r>
            <a:r>
              <a:rPr lang="cs-CZ" sz="2600" i="1" dirty="0">
                <a:solidFill>
                  <a:srgbClr val="FF0000"/>
                </a:solidFill>
              </a:rPr>
              <a:t> </a:t>
            </a:r>
            <a:r>
              <a:rPr lang="cs-CZ" sz="2600" i="1" dirty="0" err="1">
                <a:solidFill>
                  <a:srgbClr val="FF0000"/>
                </a:solidFill>
              </a:rPr>
              <a:t>Merck</a:t>
            </a:r>
            <a:r>
              <a:rPr lang="cs-CZ" sz="2600" i="1" dirty="0">
                <a:solidFill>
                  <a:srgbClr val="FF0000"/>
                </a:solidFill>
              </a:rPr>
              <a:t> </a:t>
            </a:r>
            <a:r>
              <a:rPr lang="cs-CZ" sz="2600" i="1" dirty="0" err="1">
                <a:solidFill>
                  <a:srgbClr val="FF0000"/>
                </a:solidFill>
              </a:rPr>
              <a:t>Vaccines</a:t>
            </a:r>
            <a:r>
              <a:rPr lang="cs-CZ" sz="2600" i="1" dirty="0">
                <a:solidFill>
                  <a:srgbClr val="FF0000"/>
                </a:solidFill>
              </a:rPr>
              <a:t> </a:t>
            </a:r>
            <a:r>
              <a:rPr lang="cs-CZ" sz="2600" i="1" dirty="0" smtClean="0">
                <a:solidFill>
                  <a:srgbClr val="FF0000"/>
                </a:solidFill>
              </a:rPr>
              <a:t>USA/</a:t>
            </a:r>
            <a:r>
              <a:rPr lang="en-US" sz="2600" i="1" dirty="0">
                <a:solidFill>
                  <a:srgbClr val="FF0000"/>
                </a:solidFill>
              </a:rPr>
              <a:t>Public Health Agency of </a:t>
            </a:r>
            <a:r>
              <a:rPr lang="en-US" sz="2600" i="1" dirty="0" smtClean="0">
                <a:solidFill>
                  <a:srgbClr val="FF0000"/>
                </a:solidFill>
              </a:rPr>
              <a:t>Canada</a:t>
            </a:r>
            <a:r>
              <a:rPr lang="cs-CZ" sz="2600" i="1" dirty="0" smtClean="0">
                <a:solidFill>
                  <a:srgbClr val="FF0000"/>
                </a:solidFill>
              </a:rPr>
              <a:t> - </a:t>
            </a:r>
            <a:r>
              <a:rPr lang="cs-CZ" sz="2600" i="1" dirty="0">
                <a:solidFill>
                  <a:srgbClr val="FF0000"/>
                </a:solidFill>
              </a:rPr>
              <a:t>VSV-EBOV </a:t>
            </a:r>
            <a:r>
              <a:rPr lang="cs-CZ" sz="2600" i="1" dirty="0" smtClean="0">
                <a:solidFill>
                  <a:srgbClr val="FF0000"/>
                </a:solidFill>
              </a:rPr>
              <a:t> + </a:t>
            </a:r>
            <a:r>
              <a:rPr lang="cs-CZ" sz="2600" i="1" dirty="0" err="1" smtClean="0">
                <a:solidFill>
                  <a:srgbClr val="FF0000"/>
                </a:solidFill>
              </a:rPr>
              <a:t>MsF</a:t>
            </a:r>
            <a:r>
              <a:rPr lang="cs-CZ" sz="2600" i="1" dirty="0" smtClean="0">
                <a:solidFill>
                  <a:srgbClr val="FF0000"/>
                </a:solidFill>
              </a:rPr>
              <a:t> </a:t>
            </a:r>
            <a:r>
              <a:rPr lang="cs-CZ" sz="2600" i="1" dirty="0">
                <a:solidFill>
                  <a:srgbClr val="FF0000"/>
                </a:solidFill>
              </a:rPr>
              <a:t>= fáze II. – III.</a:t>
            </a:r>
          </a:p>
          <a:p>
            <a:r>
              <a:rPr lang="cs-CZ" sz="2400" dirty="0"/>
              <a:t>Virus vezikulózní stomatitidy, Gabon, Keňa, Německo, Guinea a Libérie</a:t>
            </a:r>
          </a:p>
        </p:txBody>
      </p:sp>
    </p:spTree>
    <p:extLst>
      <p:ext uri="{BB962C8B-B14F-4D97-AF65-F5344CB8AC3E}">
        <p14:creationId xmlns:p14="http://schemas.microsoft.com/office/powerpoint/2010/main" val="231916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dirty="0"/>
              <a:t>KLINICKÉ STUDIE </a:t>
            </a: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 smtClean="0"/>
              <a:t>VE </a:t>
            </a:r>
            <a:r>
              <a:rPr lang="cs-CZ" sz="4800" dirty="0"/>
              <a:t>VAKCINOLOGII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18989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/>
          <a:lstStyle/>
          <a:p>
            <a:r>
              <a:rPr lang="cs-CZ" dirty="0" smtClean="0"/>
              <a:t>KLINICKÉ STUDIE VE VAKCINOLOGII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Zkušenost je dobrá – vždy překvapení….</a:t>
            </a:r>
          </a:p>
          <a:p>
            <a:r>
              <a:rPr lang="cs-CZ" dirty="0" smtClean="0"/>
              <a:t>Vakcíny x Léky = </a:t>
            </a:r>
            <a:r>
              <a:rPr lang="cs-CZ" dirty="0" smtClean="0">
                <a:solidFill>
                  <a:srgbClr val="FF0000"/>
                </a:solidFill>
              </a:rPr>
              <a:t>jistota aplikace</a:t>
            </a:r>
          </a:p>
          <a:p>
            <a:r>
              <a:rPr lang="cs-CZ" dirty="0" smtClean="0"/>
              <a:t>Bezprostřední nežádoucí účinky + dlouhodobé ovlivnění zdravotního stavu </a:t>
            </a:r>
            <a:r>
              <a:rPr lang="cs-CZ" dirty="0" smtClean="0">
                <a:solidFill>
                  <a:srgbClr val="FF0000"/>
                </a:solidFill>
              </a:rPr>
              <a:t>6M x 12 M x 16 let</a:t>
            </a:r>
          </a:p>
          <a:p>
            <a:r>
              <a:rPr lang="cs-CZ" dirty="0" smtClean="0"/>
              <a:t>Imunitní odpověď = jasný vliv vakcíny</a:t>
            </a:r>
          </a:p>
          <a:p>
            <a:r>
              <a:rPr lang="cs-CZ" dirty="0" smtClean="0"/>
              <a:t>Rozsáhlé efektivní studie = </a:t>
            </a:r>
            <a:r>
              <a:rPr lang="cs-CZ" dirty="0" smtClean="0">
                <a:solidFill>
                  <a:srgbClr val="FF0000"/>
                </a:solidFill>
              </a:rPr>
              <a:t>zlatý standard</a:t>
            </a:r>
          </a:p>
          <a:p>
            <a:r>
              <a:rPr lang="cs-CZ" dirty="0" smtClean="0"/>
              <a:t>Dřívější vývoj - široce používané vakcíny</a:t>
            </a:r>
          </a:p>
          <a:p>
            <a:r>
              <a:rPr lang="cs-CZ" dirty="0" smtClean="0"/>
              <a:t>Nyní - vakcíny pro relativně úzkou skupinu osob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398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/>
          <a:lstStyle/>
          <a:p>
            <a:r>
              <a:rPr lang="cs-CZ" dirty="0"/>
              <a:t>KLINICKÉ STUDIE VE VAKCINOLOGII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525963"/>
          </a:xfrm>
        </p:spPr>
        <p:txBody>
          <a:bodyPr/>
          <a:lstStyle/>
          <a:p>
            <a:r>
              <a:rPr lang="cs-CZ" sz="2800" dirty="0" smtClean="0"/>
              <a:t>Věnovat se jedné až dvěma studiím během roku</a:t>
            </a:r>
          </a:p>
          <a:p>
            <a:r>
              <a:rPr lang="cs-CZ" sz="2800" dirty="0" smtClean="0"/>
              <a:t>Jasně vymezeny </a:t>
            </a:r>
            <a:r>
              <a:rPr lang="cs-CZ" sz="2800" dirty="0" smtClean="0">
                <a:solidFill>
                  <a:srgbClr val="FF0000"/>
                </a:solidFill>
              </a:rPr>
              <a:t>poměr běžné klinické práce a studie </a:t>
            </a:r>
            <a:r>
              <a:rPr lang="cs-CZ" sz="2800" dirty="0" smtClean="0"/>
              <a:t>2:3 v jasně vymezených datech a dnech</a:t>
            </a:r>
          </a:p>
          <a:p>
            <a:r>
              <a:rPr lang="cs-CZ" sz="2800" dirty="0" smtClean="0"/>
              <a:t>Dostatečně dimenzované prostory a výborné vybavení</a:t>
            </a:r>
          </a:p>
          <a:p>
            <a:r>
              <a:rPr lang="cs-CZ" sz="2800" dirty="0" smtClean="0"/>
              <a:t>Tým kvalifikovaných spolupracovníků externistů – „na zavolání“ </a:t>
            </a:r>
            <a:r>
              <a:rPr lang="cs-CZ" sz="2800" dirty="0" smtClean="0">
                <a:solidFill>
                  <a:srgbClr val="FF0000"/>
                </a:solidFill>
              </a:rPr>
              <a:t>nadprůměrné honorování</a:t>
            </a:r>
          </a:p>
          <a:p>
            <a:r>
              <a:rPr lang="cs-CZ" sz="2800" dirty="0" smtClean="0"/>
              <a:t>Základní zpracování krevních vzorků</a:t>
            </a:r>
          </a:p>
          <a:p>
            <a:r>
              <a:rPr lang="cs-CZ" sz="2800" dirty="0" smtClean="0">
                <a:solidFill>
                  <a:srgbClr val="FF0000"/>
                </a:solidFill>
              </a:rPr>
              <a:t>Elektronizace objednávání</a:t>
            </a:r>
            <a:r>
              <a:rPr lang="cs-CZ" sz="2800" dirty="0" smtClean="0"/>
              <a:t>, připomínkování, webové dotazníky pro léky a léčbu atd.</a:t>
            </a:r>
          </a:p>
          <a:p>
            <a:r>
              <a:rPr lang="cs-CZ" sz="2800" dirty="0" smtClean="0"/>
              <a:t>Věnovat se publikacím – přídatné analýzy jsou důležité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8082310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/>
          <a:lstStyle/>
          <a:p>
            <a:r>
              <a:rPr lang="cs-CZ" dirty="0"/>
              <a:t>KLINICKÉ STUDIE VE VAKCINOLOGII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525963"/>
          </a:xfrm>
        </p:spPr>
        <p:txBody>
          <a:bodyPr/>
          <a:lstStyle/>
          <a:p>
            <a:r>
              <a:rPr lang="cs-CZ" sz="2800" dirty="0" smtClean="0"/>
              <a:t>Jen jedna osoba pro hodnocení všech NÚ a ZNÚ</a:t>
            </a:r>
          </a:p>
          <a:p>
            <a:r>
              <a:rPr lang="cs-CZ" sz="2800" dirty="0" smtClean="0"/>
              <a:t>Pečlivé </a:t>
            </a:r>
            <a:r>
              <a:rPr lang="cs-CZ" sz="2800" dirty="0" smtClean="0">
                <a:solidFill>
                  <a:srgbClr val="FF0000"/>
                </a:solidFill>
              </a:rPr>
              <a:t>vyhodnocení ZNÚ</a:t>
            </a:r>
          </a:p>
          <a:p>
            <a:r>
              <a:rPr lang="cs-CZ" sz="2800" dirty="0" smtClean="0"/>
              <a:t>Kooperace se zdravotnickými zařízeními - ZNÚ</a:t>
            </a:r>
          </a:p>
          <a:p>
            <a:r>
              <a:rPr lang="cs-CZ" sz="2800" dirty="0" smtClean="0"/>
              <a:t>Detailní diskuse se zadavatelem ohledně ZNÚ</a:t>
            </a:r>
            <a:endParaRPr lang="cs-CZ" sz="2800" dirty="0" smtClean="0">
              <a:solidFill>
                <a:srgbClr val="FF0000"/>
              </a:solidFill>
            </a:endParaRPr>
          </a:p>
          <a:p>
            <a:r>
              <a:rPr lang="cs-CZ" sz="2800" dirty="0" smtClean="0"/>
              <a:t>Návrh na </a:t>
            </a:r>
            <a:r>
              <a:rPr lang="cs-CZ" sz="2800" dirty="0" smtClean="0">
                <a:solidFill>
                  <a:srgbClr val="FF0000"/>
                </a:solidFill>
              </a:rPr>
              <a:t>další vyšetření </a:t>
            </a:r>
            <a:r>
              <a:rPr lang="cs-CZ" sz="2800" dirty="0" smtClean="0"/>
              <a:t>v případě nejistoty</a:t>
            </a:r>
          </a:p>
          <a:p>
            <a:r>
              <a:rPr lang="cs-CZ" sz="2800" dirty="0" smtClean="0">
                <a:solidFill>
                  <a:srgbClr val="FF0000"/>
                </a:solidFill>
              </a:rPr>
              <a:t>Nepodceňovat – vakcína proti horečce Dengue</a:t>
            </a:r>
            <a:endParaRPr lang="cs-CZ" sz="2800" dirty="0" smtClean="0"/>
          </a:p>
          <a:p>
            <a:r>
              <a:rPr lang="cs-CZ" sz="2800" dirty="0" smtClean="0"/>
              <a:t>Pročíst a korigovat výzkumné zprávy – porovnání s „</a:t>
            </a:r>
            <a:r>
              <a:rPr lang="cs-CZ" sz="2800" dirty="0" err="1" smtClean="0"/>
              <a:t>okulometrickou</a:t>
            </a:r>
            <a:r>
              <a:rPr lang="cs-CZ" sz="2800" dirty="0" smtClean="0"/>
              <a:t>“ zkušeností </a:t>
            </a:r>
          </a:p>
          <a:p>
            <a:r>
              <a:rPr lang="cs-CZ" sz="2800" dirty="0" smtClean="0">
                <a:solidFill>
                  <a:srgbClr val="FF0000"/>
                </a:solidFill>
              </a:rPr>
              <a:t>Práce v klinické studii je na plný úvazek a nesmí být odsouvána na vedlejší kolej</a:t>
            </a:r>
            <a:endParaRPr lang="cs-CZ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6066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noProof="0" dirty="0" smtClean="0">
                <a:solidFill>
                  <a:srgbClr val="FF0000"/>
                </a:solidFill>
              </a:rPr>
              <a:t/>
            </a:r>
            <a:br>
              <a:rPr lang="en-GB" noProof="0" dirty="0" smtClean="0">
                <a:solidFill>
                  <a:srgbClr val="FF0000"/>
                </a:solidFill>
              </a:rPr>
            </a:br>
            <a:r>
              <a:rPr lang="en-GB" noProof="0" dirty="0" smtClean="0">
                <a:solidFill>
                  <a:srgbClr val="FF0000"/>
                </a:solidFill>
              </a:rPr>
              <a:t>Dis</a:t>
            </a:r>
            <a:r>
              <a:rPr lang="cs-CZ" noProof="0" smtClean="0">
                <a:solidFill>
                  <a:srgbClr val="FF0000"/>
                </a:solidFill>
              </a:rPr>
              <a:t>KUSE</a:t>
            </a:r>
            <a:r>
              <a:rPr lang="en-GB" noProof="0" smtClean="0">
                <a:solidFill>
                  <a:srgbClr val="FF0000"/>
                </a:solidFill>
              </a:rPr>
              <a:t>…..</a:t>
            </a:r>
            <a:endParaRPr lang="en-GB" noProof="0" dirty="0">
              <a:solidFill>
                <a:srgbClr val="FF0000"/>
              </a:solidFill>
            </a:endParaRPr>
          </a:p>
        </p:txBody>
      </p:sp>
      <p:pic>
        <p:nvPicPr>
          <p:cNvPr id="6" name="Picture 5" descr="Avril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764704"/>
            <a:ext cx="5187061" cy="360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68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0850" y="404664"/>
            <a:ext cx="8713637" cy="1143000"/>
          </a:xfrm>
        </p:spPr>
        <p:txBody>
          <a:bodyPr/>
          <a:lstStyle/>
          <a:p>
            <a:r>
              <a:rPr lang="cs-CZ" sz="4000" dirty="0" smtClean="0"/>
              <a:t>KVALITA IMUNITNÍ ODPOVĚDI DLE VĚKU</a:t>
            </a:r>
            <a:br>
              <a:rPr lang="cs-CZ" sz="4000" dirty="0" smtClean="0"/>
            </a:br>
            <a:r>
              <a:rPr lang="cs-CZ" sz="2400" i="1" dirty="0" smtClean="0">
                <a:solidFill>
                  <a:srgbClr val="FF0000"/>
                </a:solidFill>
              </a:rPr>
              <a:t>Vždy dva: ANTIGEN + IMUNITNÍ SYSTÉM</a:t>
            </a:r>
            <a:endParaRPr lang="cs-CZ" sz="4000" i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8676456" cy="368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242739" y="6153150"/>
            <a:ext cx="269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cs-CZ" sz="1600" dirty="0" smtClean="0"/>
              <a:t>5</a:t>
            </a:r>
            <a:endParaRPr lang="cs-CZ" sz="16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1862427" y="6167664"/>
            <a:ext cx="3594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cs-CZ" sz="1600" dirty="0" smtClean="0"/>
              <a:t>10</a:t>
            </a:r>
            <a:endParaRPr lang="cs-CZ" sz="16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480305" y="6153150"/>
            <a:ext cx="3594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cs-CZ" sz="1600" dirty="0" smtClean="0"/>
              <a:t>15</a:t>
            </a:r>
            <a:endParaRPr lang="cs-CZ" sz="1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183210" y="6153150"/>
            <a:ext cx="3594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cs-CZ" sz="1600" dirty="0" smtClean="0"/>
              <a:t>20</a:t>
            </a:r>
            <a:endParaRPr lang="cs-CZ" sz="16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155607" y="6173739"/>
            <a:ext cx="3594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cs-CZ" sz="1600" dirty="0" smtClean="0"/>
              <a:t>50</a:t>
            </a:r>
            <a:endParaRPr lang="cs-CZ" sz="16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859325" y="6173739"/>
            <a:ext cx="3594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cs-CZ" sz="1600" dirty="0" smtClean="0"/>
              <a:t>55</a:t>
            </a:r>
            <a:endParaRPr lang="cs-CZ" sz="16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511105" y="6167664"/>
            <a:ext cx="3594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cs-CZ" sz="1600" dirty="0" smtClean="0"/>
              <a:t>60</a:t>
            </a:r>
            <a:endParaRPr lang="cs-CZ" sz="16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238343" y="6173739"/>
            <a:ext cx="3594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cs-CZ" sz="1600" dirty="0" smtClean="0"/>
              <a:t>65</a:t>
            </a:r>
            <a:endParaRPr lang="cs-CZ" sz="16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919341" y="6158318"/>
            <a:ext cx="3594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cs-CZ" sz="1600" dirty="0" smtClean="0"/>
              <a:t>70</a:t>
            </a:r>
            <a:endParaRPr lang="cs-CZ" sz="16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7583013" y="6153150"/>
            <a:ext cx="3594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cs-CZ" sz="1600" dirty="0" smtClean="0"/>
              <a:t>75</a:t>
            </a:r>
            <a:endParaRPr lang="cs-CZ" sz="16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8337537" y="6186450"/>
            <a:ext cx="3594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cs-CZ" sz="1600" dirty="0"/>
              <a:t>8</a:t>
            </a:r>
            <a:r>
              <a:rPr lang="cs-CZ" sz="1600" dirty="0" smtClean="0"/>
              <a:t>0</a:t>
            </a:r>
            <a:endParaRPr lang="cs-CZ" sz="16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3651625" y="6462695"/>
            <a:ext cx="1152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cs-CZ" sz="1600" dirty="0" smtClean="0"/>
              <a:t>Věk v letech</a:t>
            </a:r>
            <a:endParaRPr lang="cs-CZ" sz="1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6493167" y="3678431"/>
            <a:ext cx="1866217" cy="584775"/>
          </a:xfrm>
          <a:prstGeom prst="rect">
            <a:avLst/>
          </a:prstGeom>
          <a:noFill/>
          <a:ln w="25400">
            <a:solidFill>
              <a:srgbClr val="FF0000">
                <a:alpha val="96000"/>
              </a:srgbClr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Stárnutí IS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6" name="Přímá spojnice se šipkou 5"/>
          <p:cNvCxnSpPr>
            <a:stCxn id="4" idx="2"/>
          </p:cNvCxnSpPr>
          <p:nvPr/>
        </p:nvCxnSpPr>
        <p:spPr>
          <a:xfrm flipH="1">
            <a:off x="6156176" y="4263206"/>
            <a:ext cx="1270100" cy="31792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>
            <a:off x="7426276" y="4263206"/>
            <a:ext cx="746124" cy="111001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H="1">
            <a:off x="7099065" y="4298275"/>
            <a:ext cx="327210" cy="107494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2042150" y="2128500"/>
            <a:ext cx="3568606" cy="584775"/>
          </a:xfrm>
          <a:prstGeom prst="rect">
            <a:avLst/>
          </a:prstGeom>
          <a:noFill/>
          <a:ln w="25400">
            <a:solidFill>
              <a:srgbClr val="FF0000">
                <a:alpha val="96000"/>
              </a:srgbClr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Imunokompetence IS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672250" y="2998599"/>
            <a:ext cx="2155334" cy="584775"/>
          </a:xfrm>
          <a:prstGeom prst="rect">
            <a:avLst/>
          </a:prstGeom>
          <a:noFill/>
          <a:ln w="25400">
            <a:solidFill>
              <a:srgbClr val="FF0000">
                <a:alpha val="96000"/>
              </a:srgbClr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Vyzrávání IS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35" name="Přímá spojnice se šipkou 34"/>
          <p:cNvCxnSpPr/>
          <p:nvPr/>
        </p:nvCxnSpPr>
        <p:spPr>
          <a:xfrm flipH="1">
            <a:off x="1170067" y="3583374"/>
            <a:ext cx="538835" cy="142980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/>
          <p:nvPr/>
        </p:nvCxnSpPr>
        <p:spPr>
          <a:xfrm flipH="1">
            <a:off x="2839751" y="2713275"/>
            <a:ext cx="986702" cy="9651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se šipkou 40"/>
          <p:cNvCxnSpPr/>
          <p:nvPr/>
        </p:nvCxnSpPr>
        <p:spPr>
          <a:xfrm>
            <a:off x="3826453" y="2713275"/>
            <a:ext cx="1684652" cy="154993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 rot="16200000">
            <a:off x="-674757" y="4403912"/>
            <a:ext cx="2284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00037E"/>
                </a:solidFill>
                <a:latin typeface="+mn-lt"/>
              </a:rPr>
              <a:t>Pool naivních T a B lymfocytů</a:t>
            </a:r>
            <a:endParaRPr lang="cs-CZ" sz="1400" b="1" dirty="0">
              <a:solidFill>
                <a:srgbClr val="00037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800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0688"/>
            <a:ext cx="9144000" cy="1371600"/>
          </a:xfrm>
        </p:spPr>
        <p:txBody>
          <a:bodyPr/>
          <a:lstStyle/>
          <a:p>
            <a:r>
              <a:rPr lang="cs-CZ" sz="3600" dirty="0"/>
              <a:t>Buňky prezentující antigen – klíč k budoucnosti</a:t>
            </a:r>
            <a:r>
              <a:rPr lang="cs-CZ" sz="4000" dirty="0"/>
              <a:t/>
            </a:r>
            <a:br>
              <a:rPr lang="cs-CZ" sz="4000" dirty="0"/>
            </a:br>
            <a:r>
              <a:rPr lang="cs-CZ" sz="2400" i="1" dirty="0">
                <a:solidFill>
                  <a:srgbClr val="FF0000"/>
                </a:solidFill>
              </a:rPr>
              <a:t>Adjuvantní prostředky; Nádorové antigeny; Nosiče </a:t>
            </a:r>
            <a:r>
              <a:rPr lang="cs-CZ" sz="2400" i="1" dirty="0" smtClean="0">
                <a:solidFill>
                  <a:srgbClr val="FF0000"/>
                </a:solidFill>
              </a:rPr>
              <a:t>antigenů</a:t>
            </a:r>
            <a:br>
              <a:rPr lang="cs-CZ" sz="2400" i="1" dirty="0" smtClean="0">
                <a:solidFill>
                  <a:srgbClr val="FF0000"/>
                </a:solidFill>
              </a:rPr>
            </a:br>
            <a:r>
              <a:rPr lang="it-IT" sz="2400" i="1" dirty="0">
                <a:solidFill>
                  <a:srgbClr val="FF0000"/>
                </a:solidFill>
              </a:rPr>
              <a:t>IL-6, IL-10, TNF, and IFN </a:t>
            </a:r>
            <a:r>
              <a:rPr lang="cs-CZ" sz="2400" i="1" dirty="0" smtClean="0">
                <a:solidFill>
                  <a:srgbClr val="FF0000"/>
                </a:solidFill>
              </a:rPr>
              <a:t>vyšší </a:t>
            </a:r>
            <a:r>
              <a:rPr lang="it-IT" sz="2400" i="1" dirty="0" smtClean="0">
                <a:solidFill>
                  <a:srgbClr val="FF0000"/>
                </a:solidFill>
              </a:rPr>
              <a:t>po </a:t>
            </a:r>
            <a:r>
              <a:rPr lang="it-IT" sz="2400" i="1" dirty="0">
                <a:solidFill>
                  <a:srgbClr val="FF0000"/>
                </a:solidFill>
              </a:rPr>
              <a:t>druhé dávce vakcíny ne po infekci</a:t>
            </a:r>
            <a:br>
              <a:rPr lang="it-IT" sz="2400" i="1" dirty="0">
                <a:solidFill>
                  <a:srgbClr val="FF0000"/>
                </a:solidFill>
              </a:rPr>
            </a:br>
            <a:endParaRPr lang="en-US" sz="2400" i="1" dirty="0">
              <a:solidFill>
                <a:srgbClr val="FF0000"/>
              </a:solidFill>
            </a:endParaRPr>
          </a:p>
        </p:txBody>
      </p:sp>
      <p:pic>
        <p:nvPicPr>
          <p:cNvPr id="1462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1895514"/>
            <a:ext cx="5760640" cy="4891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83396" y="2071954"/>
            <a:ext cx="1744388" cy="623248"/>
          </a:xfrm>
          <a:prstGeom prst="rect">
            <a:avLst/>
          </a:prstGeom>
          <a:noFill/>
          <a:ln w="25400">
            <a:solidFill>
              <a:srgbClr val="FF0000">
                <a:alpha val="93000"/>
              </a:srgbClr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Signál 0</a:t>
            </a:r>
          </a:p>
          <a:p>
            <a:r>
              <a:rPr lang="cs-CZ" sz="1050" b="1" dirty="0" smtClean="0">
                <a:solidFill>
                  <a:srgbClr val="00037E"/>
                </a:solidFill>
                <a:latin typeface="Arial Narrow" panose="020B0606020202030204" pitchFamily="34" charset="0"/>
              </a:rPr>
              <a:t>PRR nebezpečné vzory PAMP</a:t>
            </a:r>
            <a:endParaRPr lang="cs-CZ" sz="1050" b="1" dirty="0">
              <a:solidFill>
                <a:srgbClr val="00037E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627784" y="4293096"/>
            <a:ext cx="1154483" cy="646331"/>
          </a:xfrm>
          <a:prstGeom prst="rect">
            <a:avLst/>
          </a:prstGeom>
          <a:noFill/>
          <a:ln w="25400">
            <a:solidFill>
              <a:srgbClr val="FF0000">
                <a:alpha val="93000"/>
              </a:srgbClr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Signál 1</a:t>
            </a:r>
          </a:p>
          <a:p>
            <a:r>
              <a:rPr lang="cs-CZ" sz="1200" b="1" dirty="0" smtClean="0">
                <a:solidFill>
                  <a:srgbClr val="00037E"/>
                </a:solidFill>
                <a:latin typeface="Arial Narrow" panose="020B0606020202030204" pitchFamily="34" charset="0"/>
              </a:rPr>
              <a:t>Antigen a MHC</a:t>
            </a:r>
            <a:endParaRPr lang="cs-CZ" sz="1200" b="1" dirty="0">
              <a:solidFill>
                <a:srgbClr val="00037E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785184" y="2039943"/>
            <a:ext cx="1154483" cy="677108"/>
          </a:xfrm>
          <a:prstGeom prst="rect">
            <a:avLst/>
          </a:prstGeom>
          <a:noFill/>
          <a:ln w="25400">
            <a:solidFill>
              <a:srgbClr val="FF0000">
                <a:alpha val="93000"/>
              </a:srgbClr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Signál 2</a:t>
            </a:r>
          </a:p>
          <a:p>
            <a:r>
              <a:rPr lang="cs-CZ" sz="1400" b="1" dirty="0" err="1" smtClean="0">
                <a:solidFill>
                  <a:srgbClr val="00037E"/>
                </a:solidFill>
                <a:latin typeface="Arial Narrow" panose="020B0606020202030204" pitchFamily="34" charset="0"/>
              </a:rPr>
              <a:t>kostimulace</a:t>
            </a:r>
            <a:endParaRPr lang="cs-CZ" sz="1400" b="1" dirty="0">
              <a:solidFill>
                <a:srgbClr val="00037E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804248" y="3501008"/>
            <a:ext cx="1154483" cy="677108"/>
          </a:xfrm>
          <a:prstGeom prst="rect">
            <a:avLst/>
          </a:prstGeom>
          <a:noFill/>
          <a:ln w="25400">
            <a:solidFill>
              <a:srgbClr val="FF0000">
                <a:alpha val="93000"/>
              </a:srgbClr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Signál 3</a:t>
            </a:r>
          </a:p>
          <a:p>
            <a:r>
              <a:rPr lang="cs-CZ" sz="1400" b="1" dirty="0" err="1">
                <a:solidFill>
                  <a:srgbClr val="00037E"/>
                </a:solidFill>
                <a:latin typeface="Arial Narrow" panose="020B0606020202030204" pitchFamily="34" charset="0"/>
              </a:rPr>
              <a:t>Cytokiny</a:t>
            </a:r>
            <a:endParaRPr lang="cs-CZ" sz="1400" b="1" dirty="0">
              <a:solidFill>
                <a:srgbClr val="00037E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076056" y="1887288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b="1" i="1" dirty="0" err="1" smtClean="0">
                <a:solidFill>
                  <a:srgbClr val="FF0000"/>
                </a:solidFill>
                <a:latin typeface="+mj-lt"/>
              </a:rPr>
              <a:t>Jak</a:t>
            </a:r>
            <a:r>
              <a:rPr lang="en-US" b="1" i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+mj-lt"/>
              </a:rPr>
              <a:t>mám</a:t>
            </a:r>
            <a:r>
              <a:rPr lang="en-US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+mj-lt"/>
              </a:rPr>
              <a:t>reagovat</a:t>
            </a:r>
            <a:r>
              <a:rPr lang="cs-CZ" b="1" i="1" dirty="0">
                <a:solidFill>
                  <a:srgbClr val="FF0000"/>
                </a:solidFill>
                <a:latin typeface="+mj-lt"/>
              </a:rPr>
              <a:t>?</a:t>
            </a:r>
            <a:endParaRPr lang="en-US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-757263" y="429117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en-US" b="1" i="1" dirty="0">
                <a:solidFill>
                  <a:srgbClr val="FF0000"/>
                </a:solidFill>
                <a:latin typeface="+mj-lt"/>
              </a:rPr>
              <a:t>Co </a:t>
            </a:r>
            <a:r>
              <a:rPr lang="en-US" b="1" i="1" dirty="0" err="1">
                <a:solidFill>
                  <a:srgbClr val="FF0000"/>
                </a:solidFill>
                <a:latin typeface="+mj-lt"/>
              </a:rPr>
              <a:t>rozeznávám</a:t>
            </a:r>
            <a:r>
              <a:rPr lang="cs-CZ" b="1" i="1" dirty="0" smtClean="0">
                <a:solidFill>
                  <a:srgbClr val="FF0000"/>
                </a:solidFill>
                <a:latin typeface="+mj-lt"/>
              </a:rPr>
              <a:t>?</a:t>
            </a:r>
            <a:endParaRPr lang="en-US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990361" y="6436599"/>
            <a:ext cx="5991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>
                <a:solidFill>
                  <a:srgbClr val="FF0000"/>
                </a:solidFill>
                <a:latin typeface="+mj-lt"/>
              </a:rPr>
              <a:t>Základní prvek T-dependentní imunitní odpovědi</a:t>
            </a:r>
            <a:endParaRPr lang="cs-CZ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436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02" name="Picture 2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116632"/>
            <a:ext cx="6840538" cy="6741369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10954" y="116632"/>
            <a:ext cx="8856984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00037E"/>
                </a:solidFill>
                <a:latin typeface="Arial Narrow"/>
                <a:ea typeface="+mj-ea"/>
              </a:rPr>
              <a:t>TŘI CESTY STIMULACE IMUNITNÍHO SYSTÉMU</a:t>
            </a:r>
            <a:r>
              <a:rPr lang="cs-CZ" sz="4000" b="1" dirty="0" smtClean="0">
                <a:solidFill>
                  <a:srgbClr val="00037E"/>
                </a:solidFill>
                <a:latin typeface="Arial Narrow"/>
                <a:ea typeface="+mj-ea"/>
              </a:rPr>
              <a:t/>
            </a:r>
            <a:br>
              <a:rPr lang="cs-CZ" sz="4000" b="1" dirty="0" smtClean="0">
                <a:solidFill>
                  <a:srgbClr val="00037E"/>
                </a:solidFill>
                <a:latin typeface="Arial Narrow"/>
                <a:ea typeface="+mj-ea"/>
              </a:rPr>
            </a:br>
            <a:r>
              <a:rPr lang="cs-CZ" b="1" i="1" dirty="0" smtClean="0">
                <a:solidFill>
                  <a:srgbClr val="FF0000"/>
                </a:solidFill>
                <a:latin typeface="Arial Narrow"/>
                <a:ea typeface="+mj-ea"/>
              </a:rPr>
              <a:t>Na thymu nezávislé, na thymu závislé exogenní a endogenní antigeny</a:t>
            </a:r>
            <a:endParaRPr lang="cs-CZ" dirty="0"/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1691680" y="6669360"/>
            <a:ext cx="4032448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5796136" y="6669360"/>
            <a:ext cx="2232248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2986933" y="6303620"/>
            <a:ext cx="1441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  <a:latin typeface="+mj-lt"/>
              </a:rPr>
              <a:t>INDUKCE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940152" y="630362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latin typeface="+mj-lt"/>
              </a:rPr>
              <a:t>PRODUKCE</a:t>
            </a:r>
            <a:endParaRPr lang="cs-CZ" sz="2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80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81000"/>
            <a:ext cx="8569325" cy="1371600"/>
          </a:xfrm>
        </p:spPr>
        <p:txBody>
          <a:bodyPr/>
          <a:lstStyle/>
          <a:p>
            <a:r>
              <a:rPr lang="cs-CZ"/>
              <a:t>SCHÉMATA OČKOVÁNÍ A IMUNIZACE</a:t>
            </a:r>
            <a:br>
              <a:rPr lang="cs-CZ"/>
            </a:br>
            <a:r>
              <a:rPr lang="cs-CZ" sz="3600" i="1"/>
              <a:t>ZÁKLADNÍ + booster (dávka přeočkování)</a:t>
            </a:r>
          </a:p>
        </p:txBody>
      </p:sp>
      <p:sp>
        <p:nvSpPr>
          <p:cNvPr id="129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1200"/>
            <a:ext cx="8280400" cy="4471988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cs-CZ" sz="2800" i="1" dirty="0" smtClean="0">
                <a:solidFill>
                  <a:srgbClr val="FF0000"/>
                </a:solidFill>
              </a:rPr>
              <a:t>KONVENČNÍ schéma</a:t>
            </a:r>
            <a:endParaRPr lang="cs-CZ" sz="2800" i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2800" i="1" dirty="0">
                <a:solidFill>
                  <a:srgbClr val="66FF33"/>
                </a:solidFill>
              </a:rPr>
              <a:t>Inaktivované a rekombinantní </a:t>
            </a:r>
            <a:r>
              <a:rPr lang="cs-CZ" sz="2800" i="1" dirty="0" smtClean="0">
                <a:solidFill>
                  <a:srgbClr val="66FF33"/>
                </a:solidFill>
              </a:rPr>
              <a:t>antigeny (Th2)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/>
              <a:t>Tři dávky – Měsíc 0 – 1 – 6, postupné zkracování </a:t>
            </a:r>
            <a:r>
              <a:rPr lang="cs-CZ" sz="2800" dirty="0">
                <a:solidFill>
                  <a:srgbClr val="FF0000"/>
                </a:solidFill>
              </a:rPr>
              <a:t>indukční</a:t>
            </a:r>
            <a:r>
              <a:rPr lang="cs-CZ" sz="2800" dirty="0">
                <a:solidFill>
                  <a:schemeClr val="folHlink"/>
                </a:solidFill>
              </a:rPr>
              <a:t> </a:t>
            </a:r>
            <a:r>
              <a:rPr lang="cs-CZ" sz="2800" dirty="0"/>
              <a:t>a prodlužování </a:t>
            </a:r>
            <a:r>
              <a:rPr lang="cs-CZ" sz="2800" dirty="0">
                <a:solidFill>
                  <a:srgbClr val="FF0000"/>
                </a:solidFill>
              </a:rPr>
              <a:t>produkční</a:t>
            </a:r>
            <a:r>
              <a:rPr lang="cs-CZ" sz="2800" dirty="0"/>
              <a:t> </a:t>
            </a:r>
            <a:r>
              <a:rPr lang="cs-CZ" sz="2800" dirty="0" smtClean="0"/>
              <a:t>fáze </a:t>
            </a:r>
            <a:br>
              <a:rPr lang="cs-CZ" sz="2800" dirty="0" smtClean="0"/>
            </a:br>
            <a:r>
              <a:rPr lang="cs-CZ" sz="2800" dirty="0" smtClean="0">
                <a:solidFill>
                  <a:srgbClr val="FF0000"/>
                </a:solidFill>
              </a:rPr>
              <a:t>!</a:t>
            </a:r>
            <a:r>
              <a:rPr lang="cs-CZ" sz="2800" dirty="0" smtClean="0"/>
              <a:t>Optimální 0 +3 +12 +36 M poté dlouhodobá ochrana</a:t>
            </a:r>
            <a:r>
              <a:rPr lang="cs-CZ" sz="2800" dirty="0" smtClean="0">
                <a:solidFill>
                  <a:srgbClr val="FF0000"/>
                </a:solidFill>
              </a:rPr>
              <a:t>!</a:t>
            </a:r>
            <a:endParaRPr lang="cs-CZ" sz="28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2800" i="1" dirty="0">
                <a:solidFill>
                  <a:srgbClr val="66FF33"/>
                </a:solidFill>
              </a:rPr>
              <a:t>Živé </a:t>
            </a:r>
            <a:r>
              <a:rPr lang="cs-CZ" sz="2800" i="1" dirty="0" err="1">
                <a:solidFill>
                  <a:srgbClr val="66FF33"/>
                </a:solidFill>
              </a:rPr>
              <a:t>atenuované</a:t>
            </a:r>
            <a:r>
              <a:rPr lang="cs-CZ" sz="2800" i="1" dirty="0">
                <a:solidFill>
                  <a:srgbClr val="66FF33"/>
                </a:solidFill>
              </a:rPr>
              <a:t> </a:t>
            </a:r>
            <a:r>
              <a:rPr lang="cs-CZ" sz="2800" i="1" dirty="0" smtClean="0">
                <a:solidFill>
                  <a:srgbClr val="66FF33"/>
                </a:solidFill>
              </a:rPr>
              <a:t>vakcíny (Th1)</a:t>
            </a:r>
            <a:r>
              <a:rPr lang="cs-CZ" sz="2800" i="1" dirty="0">
                <a:solidFill>
                  <a:srgbClr val="66FF33"/>
                </a:solidFill>
              </a:rPr>
              <a:t/>
            </a:r>
            <a:br>
              <a:rPr lang="cs-CZ" sz="2800" i="1" dirty="0">
                <a:solidFill>
                  <a:srgbClr val="66FF33"/>
                </a:solidFill>
              </a:rPr>
            </a:br>
            <a:r>
              <a:rPr lang="cs-CZ" sz="2800" dirty="0"/>
              <a:t>Většinou jedna dávka 0 – 10 </a:t>
            </a:r>
            <a:r>
              <a:rPr lang="cs-CZ" sz="2800" dirty="0" smtClean="0"/>
              <a:t>let (celý život – ŽZ)</a:t>
            </a:r>
            <a:endParaRPr lang="cs-CZ" sz="2800" dirty="0"/>
          </a:p>
          <a:p>
            <a:pPr marL="0" indent="0">
              <a:lnSpc>
                <a:spcPct val="90000"/>
              </a:lnSpc>
              <a:buNone/>
            </a:pPr>
            <a:r>
              <a:rPr lang="cs-CZ" sz="2800" i="1" dirty="0" smtClean="0">
                <a:solidFill>
                  <a:srgbClr val="FF0000"/>
                </a:solidFill>
              </a:rPr>
              <a:t>ZRYCHLENÉ schéma</a:t>
            </a:r>
            <a:endParaRPr lang="cs-CZ" sz="2800" i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2800" dirty="0"/>
              <a:t>Tři dávky schématu + </a:t>
            </a:r>
            <a:r>
              <a:rPr lang="cs-CZ" sz="2800" dirty="0" smtClean="0"/>
              <a:t>čtvrtá za cca 12 měsíců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/>
              <a:t>Čtyři dávky – Den 0 – 7 – 21-30 + Měsíc 12, Více </a:t>
            </a:r>
            <a:r>
              <a:rPr lang="cs-CZ" sz="2800" dirty="0">
                <a:solidFill>
                  <a:srgbClr val="FF0000"/>
                </a:solidFill>
              </a:rPr>
              <a:t>indukčních</a:t>
            </a:r>
            <a:r>
              <a:rPr lang="cs-CZ" sz="2800" dirty="0"/>
              <a:t> a několik krátkých </a:t>
            </a:r>
            <a:r>
              <a:rPr lang="cs-CZ" sz="2800" dirty="0">
                <a:solidFill>
                  <a:srgbClr val="FF0000"/>
                </a:solidFill>
              </a:rPr>
              <a:t>produkčních</a:t>
            </a:r>
            <a:r>
              <a:rPr lang="cs-CZ" sz="2800" dirty="0"/>
              <a:t> fází</a:t>
            </a:r>
          </a:p>
        </p:txBody>
      </p:sp>
    </p:spTree>
    <p:extLst>
      <p:ext uri="{BB962C8B-B14F-4D97-AF65-F5344CB8AC3E}">
        <p14:creationId xmlns:p14="http://schemas.microsoft.com/office/powerpoint/2010/main" val="62569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Vlastní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í 1">
      <a:majorFont>
        <a:latin typeface="Arial Narrow"/>
        <a:ea typeface=""/>
        <a:cs typeface="Lucida Sans Unicode"/>
      </a:majorFont>
      <a:minorFont>
        <a:latin typeface="Arial Narrow"/>
        <a:ea typeface=""/>
        <a:cs typeface="Lucida Sans Unicode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Office\Sablony\Návrhy prezentací\IMPULS.POT</Template>
  <TotalTime>39371</TotalTime>
  <Pages>18</Pages>
  <Words>1905</Words>
  <Application>Microsoft Office PowerPoint</Application>
  <PresentationFormat>Předvádění na obrazovce (4:3)</PresentationFormat>
  <Paragraphs>415</Paragraphs>
  <Slides>56</Slides>
  <Notes>21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56</vt:i4>
      </vt:variant>
    </vt:vector>
  </HeadingPairs>
  <TitlesOfParts>
    <vt:vector size="59" baseType="lpstr">
      <vt:lpstr>Motiv sady Office</vt:lpstr>
      <vt:lpstr>Rastrový obrázek</vt:lpstr>
      <vt:lpstr>Graf</vt:lpstr>
      <vt:lpstr> OČKOVÁNÍ A OČKOVACÍ LÁTKY  -STÁLE JE CO ZLEPŠOVAT</vt:lpstr>
      <vt:lpstr>OČKOVÁNÍ A IMUNIZACE </vt:lpstr>
      <vt:lpstr>VAKCINOLOGIE Historie, empirický a racionální přístup I.</vt:lpstr>
      <vt:lpstr>SLOŽENÍ OČKOVACÍCH LÁTEK</vt:lpstr>
      <vt:lpstr>IMUNITNÍ REAKCE PO OČKOVÁNÍ NEJSOU AŽ TAK KOMPLIKOVANÉ……</vt:lpstr>
      <vt:lpstr>KVALITA IMUNITNÍ ODPOVĚDI DLE VĚKU Vždy dva: ANTIGEN + IMUNITNÍ SYSTÉM</vt:lpstr>
      <vt:lpstr>Buňky prezentující antigen – klíč k budoucnosti Adjuvantní prostředky; Nádorové antigeny; Nosiče antigenů IL-6, IL-10, TNF, and IFN vyšší po druhé dávce vakcíny ne po infekci </vt:lpstr>
      <vt:lpstr>Prezentace aplikace PowerPoint</vt:lpstr>
      <vt:lpstr>SCHÉMATA OČKOVÁNÍ A IMUNIZACE ZÁKLADNÍ + booster (dávka přeočkování)</vt:lpstr>
      <vt:lpstr>PRIMÁRNÍ A SEKUNDÁRNÍ ODPOVĚĎ NA OČKOVÁNÍ – NA THYMU ZÁVISLÉ EXOGENNÍ ANTIGENY (Th2)</vt:lpstr>
      <vt:lpstr>Adjuvantní prostředek je asi důležitý…….</vt:lpstr>
      <vt:lpstr>PRIMÁRNÍ A SEKUNDÁRNÍ ODPOVĚĎ NA OČKOVÁNÍ STANDARDNÍ VAKCÍNA A VAKCÍNA S AS04 - TEORIE </vt:lpstr>
      <vt:lpstr>VÝHODY ADJUVANTNÍCH PROSTŘEDKŮ VE VAKCÍNÁCH</vt:lpstr>
      <vt:lpstr>PŘÍKLAD PRO POROVNÁNÍ VÝHOD POLYSACHARIDOVÉ x KONJUGOVANÉ VAKCÍNY</vt:lpstr>
      <vt:lpstr>SROVNÁNÍ IMUNITNÍ ODPOVĚDI</vt:lpstr>
      <vt:lpstr>SROVNÁNÍ IMUNITNÍ ODPOVĚDI</vt:lpstr>
      <vt:lpstr>PŘÍKLAD Z PRAXE Hexavakcíny v pediatrii</vt:lpstr>
      <vt:lpstr>Prezentace aplikace PowerPoint</vt:lpstr>
      <vt:lpstr>Prezentace aplikace PowerPoint</vt:lpstr>
      <vt:lpstr>INFANRIX HEXA M-3-5-13 = SOUČASNOST (Vyh. 355/2017) Zkrácení indukce, prodloužení produkce, menší pokles v čase! Čas pro uplatňování imunitní paměti!</vt:lpstr>
      <vt:lpstr>PŘÍKLAD Z PRAXE Přeočkování proti tetanu dle intervalu, věku a protilátek</vt:lpstr>
      <vt:lpstr>VAKCÍNY PROTI TETANU (Tetavax)</vt:lpstr>
      <vt:lpstr>HODNOCENÍ IMUNITNÍ REAKCE  PO OČKOVÁNÍ/PŘEOČKOVÁNÍ PROTI TETANU</vt:lpstr>
      <vt:lpstr>OČKOVACÍ PROGRAMY A PERSPEKTIVY  V OČKOVÁNÍ</vt:lpstr>
      <vt:lpstr>DĚTSKÝ OČKOVACÍ KALENDÁŘ V ČR PLATNÝ K 1. 1. 2018 Zdroj: Česká vakcinologická společnost ČLS JEP</vt:lpstr>
      <vt:lpstr>Prezentace aplikace PowerPoint</vt:lpstr>
      <vt:lpstr>KDE HLEDÁME INSPIRACI? CDC ATLANTA USA</vt:lpstr>
      <vt:lpstr>DOPORUČENÍ PRO IMUNIZACI DĚTÍ DLE VĚKU USA ROK 2018</vt:lpstr>
      <vt:lpstr>DOPORUČENÍ PRO IMUNIZACI DĚTÍ DLE VĚKU USA ROK 2018</vt:lpstr>
      <vt:lpstr>DOPORUČENÍ PRO IMUNIZACI DOSPĚLÝCH OSOB DLE VĚKU USA ROK 2018</vt:lpstr>
      <vt:lpstr>DOPORUČENÍ PRO IMUNIZACI DLE ZDRAVOTNÍCH OBTÍŽÍ USA ROK 2018</vt:lpstr>
      <vt:lpstr>Spalničky</vt:lpstr>
      <vt:lpstr>Prezentace aplikace PowerPoint</vt:lpstr>
      <vt:lpstr>VÝSKYT SPALNIČEK</vt:lpstr>
      <vt:lpstr>SPALNIČKY – HISTORIE VAKCINACE</vt:lpstr>
      <vt:lpstr>SPALNIČKY – KDO JE CHRÁNĚN?</vt:lpstr>
      <vt:lpstr>OČKOVÁNÍ PROTI MENINGOKOKŮM</vt:lpstr>
      <vt:lpstr>OČKOVÁNÍ PROTI MENINGOKOKOVÉ MENINGITIDĚ</vt:lpstr>
      <vt:lpstr>OČKOVÁNÍ PROTI MENINGOKOKOVÉ MENINGITIDĚ</vt:lpstr>
      <vt:lpstr>OČKOVÁNÍ  PROTI PNEUMOKOKŮM</vt:lpstr>
      <vt:lpstr>JAKÉ JSOU HLAVNÍ KLINICKÉ FORMY PNEUMOKOKOVÝCH INFEKCÍ?</vt:lpstr>
      <vt:lpstr>POČTY POTVRZENÝCH IPO  DLE VĚKU A POHLAVÍ  V EU/EHP  V LETECH 2008-2016</vt:lpstr>
      <vt:lpstr>2 TYPY PNEUMOKOKOVÝCH VAKCÍN PRO DOSPĚLÉ </vt:lpstr>
      <vt:lpstr>PROČ OČKOVAT PROTI CHŘIPCE?</vt:lpstr>
      <vt:lpstr>EFEKTIVITA OČKOVÁNÍ PROTI CHŘIPCE V PREVENCI ARI, HOSPITALIZAVCE A ÚMRTÍ V 16 DD </vt:lpstr>
      <vt:lpstr>EFEKTIVITA OČKOVÁNÍ PROTI CHŘIPCE (Effectiveness a Efficacy; Klinická účinnost a účinnost)</vt:lpstr>
      <vt:lpstr>ČTYŘVALENTNÍ CHŘIPKOVÁ VAKCÍNA </vt:lpstr>
      <vt:lpstr>VAKCÍNA PROTI MALÁRII</vt:lpstr>
      <vt:lpstr>MOSQUIRIX  VAKCÍNA PROTI P. falciparum</vt:lpstr>
      <vt:lpstr>VAKCÍNY PROTI EBOLE</vt:lpstr>
      <vt:lpstr>VAKCÍNY PROTI EBOLE</vt:lpstr>
      <vt:lpstr>KLINICKÉ STUDIE  VE VAKCINOLOGII</vt:lpstr>
      <vt:lpstr>KLINICKÉ STUDIE VE VAKCINOLOGII</vt:lpstr>
      <vt:lpstr>KLINICKÉ STUDIE VE VAKCINOLOGII</vt:lpstr>
      <vt:lpstr>KLINICKÉ STUDIE VE VAKCINOLOGII</vt:lpstr>
      <vt:lpstr> DisKUSE…..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Fyziologie imunitní odpovědi na očkování</dc:title>
  <dc:subject>Přednáška na konferenci o výzkumu NATO 1.6.1995</dc:subject>
  <dc:creator>Beran</dc:creator>
  <cp:lastModifiedBy>Jiří Beran</cp:lastModifiedBy>
  <cp:revision>13261600</cp:revision>
  <cp:lastPrinted>2018-05-25T05:29:32Z</cp:lastPrinted>
  <dcterms:created xsi:type="dcterms:W3CDTF">1997-06-17T22:17:50Z</dcterms:created>
  <dcterms:modified xsi:type="dcterms:W3CDTF">2018-10-18T07:38:27Z</dcterms:modified>
</cp:coreProperties>
</file>