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2" r:id="rId3"/>
    <p:sldId id="274" r:id="rId4"/>
    <p:sldId id="275" r:id="rId5"/>
    <p:sldId id="257" r:id="rId6"/>
    <p:sldId id="266" r:id="rId7"/>
    <p:sldId id="267" r:id="rId8"/>
    <p:sldId id="273" r:id="rId9"/>
    <p:sldId id="291" r:id="rId10"/>
    <p:sldId id="272" r:id="rId11"/>
    <p:sldId id="268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58" r:id="rId21"/>
    <p:sldId id="293" r:id="rId22"/>
    <p:sldId id="259" r:id="rId23"/>
    <p:sldId id="284" r:id="rId24"/>
    <p:sldId id="286" r:id="rId25"/>
    <p:sldId id="282" r:id="rId26"/>
    <p:sldId id="287" r:id="rId27"/>
    <p:sldId id="288" r:id="rId28"/>
    <p:sldId id="290" r:id="rId29"/>
    <p:sldId id="283" r:id="rId30"/>
    <p:sldId id="260" r:id="rId31"/>
    <p:sldId id="28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116A-BD99-4E7D-AFCA-980E12922212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60F1-309F-47EE-8775-77DC892C9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98757-C476-47FC-A4FA-F00F33EB42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CBB84-629B-407E-96ED-4E92728ACA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31FD4-0418-42BE-B439-8518A76E13AC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A8EEE-9E1A-4163-8BDA-F2AED8BBC03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20EEC-878D-4246-852B-954FEF745B3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FCC9D-1F27-49BB-9552-41050E2F96E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1437B5-C7EC-44C3-98BB-899E1DFD54B4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94E1D0-F899-4F9A-B8B3-4015FCA11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  a intenzivní medicína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6779096" cy="537174"/>
          </a:xfrm>
        </p:spPr>
        <p:txBody>
          <a:bodyPr/>
          <a:lstStyle/>
          <a:p>
            <a:r>
              <a:rPr lang="cs-CZ" dirty="0" smtClean="0"/>
              <a:t>K. </a:t>
            </a:r>
            <a:r>
              <a:rPr lang="cs-CZ" dirty="0" err="1" smtClean="0"/>
              <a:t>Rusinová</a:t>
            </a:r>
            <a:r>
              <a:rPr lang="cs-CZ" dirty="0" smtClean="0"/>
              <a:t>, O. Kopecký, M. </a:t>
            </a:r>
            <a:r>
              <a:rPr lang="cs-CZ" dirty="0" err="1" smtClean="0"/>
              <a:t>Otáhal</a:t>
            </a:r>
            <a:r>
              <a:rPr lang="cs-CZ" dirty="0" smtClean="0"/>
              <a:t>, Z. Stach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761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85938"/>
            <a:ext cx="75247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785938"/>
            <a:ext cx="3313112" cy="309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7429500" y="3500438"/>
            <a:ext cx="642938" cy="164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7886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214563"/>
            <a:ext cx="2546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Zástupný symbol pro obsah 13"/>
          <p:cNvSpPr>
            <a:spLocks noGrp="1"/>
          </p:cNvSpPr>
          <p:nvPr>
            <p:ph idx="1"/>
          </p:nvPr>
        </p:nvSpPr>
        <p:spPr>
          <a:xfrm>
            <a:off x="785813" y="3143250"/>
            <a:ext cx="7215187" cy="2571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cs-CZ" sz="2800" b="1" u="sng" dirty="0" smtClean="0">
                <a:solidFill>
                  <a:srgbClr val="FFC000"/>
                </a:solidFill>
              </a:rPr>
              <a:t>rozhovor s rodinou 3.den hospitalizace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dirty="0" smtClean="0"/>
              <a:t>plán léčby, prognóza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dirty="0" smtClean="0"/>
              <a:t>zjištění přání/preferencí pacienta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dirty="0" smtClean="0"/>
              <a:t>očekávání rodiny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862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928813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714625"/>
            <a:ext cx="82899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2 hlavní příležitosti….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smtClean="0"/>
              <a:t>1. poslouchat… naslouchat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smtClean="0"/>
              <a:t>odpovědět na položené dotazy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smtClean="0"/>
              <a:t>vyjasnit si postoj rodiny</a:t>
            </a:r>
          </a:p>
          <a:p>
            <a:pPr lvl="1"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2. emoce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smtClean="0"/>
              <a:t>poskytnout podporu v truchlení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None/>
            </a:pPr>
            <a:r>
              <a:rPr lang="cs-CZ" smtClean="0"/>
              <a:t>dekulpabilizovat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Které dotazy jsou skutečně důležité?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Které bychom měli sami formulovat, abychom pomohli rodině pochopit situaci?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Které dotazy usnadňují porozumění?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850" y="1557338"/>
            <a:ext cx="849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39050" cy="1190625"/>
          </a:xfrm>
          <a:prstGeom prst="rect">
            <a:avLst/>
          </a:prstGeom>
          <a:solidFill>
            <a:schemeClr val="accent6">
              <a:lumMod val="75000"/>
              <a:alpha val="14000"/>
            </a:schemeClr>
          </a:solidFill>
          <a:ln w="444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821518" cy="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Jak dlouho bude na ICU?</a:t>
            </a:r>
          </a:p>
          <a:p>
            <a:r>
              <a:rPr lang="cs-CZ" sz="2000" dirty="0" smtClean="0"/>
              <a:t>Bude mít nějaké následky?</a:t>
            </a:r>
          </a:p>
          <a:p>
            <a:r>
              <a:rPr lang="cs-CZ" sz="2000" dirty="0" smtClean="0"/>
              <a:t>Vnímá mě, když na něj mluvím?</a:t>
            </a:r>
          </a:p>
          <a:p>
            <a:r>
              <a:rPr lang="cs-CZ" sz="2000" dirty="0" smtClean="0"/>
              <a:t>Čím ho léčíte?</a:t>
            </a:r>
          </a:p>
          <a:p>
            <a:r>
              <a:rPr lang="cs-CZ" sz="2000" dirty="0" smtClean="0"/>
              <a:t>K čemu jsou všechny ty hadičky a přístroje?</a:t>
            </a:r>
          </a:p>
          <a:p>
            <a:r>
              <a:rPr lang="cs-CZ" sz="2000" dirty="0" smtClean="0"/>
              <a:t>Kdy bude odpojen od dýchacího přístroje?</a:t>
            </a:r>
          </a:p>
          <a:p>
            <a:r>
              <a:rPr lang="cs-CZ" sz="2000" dirty="0" smtClean="0"/>
              <a:t>Jaká je pravděpodobnost, že se z toho dostane?</a:t>
            </a:r>
          </a:p>
          <a:p>
            <a:r>
              <a:rPr lang="cs-CZ" sz="2000" dirty="0" smtClean="0"/>
              <a:t>Kdy ho mohu navštěvovat?</a:t>
            </a:r>
          </a:p>
          <a:p>
            <a:r>
              <a:rPr lang="cs-CZ" sz="2000" dirty="0" smtClean="0"/>
              <a:t>Mohu si volat?</a:t>
            </a:r>
          </a:p>
          <a:p>
            <a:r>
              <a:rPr lang="cs-CZ" sz="2000" dirty="0" smtClean="0"/>
              <a:t>Co se očekává ode mne, až se bude rozhodovat o paliativní péči?</a:t>
            </a:r>
          </a:p>
          <a:p>
            <a:r>
              <a:rPr lang="cs-CZ" sz="2000" dirty="0" smtClean="0"/>
              <a:t>Nebolí ho něco?</a:t>
            </a:r>
          </a:p>
          <a:p>
            <a:r>
              <a:rPr lang="cs-CZ" sz="2000" dirty="0" smtClean="0"/>
              <a:t>Co mohu udělat já?......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67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67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251520" y="2708920"/>
            <a:ext cx="4248472" cy="129614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7950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7950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827584" y="1988840"/>
            <a:ext cx="1512168" cy="381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funguje? (3 intervence dle EBM)</a:t>
            </a:r>
          </a:p>
          <a:p>
            <a:endParaRPr lang="cs-CZ" dirty="0" smtClean="0"/>
          </a:p>
          <a:p>
            <a:r>
              <a:rPr lang="cs-CZ" dirty="0" smtClean="0"/>
              <a:t>Co se zkoumá?</a:t>
            </a:r>
          </a:p>
          <a:p>
            <a:endParaRPr lang="cs-CZ" dirty="0" smtClean="0"/>
          </a:p>
          <a:p>
            <a:r>
              <a:rPr lang="cs-CZ" dirty="0" smtClean="0"/>
              <a:t>Kazuistiky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říběh alternativní matky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říběh nechápavé manželky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říběh nevděčné dcery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zkoumá?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467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37312"/>
            <a:ext cx="2567901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4427984" y="2636912"/>
            <a:ext cx="7200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monitoring rozhovoru lékař/rodina/pacient</a:t>
            </a:r>
          </a:p>
          <a:p>
            <a:endParaRPr lang="cs-CZ" dirty="0" smtClean="0"/>
          </a:p>
          <a:p>
            <a:r>
              <a:rPr lang="cs-CZ" dirty="0" smtClean="0"/>
              <a:t>Vzpomínky na ICU (telefonický kontakt s pacientem 6m po propuštění z ICU)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Příběh alternativní matky</a:t>
            </a:r>
          </a:p>
          <a:p>
            <a:r>
              <a:rPr lang="cs-CZ" dirty="0" smtClean="0"/>
              <a:t>Příběh nechápající manželky</a:t>
            </a:r>
          </a:p>
          <a:p>
            <a:r>
              <a:rPr lang="cs-CZ" dirty="0" smtClean="0"/>
              <a:t>Příběh vděčné dcery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alternativní matky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Pacientka – 19 let, AML</a:t>
            </a:r>
          </a:p>
          <a:p>
            <a:pPr lvl="1"/>
            <a:r>
              <a:rPr lang="cs-CZ" dirty="0" smtClean="0"/>
              <a:t>1. cyklus CHT</a:t>
            </a:r>
          </a:p>
          <a:p>
            <a:pPr lvl="1"/>
            <a:r>
              <a:rPr lang="cs-CZ" dirty="0" smtClean="0"/>
              <a:t>odmítnutí navrhované </a:t>
            </a:r>
            <a:r>
              <a:rPr lang="cs-CZ" dirty="0" err="1" smtClean="0"/>
              <a:t>allo</a:t>
            </a:r>
            <a:r>
              <a:rPr lang="cs-CZ" dirty="0" smtClean="0"/>
              <a:t> BMT - </a:t>
            </a:r>
            <a:r>
              <a:rPr lang="cs-CZ" dirty="0" err="1" smtClean="0"/>
              <a:t>reverz</a:t>
            </a:r>
            <a:endParaRPr lang="cs-CZ" dirty="0" smtClean="0"/>
          </a:p>
          <a:p>
            <a:pPr lvl="1"/>
            <a:r>
              <a:rPr lang="cs-CZ" dirty="0" smtClean="0"/>
              <a:t>alternativní postupy (</a:t>
            </a:r>
            <a:r>
              <a:rPr lang="cs-CZ" dirty="0" err="1" smtClean="0"/>
              <a:t>homeoterapie</a:t>
            </a:r>
            <a:r>
              <a:rPr lang="cs-CZ" dirty="0" smtClean="0"/>
              <a:t>, čaje..)</a:t>
            </a:r>
          </a:p>
          <a:p>
            <a:endParaRPr lang="cs-CZ" dirty="0" smtClean="0"/>
          </a:p>
          <a:p>
            <a:r>
              <a:rPr lang="cs-CZ" dirty="0" smtClean="0"/>
              <a:t>Po 3 měsících se vrací s </a:t>
            </a:r>
            <a:r>
              <a:rPr lang="cs-CZ" dirty="0" err="1" smtClean="0"/>
              <a:t>relapsem</a:t>
            </a:r>
            <a:r>
              <a:rPr lang="cs-CZ" dirty="0" smtClean="0"/>
              <a:t> …</a:t>
            </a:r>
          </a:p>
          <a:p>
            <a:pPr lvl="1"/>
            <a:r>
              <a:rPr lang="cs-CZ" dirty="0" smtClean="0"/>
              <a:t>agresivní CHT, příprava </a:t>
            </a:r>
            <a:r>
              <a:rPr lang="cs-CZ" dirty="0" err="1" smtClean="0"/>
              <a:t>alloBMT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rozvoj MODS, kritické respirační selhání</a:t>
            </a:r>
          </a:p>
          <a:p>
            <a:endParaRPr lang="cs-CZ" dirty="0" smtClean="0"/>
          </a:p>
          <a:p>
            <a:r>
              <a:rPr lang="cs-CZ" dirty="0" smtClean="0"/>
              <a:t>Rodina fotografuje dávkovače… vzájemná nedůvěra a konflikt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v dokumentaci: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Rozhovor s matkou</a:t>
            </a:r>
            <a:r>
              <a:rPr lang="cs-CZ" dirty="0" smtClean="0"/>
              <a:t>: </a:t>
            </a:r>
            <a:r>
              <a:rPr lang="cs-CZ" b="1" dirty="0" smtClean="0"/>
              <a:t>rekapitulace dosavadního průběhu stonání a léčby. Matka otevřeně informována o kritickém stavu …….. a o dalším postupu (pronace, agresivní ventilace a hluboká </a:t>
            </a:r>
            <a:r>
              <a:rPr lang="cs-CZ" b="1" dirty="0" err="1" smtClean="0"/>
              <a:t>sedace</a:t>
            </a:r>
            <a:r>
              <a:rPr lang="cs-CZ" b="1" dirty="0" smtClean="0"/>
              <a:t>). Plán návštěv: matce budou umožněny co nejširší návštěvy, účast na ošetřovatelských procedurách (hygiena, atd.). Telefonické stručné průběžné informace domluveny denně, 1-2x týdně bude matka informována komplexně prostřednictvím </a:t>
            </a:r>
            <a:r>
              <a:rPr lang="cs-CZ" b="1" dirty="0" err="1" smtClean="0"/>
              <a:t>family</a:t>
            </a:r>
            <a:r>
              <a:rPr lang="cs-CZ" b="1" dirty="0" smtClean="0"/>
              <a:t> </a:t>
            </a:r>
            <a:r>
              <a:rPr lang="cs-CZ" b="1" dirty="0" err="1" smtClean="0"/>
              <a:t>conference</a:t>
            </a:r>
            <a:r>
              <a:rPr lang="cs-CZ" b="1" dirty="0" smtClean="0"/>
              <a:t> v pracovní době. Nejbližší schůzka naplánována na pondělí nebo úterý. Vyslovila též přání aplikace alternativních postupů (podávání homeopatických kuliček, </a:t>
            </a:r>
            <a:r>
              <a:rPr lang="cs-CZ" b="1" dirty="0" err="1" smtClean="0"/>
              <a:t>biolampa</a:t>
            </a:r>
            <a:r>
              <a:rPr lang="cs-CZ" b="1" dirty="0" smtClean="0"/>
              <a:t> </a:t>
            </a:r>
            <a:r>
              <a:rPr lang="cs-CZ" b="1" dirty="0" err="1" smtClean="0"/>
              <a:t>ev</a:t>
            </a:r>
            <a:r>
              <a:rPr lang="cs-CZ" b="1" dirty="0" smtClean="0"/>
              <a:t>. další). Vyjádřili jsme tolerantní přístup s přihlédnutím ke stavu pacientky a kontinuitě naší péče o ni.   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nechápající manželky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CLL v léčbě asi 15 let</a:t>
            </a:r>
          </a:p>
          <a:p>
            <a:endParaRPr lang="cs-CZ" dirty="0" smtClean="0"/>
          </a:p>
          <a:p>
            <a:r>
              <a:rPr lang="cs-CZ" dirty="0" smtClean="0"/>
              <a:t>X-</a:t>
            </a:r>
            <a:r>
              <a:rPr lang="cs-CZ" dirty="0" err="1" smtClean="0"/>
              <a:t>tý</a:t>
            </a:r>
            <a:r>
              <a:rPr lang="cs-CZ" dirty="0" smtClean="0"/>
              <a:t> </a:t>
            </a:r>
            <a:r>
              <a:rPr lang="cs-CZ" dirty="0" err="1" smtClean="0"/>
              <a:t>relaps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Na chemoterapii série infekčních a dalších komplikací… </a:t>
            </a:r>
          </a:p>
          <a:p>
            <a:r>
              <a:rPr lang="cs-CZ" dirty="0" smtClean="0"/>
              <a:t>Konec života, umírání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v dokumentaci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 posledních 2-3 týdnech trvale febrilní, …… dnes „nápadnější“ pokles CRP ke 116mg/l. …..  Jako zdroj jsme zvažovali ………jistě podíl pravostranné pneumonie.</a:t>
            </a:r>
          </a:p>
          <a:p>
            <a:endParaRPr lang="cs-CZ" dirty="0" smtClean="0"/>
          </a:p>
          <a:p>
            <a:r>
              <a:rPr lang="cs-CZ" dirty="0" smtClean="0"/>
              <a:t>Pacient výrazně negativistický přes podávaná antidepresiva, nespolupracující, přes pravidelnou  RHB dochází k rozvoji </a:t>
            </a:r>
            <a:r>
              <a:rPr lang="cs-CZ" dirty="0" err="1" smtClean="0"/>
              <a:t>spasticity</a:t>
            </a:r>
            <a:r>
              <a:rPr lang="cs-CZ" dirty="0" smtClean="0"/>
              <a:t>.</a:t>
            </a:r>
          </a:p>
          <a:p>
            <a:endParaRPr lang="cs-CZ" b="1" dirty="0" smtClean="0"/>
          </a:p>
          <a:p>
            <a:r>
              <a:rPr lang="cs-CZ" b="1" dirty="0" smtClean="0"/>
              <a:t>Manželka opakovaně a plně informována o závažné a nepříznivé  </a:t>
            </a:r>
            <a:r>
              <a:rPr lang="cs-CZ" b="1" dirty="0" err="1" smtClean="0"/>
              <a:t>prognoze</a:t>
            </a:r>
            <a:r>
              <a:rPr lang="cs-CZ" b="1" dirty="0" smtClean="0"/>
              <a:t> a bezprostředním ohrožení pacienta na životě.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v dokumentaci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 hematologického hlediska tč. není  indikován k chemoterapii, která by i výhledově byla vysoce problematická pro těžkou imunodeficienci s opak. septickými stavy.</a:t>
            </a:r>
          </a:p>
          <a:p>
            <a:endParaRPr lang="cs-CZ" sz="2400" dirty="0" smtClean="0"/>
          </a:p>
          <a:p>
            <a:r>
              <a:rPr lang="cs-CZ" sz="2400" dirty="0" smtClean="0"/>
              <a:t>Prognóza nemocného je vysoce nepříznivá. Proto dop. pouze symptomatickou terapii. V případě dalšího zhoršení stavu nezahajovat případnou resuscitační péči.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paliativního konziliáře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Ve shodě konsilia dr. </a:t>
            </a:r>
            <a:r>
              <a:rPr lang="cs-CZ" b="1" dirty="0" err="1" smtClean="0"/>
              <a:t>oš</a:t>
            </a:r>
            <a:r>
              <a:rPr lang="cs-CZ" b="1" dirty="0" smtClean="0"/>
              <a:t>. Lékař,  </a:t>
            </a:r>
            <a:r>
              <a:rPr lang="cs-CZ" b="1" dirty="0" err="1" smtClean="0"/>
              <a:t>dr</a:t>
            </a:r>
            <a:r>
              <a:rPr lang="cs-CZ" b="1" dirty="0" smtClean="0"/>
              <a:t>…. vedoucí oddělení, </a:t>
            </a:r>
            <a:r>
              <a:rPr lang="cs-CZ" b="1" dirty="0" err="1" smtClean="0"/>
              <a:t>dr</a:t>
            </a:r>
            <a:r>
              <a:rPr lang="cs-CZ" b="1" dirty="0" smtClean="0"/>
              <a:t>… </a:t>
            </a:r>
            <a:r>
              <a:rPr lang="cs-CZ" b="1" dirty="0" err="1" smtClean="0"/>
              <a:t>intenzivista</a:t>
            </a:r>
            <a:r>
              <a:rPr lang="cs-CZ" b="1" dirty="0" smtClean="0"/>
              <a:t>, primář …dr. …, :u nemocného maximálně nastavená terapie nevede k reparaci a ovlivnění vitálních funkcí, v této situaci není možné pokračování cílené hematologické terapie</a:t>
            </a:r>
            <a:r>
              <a:rPr lang="cs-CZ" b="1" dirty="0" smtClean="0">
                <a:solidFill>
                  <a:srgbClr val="FF0000"/>
                </a:solidFill>
              </a:rPr>
              <a:t>. Jedná se o terminální stav onemocnění, kde pokračování v agresivní léčbě nevede ke zlepšení stavu pacienta, ale pouze k prodlužování umírání.</a:t>
            </a:r>
            <a:r>
              <a:rPr lang="cs-CZ" b="1" dirty="0" smtClean="0"/>
              <a:t> U pacienta je indikována paliativní terapie: nebude již napojován na UPV, další infekční komplikace bude léčena pouze symptomaticky, důraz je kladen na komfort, a léčbu bolesti. 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 stavu nemocného opakovaně a zevrubně informována manželka a matka nemocného. Na stav však přes veškerou snahu nemají náhled, v komunikaci je fáze smlouvání/agrese obtížně ovlivnitelná - opakovaně se dožadují neindikované léčby.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nevděčné dcery</a:t>
            </a:r>
            <a:endParaRPr lang="cs-CZ" dirty="0"/>
          </a:p>
        </p:txBody>
      </p:sp>
      <p:pic>
        <p:nvPicPr>
          <p:cNvPr id="6" name="Zástupný symbol pro obsah 5" descr="IMG_4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68" y="2249488"/>
            <a:ext cx="3243263" cy="432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dotazy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„Je dnes teplota nižší?“</a:t>
            </a:r>
          </a:p>
          <a:p>
            <a:pPr>
              <a:buNone/>
            </a:pPr>
            <a:r>
              <a:rPr lang="cs-CZ" dirty="0" smtClean="0"/>
              <a:t>„Už si </a:t>
            </a:r>
            <a:r>
              <a:rPr lang="cs-CZ" dirty="0" err="1" smtClean="0"/>
              <a:t>přidechuje</a:t>
            </a:r>
            <a:r>
              <a:rPr lang="cs-CZ" dirty="0" smtClean="0"/>
              <a:t>?“</a:t>
            </a:r>
          </a:p>
          <a:p>
            <a:pPr>
              <a:buNone/>
            </a:pPr>
            <a:r>
              <a:rPr lang="cs-CZ" dirty="0" smtClean="0"/>
              <a:t>„Šly dolů parametry zánětu?“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	atd. 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emotional</a:t>
            </a:r>
            <a:r>
              <a:rPr lang="cs-CZ" dirty="0" smtClean="0"/>
              <a:t> distance</a:t>
            </a:r>
          </a:p>
          <a:p>
            <a:endParaRPr lang="cs-CZ" dirty="0"/>
          </a:p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GOALS OF CARE</a:t>
            </a:r>
          </a:p>
          <a:p>
            <a:endParaRPr lang="cs-CZ" dirty="0" smtClean="0"/>
          </a:p>
          <a:p>
            <a:r>
              <a:rPr lang="cs-CZ" dirty="0" err="1" smtClean="0"/>
              <a:t>veracity</a:t>
            </a:r>
            <a:r>
              <a:rPr lang="cs-CZ" dirty="0" smtClean="0"/>
              <a:t> x </a:t>
            </a:r>
            <a:r>
              <a:rPr lang="cs-CZ" dirty="0" err="1" smtClean="0"/>
              <a:t>truthfullness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„Jak se to dá unést???“</a:t>
            </a:r>
          </a:p>
          <a:p>
            <a:r>
              <a:rPr lang="cs-CZ" dirty="0" smtClean="0"/>
              <a:t>„Já si vůbec neumím představit, co budu dělat, až mi umře???“</a:t>
            </a:r>
          </a:p>
          <a:p>
            <a:r>
              <a:rPr lang="cs-CZ" dirty="0" smtClean="0"/>
              <a:t>„To ho necháte umřít ? To už nic nebudete dělat?“</a:t>
            </a:r>
          </a:p>
          <a:p>
            <a:r>
              <a:rPr lang="cs-CZ" dirty="0" smtClean="0"/>
              <a:t>„Není to náhodou </a:t>
            </a:r>
            <a:r>
              <a:rPr lang="cs-CZ" dirty="0" err="1" smtClean="0"/>
              <a:t>eutanázie</a:t>
            </a:r>
            <a:r>
              <a:rPr lang="cs-CZ" dirty="0" smtClean="0"/>
              <a:t>?“</a:t>
            </a:r>
          </a:p>
          <a:p>
            <a:r>
              <a:rPr lang="cs-CZ" dirty="0" smtClean="0"/>
              <a:t>„Co byste na mém místě dělal vy?“</a:t>
            </a:r>
          </a:p>
          <a:p>
            <a:r>
              <a:rPr lang="cs-CZ" dirty="0" smtClean="0"/>
              <a:t>„Můžete ho udržet ještě než přijede syn z ciziny?“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dotazy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„Je dnes teplota nižší?“</a:t>
            </a:r>
          </a:p>
          <a:p>
            <a:pPr>
              <a:buNone/>
            </a:pPr>
            <a:r>
              <a:rPr lang="cs-CZ" dirty="0" smtClean="0"/>
              <a:t>„Už si </a:t>
            </a:r>
            <a:r>
              <a:rPr lang="cs-CZ" dirty="0" err="1" smtClean="0"/>
              <a:t>přidechuje</a:t>
            </a:r>
            <a:r>
              <a:rPr lang="cs-CZ" dirty="0" smtClean="0"/>
              <a:t>?“</a:t>
            </a:r>
          </a:p>
          <a:p>
            <a:pPr>
              <a:buNone/>
            </a:pPr>
            <a:r>
              <a:rPr lang="cs-CZ" dirty="0" smtClean="0"/>
              <a:t>„Už šly dolů ty parametry zánětu?“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	atd. 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20015050">
            <a:off x="1140963" y="2576968"/>
            <a:ext cx="6918158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8800" dirty="0" smtClean="0"/>
              <a:t>Ztráta času…</a:t>
            </a:r>
            <a:endParaRPr lang="cs-CZ" sz="8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funguje? (EBM)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intervence: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648"/>
            <a:ext cx="7704138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663" y="6524625"/>
            <a:ext cx="3589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1187624" y="1412776"/>
            <a:ext cx="50405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704138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663" y="6524625"/>
            <a:ext cx="3589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793497">
            <a:off x="-201613" y="2492375"/>
            <a:ext cx="9628188" cy="1436688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53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48062" y="4306888"/>
            <a:ext cx="2047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53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48062" y="4306888"/>
            <a:ext cx="2047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3851920" y="2132856"/>
            <a:ext cx="453650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755576" y="2492896"/>
            <a:ext cx="424847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</TotalTime>
  <Words>706</Words>
  <Application>Microsoft Office PowerPoint</Application>
  <PresentationFormat>Předvádění na obrazovce (4:3)</PresentationFormat>
  <Paragraphs>119</Paragraphs>
  <Slides>31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Urbanistický</vt:lpstr>
      <vt:lpstr>Komunikace  a intenzivní medicína</vt:lpstr>
      <vt:lpstr>Osnova:</vt:lpstr>
      <vt:lpstr>Časté dotazy </vt:lpstr>
      <vt:lpstr>Časté dotazy </vt:lpstr>
      <vt:lpstr>Co funguje? (EBM)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2 hlavní příležitosti….</vt:lpstr>
      <vt:lpstr>Snímek 14</vt:lpstr>
      <vt:lpstr>Snímek 15</vt:lpstr>
      <vt:lpstr>Snímek 16</vt:lpstr>
      <vt:lpstr>Snímek 17</vt:lpstr>
      <vt:lpstr>Snímek 18</vt:lpstr>
      <vt:lpstr>Snímek 19</vt:lpstr>
      <vt:lpstr>Co se zkoumá?</vt:lpstr>
      <vt:lpstr>Snímek 21</vt:lpstr>
      <vt:lpstr>Kazuistiky</vt:lpstr>
      <vt:lpstr>Příběh alternativní matky</vt:lpstr>
      <vt:lpstr>Zápis v dokumentaci:</vt:lpstr>
      <vt:lpstr>Příběh nechápající manželky</vt:lpstr>
      <vt:lpstr>Zápis v dokumentaci</vt:lpstr>
      <vt:lpstr>Zápis v dokumentaci</vt:lpstr>
      <vt:lpstr>Zápis paliativního konziliáře</vt:lpstr>
      <vt:lpstr>Příběh nevděčné dcery</vt:lpstr>
      <vt:lpstr>Současná diskuse</vt:lpstr>
      <vt:lpstr>Příklady: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 a intenzivní medicína</dc:title>
  <dc:creator>User</dc:creator>
  <cp:lastModifiedBy>VS</cp:lastModifiedBy>
  <cp:revision>16</cp:revision>
  <dcterms:created xsi:type="dcterms:W3CDTF">2012-07-17T11:17:17Z</dcterms:created>
  <dcterms:modified xsi:type="dcterms:W3CDTF">2012-07-25T20:12:08Z</dcterms:modified>
</cp:coreProperties>
</file>