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4"/>
  </p:notesMasterIdLst>
  <p:handoutMasterIdLst>
    <p:handoutMasterId r:id="rId25"/>
  </p:handoutMasterIdLst>
  <p:sldIdLst>
    <p:sldId id="256" r:id="rId6"/>
    <p:sldId id="257" r:id="rId7"/>
    <p:sldId id="271" r:id="rId8"/>
    <p:sldId id="270" r:id="rId9"/>
    <p:sldId id="272" r:id="rId10"/>
    <p:sldId id="279" r:id="rId11"/>
    <p:sldId id="280" r:id="rId12"/>
    <p:sldId id="274" r:id="rId13"/>
    <p:sldId id="267" r:id="rId14"/>
    <p:sldId id="263" r:id="rId15"/>
    <p:sldId id="268" r:id="rId16"/>
    <p:sldId id="265" r:id="rId17"/>
    <p:sldId id="273" r:id="rId18"/>
    <p:sldId id="281" r:id="rId19"/>
    <p:sldId id="276" r:id="rId20"/>
    <p:sldId id="269" r:id="rId21"/>
    <p:sldId id="261" r:id="rId22"/>
    <p:sldId id="260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8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Název prezentace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EF96D-1D92-4221-B949-58D390EFD3BA}" type="datetime1">
              <a:rPr lang="cs-CZ" smtClean="0"/>
              <a:t>13.10.2023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/>
              <a:t>© 2019  STÁTNÍ ÚSTAV PRO KONTROLU LÉČIV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EF29E-2275-4AD4-85BB-1A64B48EAF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Název prezentace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282A7-7635-45BB-AA08-27F12B2A5C0B}" type="datetime1">
              <a:rPr lang="cs-CZ" smtClean="0"/>
              <a:t>13.10.2023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/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6C48-1BDB-489B-90ED-5BA449E5A48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60000" y="2130425"/>
            <a:ext cx="6480000" cy="1440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60000" y="3780000"/>
            <a:ext cx="6480000" cy="180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DECC2-DFE6-462D-927C-3F1D3AC21B93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A54B-027A-41F2-87E5-AFD539D42ED9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>
            <a:extLst>
              <a:ext uri="{FF2B5EF4-FFF2-40B4-BE49-F238E27FC236}">
                <a16:creationId xmlns:a16="http://schemas.microsoft.com/office/drawing/2014/main" id="{0ED527D0-5205-48B0-BADF-8ECE9DA0B0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080000"/>
            <a:ext cx="2057400" cy="5040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080000"/>
            <a:ext cx="6019800" cy="5040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2383-A5FD-4D08-A74C-A8D07CA0FB1A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>
            <a:extLst>
              <a:ext uri="{FF2B5EF4-FFF2-40B4-BE49-F238E27FC236}">
                <a16:creationId xmlns:a16="http://schemas.microsoft.com/office/drawing/2014/main" id="{4607C280-B215-4C8A-9B5F-A70867385D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2160000" y="2130425"/>
            <a:ext cx="6480000" cy="1440000"/>
          </a:xfrm>
          <a:prstGeom prst="rect">
            <a:avLst/>
          </a:prstGeom>
        </p:spPr>
        <p:txBody>
          <a:bodyPr/>
          <a:lstStyle/>
          <a:p>
            <a:r>
              <a:rPr lang="cs-CZ" cap="all" dirty="0">
                <a:solidFill>
                  <a:schemeClr val="bg1"/>
                </a:solidFill>
              </a:rPr>
              <a:t>Název prezentace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160000" y="3780000"/>
            <a:ext cx="6480000" cy="180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z="2400" dirty="0">
                <a:solidFill>
                  <a:schemeClr val="bg1"/>
                </a:solidFill>
              </a:rPr>
              <a:t>Titul, jméno a příjmení</a:t>
            </a:r>
          </a:p>
          <a:p>
            <a:r>
              <a:rPr lang="cs-CZ" sz="2400" dirty="0">
                <a:solidFill>
                  <a:schemeClr val="bg1"/>
                </a:solidFill>
              </a:rPr>
              <a:t>Místo konání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EC85-DAFC-419C-807F-3D12BA1FA754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35983"/>
            <a:ext cx="8229600" cy="67283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3625F-9D93-452E-876D-BCB8AF1A5D3D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5900" y="1128632"/>
            <a:ext cx="8242419" cy="1011940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303875"/>
            <a:ext cx="4038600" cy="38895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303875"/>
            <a:ext cx="4038600" cy="38895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2C6A-F159-4CA1-AB7F-47596EA5B5A7}" type="datetime1">
              <a:rPr lang="cs-CZ" smtClean="0"/>
              <a:t>13.10.2023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80000"/>
            <a:ext cx="8229600" cy="61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49498"/>
            <a:ext cx="4040188" cy="6120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618996"/>
            <a:ext cx="4040188" cy="356429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34225" y="1849498"/>
            <a:ext cx="4041775" cy="6120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618996"/>
            <a:ext cx="4041775" cy="356429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7243-5C3A-4DF5-B30D-8C91D95CEB5C}" type="datetime1">
              <a:rPr lang="cs-CZ" smtClean="0"/>
              <a:t>13.10.2023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33746"/>
            <a:ext cx="8229600" cy="630070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1EB4-81DB-4ED3-8E5B-36EBEC0D49C8}" type="datetime1">
              <a:rPr lang="cs-CZ" smtClean="0"/>
              <a:t>13.10.2023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1C0A8-6CE2-464D-96B0-16DE5D70354A}" type="datetime1">
              <a:rPr lang="cs-CZ" smtClean="0"/>
              <a:t>13.10.2023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57200" y="6356352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© 2023  STÁTNÍ ÚSTAV PRO KONTROLU LÉČIV</a:t>
            </a:r>
          </a:p>
        </p:txBody>
      </p:sp>
      <p:sp>
        <p:nvSpPr>
          <p:cNvPr id="6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1080000"/>
            <a:ext cx="3008313" cy="503795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080003"/>
            <a:ext cx="5111750" cy="51393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763816"/>
            <a:ext cx="3008313" cy="445549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7E129-A1B7-4DFA-9AA7-72097B4CA916}" type="datetime1">
              <a:rPr lang="cs-CZ" smtClean="0"/>
              <a:t>13.10.2023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80002"/>
            <a:ext cx="5486400" cy="363883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29B1B-00F8-4415-8466-33B0EEA7929E}" type="datetime1">
              <a:rPr lang="cs-CZ" smtClean="0"/>
              <a:t>13.10.2023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35A8-75A9-4309-8C65-06D38D9434FF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anchor="t"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Zástupný symbol pro text 14">
            <a:extLst>
              <a:ext uri="{FF2B5EF4-FFF2-40B4-BE49-F238E27FC236}">
                <a16:creationId xmlns:a16="http://schemas.microsoft.com/office/drawing/2014/main" id="{C8DB55D2-D4DC-42C2-B715-84243A9377E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400" y="1135983"/>
            <a:ext cx="8229600" cy="62783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2EB09-C09F-4E47-8F4D-439F130C019A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080000"/>
            <a:ext cx="2057400" cy="5040000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080000"/>
            <a:ext cx="6019800" cy="5040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28B7-6FDD-4DE7-A40A-A912A9E9B7F2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2438" y="1808820"/>
            <a:ext cx="8224361" cy="432048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B0A242B4-54ED-4BED-8103-6F88AF5AD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9" name="Zástupný symbol pro datum 8">
            <a:extLst>
              <a:ext uri="{FF2B5EF4-FFF2-40B4-BE49-F238E27FC236}">
                <a16:creationId xmlns:a16="http://schemas.microsoft.com/office/drawing/2014/main" id="{467F2761-E2A7-42FA-8CE5-FC60EA976EF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3A02272-3981-4C2D-A506-C89264DDA7C2}" type="datetime1">
              <a:rPr lang="cs-CZ" smtClean="0"/>
              <a:t>13.10.2023</a:t>
            </a:fld>
            <a:endParaRPr lang="cs-CZ" dirty="0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740A6FBE-ABBC-4BDF-88CD-9B76AA0ABE0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11" name="Zástupný symbol pro číslo snímku 10">
            <a:extLst>
              <a:ext uri="{FF2B5EF4-FFF2-40B4-BE49-F238E27FC236}">
                <a16:creationId xmlns:a16="http://schemas.microsoft.com/office/drawing/2014/main" id="{63784F50-0A1F-490E-98D2-3A12530CA93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Zástupný symbol pro text 14">
            <a:extLst>
              <a:ext uri="{FF2B5EF4-FFF2-40B4-BE49-F238E27FC236}">
                <a16:creationId xmlns:a16="http://schemas.microsoft.com/office/drawing/2014/main" id="{58C0288F-4A19-4799-A147-111B563CFEF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853825"/>
            <a:ext cx="4038600" cy="433962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53825"/>
            <a:ext cx="4038600" cy="433962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BC60E-733F-4ADC-9774-E006EFC838A4}" type="datetime1">
              <a:rPr lang="cs-CZ" smtClean="0"/>
              <a:t>13.10.2023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text 14">
            <a:extLst>
              <a:ext uri="{FF2B5EF4-FFF2-40B4-BE49-F238E27FC236}">
                <a16:creationId xmlns:a16="http://schemas.microsoft.com/office/drawing/2014/main" id="{83A18756-F2F4-4B81-8B16-976B378E20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1803" y="1826890"/>
            <a:ext cx="4040188" cy="6120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1803" y="2636994"/>
            <a:ext cx="4055585" cy="35823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826890"/>
            <a:ext cx="4041775" cy="6210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655094"/>
            <a:ext cx="4041775" cy="35642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66D54-CD5A-4CF7-8D93-77FC32BBAE52}" type="datetime1">
              <a:rPr lang="cs-CZ" smtClean="0"/>
              <a:t>13.10.2023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527469F8-0A16-45AF-B9EA-40ECABCDF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51366"/>
            <a:ext cx="8229600" cy="57742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2" name="Zástupný symbol pro text 14">
            <a:extLst>
              <a:ext uri="{FF2B5EF4-FFF2-40B4-BE49-F238E27FC236}">
                <a16:creationId xmlns:a16="http://schemas.microsoft.com/office/drawing/2014/main" id="{D502A5A9-174A-432B-AD99-EE552FEEA3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CE3E-2CDC-4F3E-93AD-594F74D1D5C5}" type="datetime1">
              <a:rPr lang="cs-CZ" smtClean="0"/>
              <a:t>13.10.2023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5694FC62-8141-43E3-B113-87B8B6994C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ED7B-3F4A-48DF-BD56-41E82D73D854}" type="datetime1">
              <a:rPr lang="cs-CZ" smtClean="0"/>
              <a:t>13.10.2023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57200" y="6356352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© 2023  STÁTNÍ ÚSTAV PRO KONTROLU LÉČIV</a:t>
            </a:r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D3841149-74CE-41A8-A99B-109AFA9045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1080000"/>
            <a:ext cx="3008313" cy="63881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080003"/>
            <a:ext cx="5111750" cy="51393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898830"/>
            <a:ext cx="3008314" cy="432048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94DE-50DB-4C34-BBC9-C08059AA7610}" type="datetime1">
              <a:rPr lang="cs-CZ" smtClean="0"/>
              <a:t>13.10.2023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text 14">
            <a:extLst>
              <a:ext uri="{FF2B5EF4-FFF2-40B4-BE49-F238E27FC236}">
                <a16:creationId xmlns:a16="http://schemas.microsoft.com/office/drawing/2014/main" id="{ADAC396E-BE2D-4350-BB12-72586B9ADE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80002"/>
            <a:ext cx="5486400" cy="363883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E53F7-324D-447C-81AC-FE0251816CBC}" type="datetime1">
              <a:rPr lang="cs-CZ" smtClean="0"/>
              <a:t>13.10.2023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text 14">
            <a:extLst>
              <a:ext uri="{FF2B5EF4-FFF2-40B4-BE49-F238E27FC236}">
                <a16:creationId xmlns:a16="http://schemas.microsoft.com/office/drawing/2014/main" id="{FC5F3F68-364F-45E5-90AB-F73846DC1DA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9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5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4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6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051366"/>
            <a:ext cx="8229600" cy="5774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63815"/>
            <a:ext cx="8229600" cy="4356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 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76000" y="635635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/>
                </a:solidFill>
              </a:defRPr>
            </a:lvl1pPr>
          </a:lstStyle>
          <a:p>
            <a:fld id="{F478E571-C3ED-447A-A21C-FADA689F30A4}" type="datetime1">
              <a:rPr lang="cs-CZ" smtClean="0"/>
              <a:t>13.10.2023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57200" y="6356352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© 2023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560000" y="540000"/>
            <a:ext cx="1080000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675" b="0">
                <a:solidFill>
                  <a:schemeClr val="tx1"/>
                </a:solidFill>
              </a:defRPr>
            </a:lvl1pPr>
          </a:lstStyle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6" descr="SÚKL - logo modré.wmf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457200" y="457202"/>
            <a:ext cx="1440000" cy="390185"/>
          </a:xfrm>
          <a:prstGeom prst="rect">
            <a:avLst/>
          </a:prstGeom>
        </p:spPr>
      </p:pic>
      <p:cxnSp>
        <p:nvCxnSpPr>
          <p:cNvPr id="9" name="Přímá spojovací čára 8"/>
          <p:cNvCxnSpPr/>
          <p:nvPr userDrawn="1"/>
        </p:nvCxnSpPr>
        <p:spPr>
          <a:xfrm>
            <a:off x="2186735" y="773705"/>
            <a:ext cx="64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sldNum="0" hdr="0"/>
  <p:txStyles>
    <p:titleStyle>
      <a:lvl1pPr algn="l" defTabSz="6858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Tx/>
        <a:buBlip>
          <a:blip r:embed="rId14"/>
        </a:buBlip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64651" y="1083737"/>
            <a:ext cx="8229600" cy="680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943835"/>
            <a:ext cx="8229600" cy="4176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 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76000" y="635635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bg1"/>
                </a:solidFill>
              </a:defRPr>
            </a:lvl1pPr>
          </a:lstStyle>
          <a:p>
            <a:fld id="{5C87FCF5-DF5D-4C89-9B17-707E8ACC64DF}" type="datetime1">
              <a:rPr lang="cs-CZ" smtClean="0"/>
              <a:t>13.10.2023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57200" y="6356352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© 2023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560000" y="512700"/>
            <a:ext cx="1080000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675" b="0">
                <a:solidFill>
                  <a:schemeClr val="bg1"/>
                </a:solidFill>
              </a:defRPr>
            </a:lvl1pPr>
          </a:lstStyle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6" descr="SÚKL - logo modré.wmf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457201" y="457202"/>
            <a:ext cx="1439998" cy="390185"/>
          </a:xfrm>
          <a:prstGeom prst="rect">
            <a:avLst/>
          </a:prstGeom>
        </p:spPr>
      </p:pic>
      <p:cxnSp>
        <p:nvCxnSpPr>
          <p:cNvPr id="9" name="Přímá spojovací čára 8"/>
          <p:cNvCxnSpPr/>
          <p:nvPr userDrawn="1"/>
        </p:nvCxnSpPr>
        <p:spPr>
          <a:xfrm>
            <a:off x="2186735" y="773705"/>
            <a:ext cx="64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ransition>
    <p:fade/>
  </p:transition>
  <p:hf sldNum="0" hdr="0"/>
  <p:txStyles>
    <p:titleStyle>
      <a:lvl1pPr algn="l" defTabSz="685800" rtl="0" eaLnBrk="1" latinLnBrk="0" hangingPunct="1"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Tx/>
        <a:buBlip>
          <a:blip r:embed="rId14"/>
        </a:buBlip>
        <a:defRPr sz="2100" kern="1200">
          <a:solidFill>
            <a:schemeClr val="bg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350" kern="1200">
          <a:solidFill>
            <a:schemeClr val="bg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r/wsBLCYs3W6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ealth.ec.europa.eu/medical-devices-sector/new-regulations_en" TargetMode="External"/><Relationship Id="rId2" Type="http://schemas.openxmlformats.org/officeDocument/2006/relationships/hyperlink" Target="https://eur-lex.europa.eu/legal-content/EN/TXT/?uri=CELEX%3A32017R0745&amp;qid=169692211408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ealth.ec.europa.eu/medical-devices-sector/new-regulations/guidance-mdcg-endorsed-documents-and-other-guidance_en" TargetMode="External"/><Relationship Id="rId5" Type="http://schemas.openxmlformats.org/officeDocument/2006/relationships/hyperlink" Target="https://www.zakonyprolidi.cz/cs/2022-375?text=" TargetMode="External"/><Relationship Id="rId4" Type="http://schemas.openxmlformats.org/officeDocument/2006/relationships/hyperlink" Target="https://eur-lex.europa.eu/legal-content/EN/TXT/?uri=CELEX%3A32017R0746&amp;qid=169693212094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SÚKL - logo whit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23258" y="3064382"/>
            <a:ext cx="2697485" cy="729236"/>
          </a:xfrm>
          <a:prstGeom prst="rect">
            <a:avLst/>
          </a:prstGeom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EE35-0016-41DE-AFF1-8541F48AFFE5}" type="datetime1">
              <a:rPr lang="cs-CZ" smtClean="0">
                <a:solidFill>
                  <a:schemeClr val="bg1"/>
                </a:solidFill>
              </a:rPr>
              <a:t>13.10.2023</a:t>
            </a:fld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© 2023  STÁTNÍ ÚSTAV PRO KONTROLU LÉČIV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64CC9E-AD52-45CB-99E5-9D74FA27F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08719"/>
            <a:ext cx="8229600" cy="720080"/>
          </a:xfrm>
        </p:spPr>
        <p:txBody>
          <a:bodyPr>
            <a:noAutofit/>
          </a:bodyPr>
          <a:lstStyle/>
          <a:p>
            <a:r>
              <a:rPr lang="cs-CZ" dirty="0"/>
              <a:t>Studie funkčních způsobilostí diagnostických zdravotnických prostředků </a:t>
            </a:r>
            <a:r>
              <a:rPr lang="cs-CZ" i="1" dirty="0"/>
              <a:t>in vitro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0B45E0-0401-425D-9BE7-DF95E4626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35A8-75A9-4309-8C65-06D38D9434FF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3EFA91-FA24-4437-AF23-9D82D92F7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736A017-3ACB-4544-A1DB-50F0BF4EF6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Kombinované studie / Studie funkčních způsobilostí diagnostických zdravotnických prostředků </a:t>
            </a:r>
            <a:r>
              <a:rPr lang="cs-CZ" i="1" dirty="0"/>
              <a:t>in vitro</a:t>
            </a:r>
          </a:p>
          <a:p>
            <a:endParaRPr lang="cs-CZ" dirty="0"/>
          </a:p>
        </p:txBody>
      </p:sp>
      <p:pic>
        <p:nvPicPr>
          <p:cNvPr id="10" name="Zástupný obsah 9" descr="Obsah obrázku text, snímek obrazovky, Písmo, číslo&#10;&#10;Popis byl vytvořen automaticky">
            <a:extLst>
              <a:ext uri="{FF2B5EF4-FFF2-40B4-BE49-F238E27FC236}">
                <a16:creationId xmlns:a16="http://schemas.microsoft.com/office/drawing/2014/main" id="{7F60DF27-6CED-CB16-52A0-8C2C8AD776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96153"/>
            <a:ext cx="7760205" cy="4848182"/>
          </a:xfrm>
        </p:spPr>
      </p:pic>
      <p:pic>
        <p:nvPicPr>
          <p:cNvPr id="3" name="Obrázek 2" descr="SÚKL">
            <a:extLst>
              <a:ext uri="{FF2B5EF4-FFF2-40B4-BE49-F238E27FC236}">
                <a16:creationId xmlns:a16="http://schemas.microsoft.com/office/drawing/2014/main" id="{3E70864D-295F-1562-63D1-53B5914CA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2209" y="3152696"/>
            <a:ext cx="613736" cy="184425"/>
          </a:xfrm>
          <a:prstGeom prst="rect">
            <a:avLst/>
          </a:prstGeom>
        </p:spPr>
      </p:pic>
      <p:pic>
        <p:nvPicPr>
          <p:cNvPr id="7" name="Obrázek 6" descr="SÚKL">
            <a:extLst>
              <a:ext uri="{FF2B5EF4-FFF2-40B4-BE49-F238E27FC236}">
                <a16:creationId xmlns:a16="http://schemas.microsoft.com/office/drawing/2014/main" id="{5FB5B1DA-12A0-4248-A542-17A2FB84B3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2209" y="3975242"/>
            <a:ext cx="613735" cy="184425"/>
          </a:xfrm>
          <a:prstGeom prst="rect">
            <a:avLst/>
          </a:prstGeom>
        </p:spPr>
      </p:pic>
      <p:pic>
        <p:nvPicPr>
          <p:cNvPr id="8" name="Obrázek 7" descr="SÚKL">
            <a:extLst>
              <a:ext uri="{FF2B5EF4-FFF2-40B4-BE49-F238E27FC236}">
                <a16:creationId xmlns:a16="http://schemas.microsoft.com/office/drawing/2014/main" id="{6C71D7D7-F8F9-76BD-58B2-A9C3E9D174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2210" y="4695323"/>
            <a:ext cx="613734" cy="184424"/>
          </a:xfrm>
          <a:prstGeom prst="rect">
            <a:avLst/>
          </a:prstGeom>
        </p:spPr>
      </p:pic>
      <p:pic>
        <p:nvPicPr>
          <p:cNvPr id="9" name="Obrázek 8" descr="SÚKL">
            <a:extLst>
              <a:ext uri="{FF2B5EF4-FFF2-40B4-BE49-F238E27FC236}">
                <a16:creationId xmlns:a16="http://schemas.microsoft.com/office/drawing/2014/main" id="{657B8199-D4DD-82E1-1179-7A33F4982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2205" y="5391485"/>
            <a:ext cx="613737" cy="18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4952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0219D1-96DD-134D-76E7-41FEA15C2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Kombinované studie: KZ ZP a KHLP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A7AE7A-2DD7-E200-1DBC-F71292D5D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400" y="1814474"/>
            <a:ext cx="8229600" cy="4356187"/>
          </a:xfrm>
        </p:spPr>
        <p:txBody>
          <a:bodyPr>
            <a:normAutofit/>
          </a:bodyPr>
          <a:lstStyle/>
          <a:p>
            <a:r>
              <a:rPr lang="cs-CZ" dirty="0"/>
              <a:t>studie na rozhraní MDR / CTR a související vnitrostátní legislativy</a:t>
            </a:r>
          </a:p>
          <a:p>
            <a:r>
              <a:rPr lang="cs-CZ" b="1" dirty="0"/>
              <a:t>odlišná dokumentace </a:t>
            </a:r>
            <a:r>
              <a:rPr lang="cs-CZ" dirty="0"/>
              <a:t>pro KZ ZP a KHLP</a:t>
            </a:r>
          </a:p>
          <a:p>
            <a:r>
              <a:rPr lang="cs-CZ" dirty="0"/>
              <a:t>vzhledem k odlišným požadavkům platné legislativy týkající se KZ ZP (čl.63 MDR) a KHLP doporučujeme zvlášť </a:t>
            </a:r>
            <a:r>
              <a:rPr lang="cs-CZ" b="1" dirty="0"/>
              <a:t>informovaný souhlas </a:t>
            </a:r>
            <a:r>
              <a:rPr lang="cs-CZ" dirty="0"/>
              <a:t>pro KZ ZP a pro KHLP, ale může být i společný</a:t>
            </a:r>
          </a:p>
          <a:p>
            <a:r>
              <a:rPr lang="cs-CZ" b="1" dirty="0"/>
              <a:t>pojištění i</a:t>
            </a:r>
            <a:r>
              <a:rPr lang="cs-CZ" dirty="0"/>
              <a:t> dle zákona </a:t>
            </a:r>
            <a:r>
              <a:rPr lang="cs-CZ" b="1" dirty="0"/>
              <a:t>č. 375/2022 </a:t>
            </a:r>
            <a:r>
              <a:rPr lang="cs-CZ" dirty="0"/>
              <a:t>(příp. MDR), pojištění pouze dle zákona </a:t>
            </a:r>
            <a:r>
              <a:rPr lang="cs-CZ" b="1" dirty="0"/>
              <a:t>č. 378/2007 </a:t>
            </a:r>
            <a:r>
              <a:rPr lang="cs-CZ" dirty="0"/>
              <a:t>Sb., zákona o léčivech a o změnách některých souvisejících zákonů (dále jen „zákon č. 378/2007“) není akceptovatelné</a:t>
            </a:r>
          </a:p>
          <a:p>
            <a:r>
              <a:rPr lang="cs-CZ" b="1" dirty="0"/>
              <a:t>stanovisko etické komise </a:t>
            </a:r>
            <a:r>
              <a:rPr lang="cs-CZ" dirty="0"/>
              <a:t>zřízené dle zákona </a:t>
            </a:r>
            <a:r>
              <a:rPr lang="cs-CZ" b="1" dirty="0"/>
              <a:t>č. 375/2022 </a:t>
            </a:r>
            <a:r>
              <a:rPr lang="cs-CZ" dirty="0"/>
              <a:t>(nestačí jen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dirty="0"/>
              <a:t>stanovisko etické komise fungující dle zákona </a:t>
            </a:r>
            <a:r>
              <a:rPr lang="cs-CZ" b="1" dirty="0"/>
              <a:t>č. 378/2007</a:t>
            </a:r>
            <a:r>
              <a:rPr lang="cs-CZ" dirty="0"/>
              <a:t>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AB1169-3121-747B-9387-ECB0E5927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35A8-75A9-4309-8C65-06D38D9434FF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D65AE9-AC94-7F7C-0551-3D17D205B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2023  STÁTNÍ ÚSTAV PRO KONTROLU LÉČIV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5143AAE-C6AF-D50B-BD1F-F8EC36BE271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Kombinované studie / Kombinované studie: KZ ZP a KHLP</a:t>
            </a:r>
          </a:p>
        </p:txBody>
      </p:sp>
    </p:spTree>
    <p:extLst>
      <p:ext uri="{BB962C8B-B14F-4D97-AF65-F5344CB8AC3E}">
        <p14:creationId xmlns:p14="http://schemas.microsoft.com/office/powerpoint/2010/main" val="48921574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881F69-271B-D119-755D-A68FAD20A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Kombinované studie: SFZ a KHLP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7E5535-0838-3F01-A1E6-3BE9FC80D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studie na rozhraní IVDR / CTR a související vnitrostátní legislativy</a:t>
            </a:r>
          </a:p>
          <a:p>
            <a:r>
              <a:rPr lang="cs-CZ" dirty="0"/>
              <a:t>naprostá většina podávaných studií jsou kombinované studie: studie funkční způsobilosti </a:t>
            </a:r>
            <a:r>
              <a:rPr lang="cs-CZ" dirty="0" err="1"/>
              <a:t>CDx</a:t>
            </a:r>
            <a:r>
              <a:rPr lang="cs-CZ" dirty="0"/>
              <a:t> a KHLP</a:t>
            </a:r>
          </a:p>
          <a:p>
            <a:r>
              <a:rPr lang="cs-CZ" dirty="0"/>
              <a:t>odlišné požadavky legislativy týkající se SFZ a KHLP</a:t>
            </a:r>
          </a:p>
          <a:p>
            <a:r>
              <a:rPr lang="cs-CZ" b="1" dirty="0"/>
              <a:t>odlišná dokumentace </a:t>
            </a:r>
            <a:r>
              <a:rPr lang="cs-CZ" dirty="0"/>
              <a:t>pro SFZ a KHLP</a:t>
            </a:r>
          </a:p>
          <a:p>
            <a:r>
              <a:rPr lang="cs-CZ" b="1" dirty="0"/>
              <a:t>pojištění i</a:t>
            </a:r>
            <a:r>
              <a:rPr lang="cs-CZ" dirty="0"/>
              <a:t> dle zákona </a:t>
            </a:r>
            <a:r>
              <a:rPr lang="cs-CZ" b="1" dirty="0"/>
              <a:t>č. 375/2022 (příp. IVDR)</a:t>
            </a:r>
            <a:r>
              <a:rPr lang="cs-CZ" dirty="0"/>
              <a:t>, pojištění pouze dle zákona č.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 </a:t>
            </a:r>
            <a:r>
              <a:rPr lang="cs-CZ" dirty="0"/>
              <a:t>378/2007 není akceptovatelné</a:t>
            </a:r>
          </a:p>
          <a:p>
            <a:r>
              <a:rPr lang="cs-CZ" b="1" dirty="0"/>
              <a:t>stanovisko etické komise </a:t>
            </a:r>
            <a:r>
              <a:rPr lang="cs-CZ" dirty="0"/>
              <a:t>zřízené dle zákona </a:t>
            </a:r>
            <a:r>
              <a:rPr lang="cs-CZ" b="1" dirty="0"/>
              <a:t>č. 375/2022</a:t>
            </a:r>
            <a:r>
              <a:rPr lang="cs-CZ" dirty="0"/>
              <a:t> (nestačí jen stanovisko etické komise fungující dle zákona </a:t>
            </a:r>
            <a:r>
              <a:rPr lang="cs-CZ" b="1" dirty="0"/>
              <a:t>č. 378/2007</a:t>
            </a:r>
            <a:r>
              <a:rPr lang="cs-CZ" dirty="0"/>
              <a:t>)</a:t>
            </a:r>
          </a:p>
          <a:p>
            <a:r>
              <a:rPr lang="cs-CZ" b="1" dirty="0"/>
              <a:t>místo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nejen poskytovatel zdravotních služeb, ale </a:t>
            </a:r>
            <a:r>
              <a:rPr lang="cs-CZ" b="1" dirty="0"/>
              <a:t>i laboratoř </a:t>
            </a:r>
            <a:r>
              <a:rPr lang="cs-CZ" dirty="0"/>
              <a:t>(</a:t>
            </a:r>
            <a:r>
              <a:rPr lang="cs-CZ" b="1" dirty="0">
                <a:solidFill>
                  <a:srgbClr val="FF0000"/>
                </a:solidFill>
              </a:rPr>
              <a:t>certifikát o akreditaci laboratoře</a:t>
            </a:r>
            <a:r>
              <a:rPr lang="cs-CZ" dirty="0"/>
              <a:t>)</a:t>
            </a:r>
          </a:p>
          <a:p>
            <a:r>
              <a:rPr lang="cs-CZ" b="1" dirty="0"/>
              <a:t>zkoušející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nejen u poskytovatele zdravotních služeb, ale </a:t>
            </a:r>
            <a:r>
              <a:rPr lang="cs-CZ" b="1" dirty="0"/>
              <a:t>i v laboratoři </a:t>
            </a:r>
            <a:r>
              <a:rPr lang="cs-CZ" dirty="0"/>
              <a:t>(často centrální laboratoř v zahraničí, příp.</a:t>
            </a:r>
            <a:r>
              <a:rPr lang="cs-CZ" sz="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 </a:t>
            </a:r>
            <a:r>
              <a:rPr lang="cs-CZ" dirty="0"/>
              <a:t>několik centrálních laboratoří v zahraničí)</a:t>
            </a:r>
          </a:p>
          <a:p>
            <a:pPr lvl="2"/>
            <a:r>
              <a:rPr lang="cs-CZ" dirty="0"/>
              <a:t>hlavní zkoušející v centrální laboratoři (</a:t>
            </a:r>
            <a:r>
              <a:rPr lang="cs-CZ" b="1" dirty="0">
                <a:solidFill>
                  <a:srgbClr val="FF0000"/>
                </a:solidFill>
              </a:rPr>
              <a:t>životopis</a:t>
            </a:r>
            <a:r>
              <a:rPr lang="cs-CZ" dirty="0"/>
              <a:t>)</a:t>
            </a:r>
          </a:p>
          <a:p>
            <a:r>
              <a:rPr lang="cs-CZ" b="1" dirty="0"/>
              <a:t>informovaný souhlas </a:t>
            </a:r>
            <a:r>
              <a:rPr lang="cs-CZ" dirty="0"/>
              <a:t>– strategie zadavatele:</a:t>
            </a:r>
          </a:p>
          <a:p>
            <a:pPr marL="1057275" lvl="2" indent="-457200">
              <a:buFont typeface="+mj-lt"/>
              <a:buAutoNum type="alphaLcParenR"/>
            </a:pPr>
            <a:r>
              <a:rPr lang="cs-CZ" dirty="0"/>
              <a:t>informovaný souhlas zvlášť pro SFZ a pro KHLP (ideální případ)</a:t>
            </a:r>
          </a:p>
          <a:p>
            <a:pPr marL="1057275" lvl="2" indent="-457200">
              <a:buFont typeface="+mj-lt"/>
              <a:buAutoNum type="alphaLcParenR"/>
            </a:pPr>
            <a:r>
              <a:rPr lang="cs-CZ" dirty="0"/>
              <a:t>společný informovaný souhlas (</a:t>
            </a:r>
            <a:r>
              <a:rPr lang="cs-CZ" dirty="0">
                <a:solidFill>
                  <a:srgbClr val="FF0000"/>
                </a:solidFill>
              </a:rPr>
              <a:t>název, číslo protokolu, zadavatel i SFZ!</a:t>
            </a:r>
            <a:r>
              <a:rPr lang="cs-CZ" dirty="0"/>
              <a:t>)</a:t>
            </a:r>
          </a:p>
          <a:p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78A28C-DD3E-7C16-3D0F-03E655E10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35A8-75A9-4309-8C65-06D38D9434FF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8F4178-9AF9-666F-A00C-3CCF4D99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2023  STÁTNÍ ÚSTAV PRO KONTROLU LÉČIV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32E8D1B0-086C-913B-3E53-916A6DB54E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Kombinované studie / Kombinované studie SFZ a KHLP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55968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45231C-EC49-12C8-50BA-E12A11C36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Informovaný souhlas v kombinovaných studiích (SFZ </a:t>
            </a:r>
            <a:r>
              <a:rPr lang="cs-CZ" dirty="0" err="1"/>
              <a:t>CDx</a:t>
            </a:r>
            <a:r>
              <a:rPr lang="cs-CZ" dirty="0"/>
              <a:t> a KHLP)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EFB77-3B13-86FB-BB71-A8BF39DB8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cs-CZ" dirty="0"/>
              <a:t>vždy nutno </a:t>
            </a:r>
            <a:r>
              <a:rPr lang="cs-CZ" b="1" dirty="0"/>
              <a:t>splnit požadavky IVDR (čl. 59 IVDR)</a:t>
            </a:r>
          </a:p>
          <a:p>
            <a:pPr marL="885825" lvl="2" indent="-285750"/>
            <a:r>
              <a:rPr lang="cs-CZ" sz="1800" dirty="0"/>
              <a:t>poskytnuté informace musí:</a:t>
            </a:r>
          </a:p>
          <a:p>
            <a:pPr marL="1228725" lvl="3" indent="-285750"/>
            <a:r>
              <a:rPr lang="cs-CZ" sz="1800" dirty="0"/>
              <a:t>umožnit subjektu nebo jeho zákonně ustanovenému zástupci porozumět:</a:t>
            </a:r>
          </a:p>
          <a:p>
            <a:pPr marL="1571625" lvl="4" indent="-285750"/>
            <a:r>
              <a:rPr lang="cs-CZ" sz="1800" b="1" dirty="0"/>
              <a:t>povaze, cílům, přínosům, dopadům, rizikům a obtížím</a:t>
            </a:r>
            <a:r>
              <a:rPr lang="cs-CZ" sz="1800" dirty="0"/>
              <a:t> spojeným se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1800" dirty="0"/>
              <a:t>studií funkční způsobilosti,</a:t>
            </a:r>
          </a:p>
          <a:p>
            <a:pPr marL="1571625" lvl="4" indent="-285750"/>
            <a:r>
              <a:rPr lang="cs-CZ" sz="1800" dirty="0"/>
              <a:t>právům subjektu a zárukám týkajícím se jeho ochrany, zejména </a:t>
            </a:r>
            <a:r>
              <a:rPr lang="cs-CZ" sz="1800" b="1" dirty="0"/>
              <a:t>právu odmítnout účast </a:t>
            </a:r>
            <a:r>
              <a:rPr lang="cs-CZ" sz="1800" dirty="0"/>
              <a:t>a </a:t>
            </a:r>
            <a:r>
              <a:rPr lang="cs-CZ" sz="1800" b="1" dirty="0"/>
              <a:t>právu kdykoliv od studie funkční způsobilosti odstoupit</a:t>
            </a:r>
            <a:r>
              <a:rPr lang="cs-CZ" sz="1800" dirty="0"/>
              <a:t>, aniž by tím došel jakékoliv újmy a aniž by byl povinen poskytnout jakékoliv odůvodnění,</a:t>
            </a:r>
          </a:p>
          <a:p>
            <a:pPr marL="1571625" lvl="4" indent="-285750"/>
            <a:r>
              <a:rPr lang="cs-CZ" sz="1800" b="1" dirty="0"/>
              <a:t>podmínkám</a:t>
            </a:r>
            <a:r>
              <a:rPr lang="cs-CZ" sz="1800" dirty="0"/>
              <a:t>, za jakých má studie funkční způsobilosti proběhnout, včetně </a:t>
            </a:r>
            <a:r>
              <a:rPr lang="cs-CZ" sz="1800" b="1" dirty="0"/>
              <a:t>předpokládané doby účasti </a:t>
            </a:r>
            <a:r>
              <a:rPr lang="cs-CZ" sz="1800" dirty="0"/>
              <a:t>subjektu ve studii funkční způsobilosti, a</a:t>
            </a:r>
          </a:p>
          <a:p>
            <a:pPr marL="1571625" lvl="4" indent="-285750"/>
            <a:r>
              <a:rPr lang="cs-CZ" sz="1800" dirty="0"/>
              <a:t>případným alternativním možnostem léčby, včetně následných opatření, pokud subjekt ve studii funkční způsobilosti nepokračuje;</a:t>
            </a:r>
          </a:p>
          <a:p>
            <a:pPr marL="300038" lvl="1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1C9CE2-26E4-BF59-F92C-62EAC7320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35A8-75A9-4309-8C65-06D38D9434FF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04D770-1C9A-A2D9-219E-C4CE71492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2023  STÁTNÍ ÚSTAV PRO KONTROLU LÉČIV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CFC463ED-B652-7391-4296-1BFD6D1C2B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Kombinované studie / Informovaný souhlas v kombinovaných studiích (SFZ </a:t>
            </a:r>
            <a:r>
              <a:rPr lang="cs-CZ" dirty="0" err="1"/>
              <a:t>CDx</a:t>
            </a:r>
            <a:r>
              <a:rPr lang="cs-CZ" dirty="0"/>
              <a:t> a KHLP)</a:t>
            </a:r>
          </a:p>
        </p:txBody>
      </p:sp>
    </p:spTree>
    <p:extLst>
      <p:ext uri="{BB962C8B-B14F-4D97-AF65-F5344CB8AC3E}">
        <p14:creationId xmlns:p14="http://schemas.microsoft.com/office/powerpoint/2010/main" val="309812293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02A97F-FE22-9EC0-028C-BB63242B6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Informovaný souhlas v kombinovaných studiích (SFZ </a:t>
            </a:r>
            <a:r>
              <a:rPr lang="cs-CZ" dirty="0" err="1"/>
              <a:t>CDx</a:t>
            </a:r>
            <a:r>
              <a:rPr lang="cs-CZ" dirty="0"/>
              <a:t> a KHLP)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2A3C35-5340-3A5B-7BD0-3E3701E27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/>
            <a:r>
              <a:rPr lang="cs-CZ" sz="1800" dirty="0"/>
              <a:t>Poskytnuté informace musí (</a:t>
            </a:r>
            <a:r>
              <a:rPr lang="cs-CZ" sz="1800" b="1" dirty="0"/>
              <a:t>čl. 59 IVDR </a:t>
            </a:r>
            <a:r>
              <a:rPr lang="cs-CZ" sz="1800" dirty="0"/>
              <a:t>- pokračování):</a:t>
            </a:r>
          </a:p>
          <a:p>
            <a:pPr marL="1914525" lvl="5" indent="-285750"/>
            <a:r>
              <a:rPr lang="cs-CZ" sz="1800" dirty="0"/>
              <a:t>být </a:t>
            </a:r>
            <a:r>
              <a:rPr lang="cs-CZ" sz="1800" b="1" dirty="0"/>
              <a:t>komplexní, stručné, jasné, relevantní </a:t>
            </a:r>
            <a:r>
              <a:rPr lang="cs-CZ" sz="1800" dirty="0"/>
              <a:t>a </a:t>
            </a:r>
            <a:r>
              <a:rPr lang="cs-CZ" sz="1800" b="1" dirty="0"/>
              <a:t>srozumitelné</a:t>
            </a:r>
            <a:r>
              <a:rPr lang="cs-CZ" sz="1800" dirty="0"/>
              <a:t> subjektu nebo jeho zákonně ustanovenému zástupci;</a:t>
            </a:r>
          </a:p>
          <a:p>
            <a:pPr marL="1914525" lvl="5" indent="-285750"/>
            <a:r>
              <a:rPr lang="cs-CZ" sz="1800" dirty="0"/>
              <a:t>být poskytnuty během předchozího pohovoru se členem zkoušejícího týmu, který je náležitě kvalifikovaný podle vnitrostátních právních předpisů	</a:t>
            </a:r>
          </a:p>
          <a:p>
            <a:pPr marL="1914525" lvl="5" indent="-285750"/>
            <a:r>
              <a:rPr lang="cs-CZ" sz="1800" dirty="0"/>
              <a:t>obsahovat informace o příslušném </a:t>
            </a:r>
            <a:r>
              <a:rPr lang="cs-CZ" sz="1800" b="1" dirty="0"/>
              <a:t>systému náhrady škody </a:t>
            </a:r>
            <a:r>
              <a:rPr lang="cs-CZ" sz="1800" dirty="0"/>
              <a:t>podle článku 65;</a:t>
            </a:r>
          </a:p>
          <a:p>
            <a:pPr marL="1914525" lvl="5" indent="-285750"/>
            <a:r>
              <a:rPr lang="cs-CZ" sz="1800" dirty="0"/>
              <a:t>obsahovat </a:t>
            </a:r>
            <a:r>
              <a:rPr lang="cs-CZ" sz="1800" b="1" dirty="0"/>
              <a:t>celounijní jedinečné identifikační číslo </a:t>
            </a:r>
            <a:r>
              <a:rPr lang="cs-CZ" sz="1800" dirty="0"/>
              <a:t>studie funkční způsobilosti podle čl. 66 odst. 1 a informace o </a:t>
            </a:r>
            <a:r>
              <a:rPr lang="cs-CZ" sz="1800" b="1" dirty="0"/>
              <a:t>dostupnosti výsledků studie funkční způsobilosti </a:t>
            </a:r>
            <a:r>
              <a:rPr lang="cs-CZ" sz="1800" dirty="0"/>
              <a:t>v souladu s odstavcem 6 tohoto článku</a:t>
            </a:r>
          </a:p>
          <a:p>
            <a:r>
              <a:rPr lang="cs-CZ" sz="1400" dirty="0"/>
              <a:t>Subjekt je informován o tom, že v elektronickém systému týkajícím se studií funkční způsobilosti podle článku 69 bude v souladu s čl. 73 odst. 5 </a:t>
            </a:r>
            <a:r>
              <a:rPr lang="cs-CZ" sz="1400" b="1" dirty="0"/>
              <a:t>zveřejněna zpráva o studii funkční způsobilosti </a:t>
            </a:r>
            <a:r>
              <a:rPr lang="cs-CZ" sz="1400" dirty="0"/>
              <a:t>a </a:t>
            </a:r>
            <a:r>
              <a:rPr lang="cs-CZ" sz="1400" b="1" dirty="0"/>
              <a:t>shrnutí v podobě srozumitelné určenému uživateli</a:t>
            </a:r>
            <a:r>
              <a:rPr lang="cs-CZ" sz="1400" dirty="0"/>
              <a:t>, a to bez ohledu na výsledek studie funkční způsobilosti, a </a:t>
            </a:r>
            <a:r>
              <a:rPr lang="cs-CZ" sz="1400" b="1" dirty="0"/>
              <a:t>v rámci možností je také informován, jakmile je tato zpráva a shrnutí k dispozici.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0F8F4A-D645-424D-CB07-F7D381802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35A8-75A9-4309-8C65-06D38D9434FF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80B0D4-AF6F-1ACA-F2BA-596621672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2023  STÁTNÍ ÚSTAV PRO KONTROLU LÉČIV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B57EE39D-982B-89DA-4B10-26A9D25E48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Kombinované studie / Informovaný souhlas v kombinovaných studiích (SFZ </a:t>
            </a:r>
            <a:r>
              <a:rPr lang="cs-CZ" dirty="0" err="1"/>
              <a:t>CDx</a:t>
            </a:r>
            <a:r>
              <a:rPr lang="cs-CZ" dirty="0"/>
              <a:t> a KHLP)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565390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F9EE53-D07E-2432-9368-1267E2C95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Souhrn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A8E20B-5FF5-17C3-EEE6-4C44F82E0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odlišná legislativa, odlišné požadavky</a:t>
            </a:r>
          </a:p>
          <a:p>
            <a:r>
              <a:rPr lang="cs-CZ" dirty="0"/>
              <a:t>stanovisko i dle zákona č. 375/2022</a:t>
            </a:r>
          </a:p>
          <a:p>
            <a:r>
              <a:rPr lang="cs-CZ" dirty="0"/>
              <a:t>usnášeníschopnost EK dle zákona č. 375/2022</a:t>
            </a:r>
          </a:p>
          <a:p>
            <a:r>
              <a:rPr lang="cs-CZ" b="1" dirty="0"/>
              <a:t>název</a:t>
            </a:r>
            <a:r>
              <a:rPr lang="cs-CZ" dirty="0"/>
              <a:t> </a:t>
            </a:r>
            <a:r>
              <a:rPr lang="cs-CZ" b="1" dirty="0"/>
              <a:t>SFZ/KZ </a:t>
            </a:r>
            <a:r>
              <a:rPr lang="cs-CZ" dirty="0"/>
              <a:t>NE KHLP</a:t>
            </a:r>
          </a:p>
          <a:p>
            <a:r>
              <a:rPr lang="cs-CZ" b="1" dirty="0"/>
              <a:t>číslo protokolu SFZ/KZ </a:t>
            </a:r>
            <a:r>
              <a:rPr lang="cs-CZ" dirty="0"/>
              <a:t>NE KHLP</a:t>
            </a:r>
          </a:p>
          <a:p>
            <a:r>
              <a:rPr lang="cs-CZ" dirty="0"/>
              <a:t>pojištění i dle zákona č. 375/2022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5367DD-FD9E-2D96-8F2C-A34F4950F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35A8-75A9-4309-8C65-06D38D9434FF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3AE0E6-CBAE-5242-1AF8-540138395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2023  STÁTNÍ ÚSTAV PRO KONTROLU LÉČIV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50F2ABDB-38DA-EC8E-D78C-BD648753ED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Kombinované studie / Souhrn</a:t>
            </a:r>
          </a:p>
        </p:txBody>
      </p:sp>
    </p:spTree>
    <p:extLst>
      <p:ext uri="{BB962C8B-B14F-4D97-AF65-F5344CB8AC3E}">
        <p14:creationId xmlns:p14="http://schemas.microsoft.com/office/powerpoint/2010/main" val="135249110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780F11-E8A6-1309-62C2-790842EBD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1800" b="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</a:rPr>
              <a:t>KONTAKT:</a:t>
            </a:r>
          </a:p>
          <a:p>
            <a:pPr marL="0" indent="0" algn="ctr">
              <a:buNone/>
            </a:pPr>
            <a:r>
              <a:rPr lang="cs-CZ" sz="1800" b="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</a:rPr>
              <a:t>MUDr. Jaroslava Rozprávková</a:t>
            </a:r>
          </a:p>
          <a:p>
            <a:pPr marL="0" indent="0" algn="ctr">
              <a:buNone/>
            </a:pPr>
            <a:r>
              <a:rPr lang="cs-CZ" sz="1800" b="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</a:rPr>
              <a:t>Inspektor oddělení klinického hodnocení ZP</a:t>
            </a:r>
          </a:p>
          <a:p>
            <a:pPr marL="0" indent="0" algn="ctr">
              <a:buNone/>
            </a:pPr>
            <a:r>
              <a:rPr lang="cs-CZ" sz="1800" b="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</a:rPr>
              <a:t>Sekce regulace zdravotnických prostředků</a:t>
            </a:r>
          </a:p>
          <a:p>
            <a:pPr marL="0" indent="0" algn="ctr">
              <a:buNone/>
            </a:pPr>
            <a:r>
              <a:rPr lang="cs-CZ" sz="1800" b="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</a:rPr>
              <a:t>Státní ústav pro kontrolu léčiv</a:t>
            </a:r>
          </a:p>
          <a:p>
            <a:pPr marL="0" indent="0" algn="ctr">
              <a:buNone/>
            </a:pPr>
            <a:endParaRPr lang="cs-CZ" sz="1800" b="0" i="0" u="none" strike="noStrike" baseline="0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de-DE" sz="1800" b="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</a:rPr>
              <a:t>tel.:  +420 272 185 304</a:t>
            </a:r>
          </a:p>
          <a:p>
            <a:pPr marL="0" indent="0" algn="ctr">
              <a:buNone/>
            </a:pPr>
            <a:r>
              <a:rPr lang="cs-CZ" sz="1800" b="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</a:rPr>
              <a:t>e-mail: Jaroslava.Rozpravkova@sukl.cz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62547D-9DCB-07C2-A2F9-69741E924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3625F-9D93-452E-876D-BCB8AF1A5D3D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13577E-AE7C-414A-85EC-FB9DF198F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2023  STÁTNÍ ÚSTAV PRO KONTROLU LÉČIV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2E6C1173-B1B8-A69D-DA2B-21753B86D1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4152985963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658351" y="4148755"/>
            <a:ext cx="6210689" cy="2205245"/>
          </a:xfrm>
        </p:spPr>
        <p:txBody>
          <a:bodyPr>
            <a:normAutofit/>
          </a:bodyPr>
          <a:lstStyle/>
          <a:p>
            <a:pPr algn="ctr"/>
            <a:r>
              <a:rPr lang="cs-CZ" cap="all" dirty="0">
                <a:solidFill>
                  <a:srgbClr val="F6B85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dotazník spokojenosti</a:t>
            </a:r>
            <a:br>
              <a:rPr lang="cs-CZ" cap="all" dirty="0">
                <a:solidFill>
                  <a:schemeClr val="bg1"/>
                </a:solidFill>
              </a:rPr>
            </a:br>
            <a:br>
              <a:rPr lang="cs-CZ" b="0" dirty="0">
                <a:solidFill>
                  <a:schemeClr val="bg1"/>
                </a:solidFill>
              </a:rPr>
            </a:br>
            <a:br>
              <a:rPr lang="cs-CZ" b="0" dirty="0">
                <a:solidFill>
                  <a:schemeClr val="bg1"/>
                </a:solidFill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Předem děkujeme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spolupráci a za čas věnovaný odpovědím.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dirty="0"/>
            </a:br>
            <a:endParaRPr lang="cs-CZ" b="0" dirty="0">
              <a:solidFill>
                <a:schemeClr val="bg1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D104C-1C2B-4C54-ACA8-C6B9BE4E01FC}" type="datetime1">
              <a:rPr lang="cs-CZ" smtClean="0"/>
              <a:t>13.10.2023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2186735" y="504000"/>
            <a:ext cx="5040000" cy="252000"/>
          </a:xfrm>
        </p:spPr>
        <p:txBody>
          <a:bodyPr/>
          <a:lstStyle/>
          <a:p>
            <a:r>
              <a:rPr lang="cs-CZ" dirty="0"/>
              <a:t>Dotazník spokojenosti</a:t>
            </a:r>
          </a:p>
        </p:txBody>
      </p:sp>
      <p:sp>
        <p:nvSpPr>
          <p:cNvPr id="8" name="Nadpis 8">
            <a:extLst>
              <a:ext uri="{FF2B5EF4-FFF2-40B4-BE49-F238E27FC236}">
                <a16:creationId xmlns:a16="http://schemas.microsoft.com/office/drawing/2014/main" id="{056EA932-8E47-4E23-8455-F4BCAF8DC740}"/>
              </a:ext>
            </a:extLst>
          </p:cNvPr>
          <p:cNvSpPr txBox="1">
            <a:spLocks/>
          </p:cNvSpPr>
          <p:nvPr/>
        </p:nvSpPr>
        <p:spPr>
          <a:xfrm>
            <a:off x="642821" y="1538790"/>
            <a:ext cx="5850650" cy="26087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MÁTE ZKUŠENOSTI SE SÚKL? </a:t>
            </a:r>
          </a:p>
          <a:p>
            <a:r>
              <a:rPr lang="cs-CZ" sz="1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Podělte se o ně s námi!</a:t>
            </a:r>
          </a:p>
          <a:p>
            <a:endParaRPr lang="cs-CZ" sz="1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cs-CZ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SÚKL se jako každá organizace snaží zlepšovat a rozvíjet poskytované</a:t>
            </a:r>
            <a:r>
              <a:rPr lang="cs-CZ" sz="1800" spc="15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služby.</a:t>
            </a:r>
          </a:p>
          <a:p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Budeme proto rádi, když nám dáte zpětnou vazbu vyplněním následujícího dotazníku.</a:t>
            </a:r>
          </a:p>
          <a:p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86B9698-7BC7-4A68-8BED-E5F721F5F9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001" y="2504388"/>
            <a:ext cx="2103574" cy="2103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31980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3255604" y="2821433"/>
            <a:ext cx="4367396" cy="911231"/>
          </a:xfrm>
        </p:spPr>
        <p:txBody>
          <a:bodyPr/>
          <a:lstStyle/>
          <a:p>
            <a:r>
              <a:rPr lang="cs-CZ" dirty="0"/>
              <a:t>Děkujeme za pozornost.</a:t>
            </a:r>
          </a:p>
        </p:txBody>
      </p:sp>
      <p:sp>
        <p:nvSpPr>
          <p:cNvPr id="10" name="Podnadpis 9"/>
          <p:cNvSpPr>
            <a:spLocks noGrp="1"/>
          </p:cNvSpPr>
          <p:nvPr>
            <p:ph type="subTitle" idx="1"/>
          </p:nvPr>
        </p:nvSpPr>
        <p:spPr>
          <a:xfrm>
            <a:off x="3289357" y="3692250"/>
            <a:ext cx="4333643" cy="1350000"/>
          </a:xfrm>
        </p:spPr>
        <p:txBody>
          <a:bodyPr>
            <a:noAutofit/>
          </a:bodyPr>
          <a:lstStyle/>
          <a:p>
            <a:r>
              <a:rPr lang="cs-CZ" sz="1050" cap="all" dirty="0">
                <a:solidFill>
                  <a:schemeClr val="bg1"/>
                </a:solidFill>
              </a:rPr>
              <a:t>Státní ústav pro kontrolu léčiv</a:t>
            </a:r>
          </a:p>
          <a:p>
            <a:r>
              <a:rPr lang="cs-CZ" sz="1050" dirty="0" err="1">
                <a:solidFill>
                  <a:schemeClr val="bg1"/>
                </a:solidFill>
              </a:rPr>
              <a:t>Šrobárova</a:t>
            </a:r>
            <a:r>
              <a:rPr lang="cs-CZ" sz="1050" dirty="0">
                <a:solidFill>
                  <a:schemeClr val="bg1"/>
                </a:solidFill>
              </a:rPr>
              <a:t> 48, </a:t>
            </a:r>
            <a:r>
              <a:rPr lang="cs-CZ" sz="1050">
                <a:solidFill>
                  <a:schemeClr val="bg1"/>
                </a:solidFill>
              </a:rPr>
              <a:t>100 41  Praha </a:t>
            </a:r>
            <a:r>
              <a:rPr lang="cs-CZ" sz="1050" dirty="0">
                <a:solidFill>
                  <a:schemeClr val="bg1"/>
                </a:solidFill>
              </a:rPr>
              <a:t>10</a:t>
            </a:r>
          </a:p>
          <a:p>
            <a:r>
              <a:rPr lang="cs-CZ" sz="1050" dirty="0">
                <a:solidFill>
                  <a:schemeClr val="bg1"/>
                </a:solidFill>
              </a:rPr>
              <a:t>tel.: +420 272 185 111</a:t>
            </a:r>
          </a:p>
          <a:p>
            <a:r>
              <a:rPr lang="cs-CZ" sz="1050" dirty="0">
                <a:solidFill>
                  <a:schemeClr val="bg1"/>
                </a:solidFill>
              </a:rPr>
              <a:t>fax: +420 271 732 377</a:t>
            </a:r>
          </a:p>
          <a:p>
            <a:r>
              <a:rPr lang="cs-CZ" sz="1050" dirty="0">
                <a:solidFill>
                  <a:schemeClr val="bg1"/>
                </a:solidFill>
              </a:rPr>
              <a:t>e-mail: posta@</a:t>
            </a:r>
            <a:r>
              <a:rPr lang="cs-CZ" sz="1050" dirty="0" err="1">
                <a:solidFill>
                  <a:schemeClr val="bg1"/>
                </a:solidFill>
              </a:rPr>
              <a:t>sukl.cz</a:t>
            </a:r>
            <a:endParaRPr lang="cs-CZ" sz="1050" dirty="0">
              <a:solidFill>
                <a:schemeClr val="bg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AACE-150A-4A7F-BC90-48CD8406B0BC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pic>
        <p:nvPicPr>
          <p:cNvPr id="11" name="Obrázek 10" descr="SÚKL - logo whi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23258" y="1943835"/>
            <a:ext cx="2697485" cy="729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56310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2160000" y="2130425"/>
            <a:ext cx="6480000" cy="578495"/>
          </a:xfrm>
        </p:spPr>
        <p:txBody>
          <a:bodyPr/>
          <a:lstStyle/>
          <a:p>
            <a:r>
              <a:rPr lang="cs-CZ" cap="all" dirty="0">
                <a:solidFill>
                  <a:schemeClr val="bg1"/>
                </a:solidFill>
              </a:rPr>
              <a:t>Kombinované studie</a:t>
            </a:r>
          </a:p>
        </p:txBody>
      </p:sp>
      <p:sp>
        <p:nvSpPr>
          <p:cNvPr id="15" name="Podnadpis 1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650" dirty="0">
                <a:solidFill>
                  <a:schemeClr val="bg1"/>
                </a:solidFill>
              </a:rPr>
              <a:t>MUDr. Jaroslava Rozprávková, KHZP SÚKL</a:t>
            </a:r>
          </a:p>
          <a:p>
            <a:r>
              <a:rPr lang="cs-CZ" sz="1650" dirty="0">
                <a:solidFill>
                  <a:schemeClr val="bg1"/>
                </a:solidFill>
              </a:rPr>
              <a:t>Fórum českých etických komisí</a:t>
            </a:r>
          </a:p>
          <a:p>
            <a:r>
              <a:rPr lang="cs-CZ" sz="1650" dirty="0">
                <a:solidFill>
                  <a:schemeClr val="bg1"/>
                </a:solidFill>
              </a:rPr>
              <a:t>Lékařský dům, Praha 2</a:t>
            </a:r>
          </a:p>
          <a:p>
            <a:r>
              <a:rPr lang="cs-CZ" sz="1650" dirty="0">
                <a:solidFill>
                  <a:schemeClr val="bg1"/>
                </a:solidFill>
              </a:rPr>
              <a:t>19.10.2023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0CCC0-E19D-438A-B277-03C0EEE93A11}" type="datetime1">
              <a:rPr lang="cs-CZ" smtClean="0"/>
              <a:t>13.10.2023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© 2023  STÁTNÍ ÚSTAV PRO KONTROLU LÉČIV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cap="all" dirty="0">
                <a:solidFill>
                  <a:schemeClr val="bg1"/>
                </a:solidFill>
              </a:rPr>
              <a:t>Kombinované STUDIE / ÚVOD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003F71-5886-EA76-E00A-D9C998F3B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sdělení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697042-83F5-9FC0-13FA-8AE03C54A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Legislativní rámec</a:t>
            </a:r>
          </a:p>
          <a:p>
            <a:r>
              <a:rPr lang="cs-CZ" dirty="0"/>
              <a:t>Definice</a:t>
            </a:r>
          </a:p>
          <a:p>
            <a:r>
              <a:rPr lang="cs-CZ" dirty="0"/>
              <a:t>Stanovisko etické komise</a:t>
            </a:r>
          </a:p>
          <a:p>
            <a:r>
              <a:rPr lang="cs-CZ" dirty="0"/>
              <a:t>Klinické zkoušky zdravotnických prostředků</a:t>
            </a:r>
          </a:p>
          <a:p>
            <a:r>
              <a:rPr lang="cs-CZ" dirty="0"/>
              <a:t>Studie funkčních způsobilostí diagnostických zdravotnických prostředků </a:t>
            </a:r>
            <a:r>
              <a:rPr lang="cs-CZ" i="1" dirty="0"/>
              <a:t>in vitro</a:t>
            </a:r>
          </a:p>
          <a:p>
            <a:r>
              <a:rPr lang="cs-CZ" dirty="0"/>
              <a:t>Kombinované studie: KZ ZP a KHLP</a:t>
            </a:r>
          </a:p>
          <a:p>
            <a:r>
              <a:rPr lang="cs-CZ" dirty="0"/>
              <a:t>Kombinované studie: SFZ a KHLP</a:t>
            </a:r>
          </a:p>
          <a:p>
            <a:r>
              <a:rPr lang="cs-CZ" dirty="0"/>
              <a:t>Informovaný souhlas v kombinovaných studiích (SFZ </a:t>
            </a:r>
            <a:r>
              <a:rPr lang="cs-CZ" dirty="0" err="1"/>
              <a:t>CDx</a:t>
            </a:r>
            <a:r>
              <a:rPr lang="cs-CZ" dirty="0"/>
              <a:t> a KHLP)</a:t>
            </a:r>
          </a:p>
          <a:p>
            <a:r>
              <a:rPr lang="cs-CZ" dirty="0"/>
              <a:t>Souhrn</a:t>
            </a:r>
          </a:p>
          <a:p>
            <a:pPr marL="0" indent="0">
              <a:buNone/>
            </a:pPr>
            <a:endParaRPr lang="cs-CZ" sz="2600" dirty="0"/>
          </a:p>
          <a:p>
            <a:pPr marL="385763" lvl="1" indent="0">
              <a:buNone/>
            </a:pPr>
            <a:endParaRPr lang="cs-CZ" sz="23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EC0802-04E7-DF6B-3C83-72721810B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35A8-75A9-4309-8C65-06D38D9434FF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CCB403-E33C-E8B2-C2E7-8CDB72737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2023  STÁTNÍ ÚSTAV PRO KONTROLU LÉČIV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1932BA61-47C7-FBFD-C2FE-D5F47752E22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31740" y="485998"/>
            <a:ext cx="5040000" cy="252000"/>
          </a:xfrm>
        </p:spPr>
        <p:txBody>
          <a:bodyPr/>
          <a:lstStyle/>
          <a:p>
            <a:r>
              <a:rPr lang="cs-CZ" dirty="0"/>
              <a:t>Kombinované studie / Obsah sdělení</a:t>
            </a:r>
          </a:p>
        </p:txBody>
      </p:sp>
    </p:spTree>
    <p:extLst>
      <p:ext uri="{BB962C8B-B14F-4D97-AF65-F5344CB8AC3E}">
        <p14:creationId xmlns:p14="http://schemas.microsoft.com/office/powerpoint/2010/main" val="289085840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B3F804-C943-BE41-CE8F-170E63615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Legislativní rámec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9D9AA7-0ED1-6FBF-81AF-8FCE85FE9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>
                <a:hlinkClick r:id="rId2"/>
              </a:rPr>
              <a:t>Nařízení Evropského parlamentu a Rady (EU) 2017/745 ze dne 5. dubna 2017 o zdravotnických prostředcích, změně směrnice 2001/83/ES, nařízení (ES) č</a:t>
            </a:r>
            <a:r>
              <a:rPr lang="cs-CZ" b="1" u="sng" dirty="0">
                <a:hlinkClick r:id="rId2"/>
              </a:rPr>
              <a:t>.</a:t>
            </a:r>
            <a:r>
              <a:rPr lang="cs-CZ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 </a:t>
            </a:r>
            <a:r>
              <a:rPr lang="cs-CZ" b="1" u="sng" dirty="0">
                <a:hlinkClick r:id="rId2"/>
              </a:rPr>
              <a:t>178/2002 </a:t>
            </a:r>
            <a:r>
              <a:rPr lang="cs-CZ" b="1" dirty="0">
                <a:hlinkClick r:id="rId2"/>
              </a:rPr>
              <a:t>a nařízení (ES) č. 1223/2009 a o zrušení směrnic </a:t>
            </a:r>
            <a:r>
              <a:rPr lang="cs-CZ" b="1" u="sng" dirty="0">
                <a:hlinkClick r:id="rId2"/>
              </a:rPr>
              <a:t>Rady</a:t>
            </a:r>
            <a:r>
              <a:rPr lang="cs-CZ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b="1" dirty="0">
                <a:hlinkClick r:id="rId2"/>
              </a:rPr>
              <a:t>90/385/EHS a 93/42/EHS </a:t>
            </a:r>
            <a:r>
              <a:rPr lang="cs-CZ" dirty="0"/>
              <a:t>(dále jen „MDR“) a </a:t>
            </a:r>
            <a:r>
              <a:rPr lang="cs-CZ" dirty="0">
                <a:hlinkClick r:id="rId3"/>
              </a:rPr>
              <a:t>prováděcí pokyny</a:t>
            </a:r>
            <a:endParaRPr lang="cs-CZ" dirty="0"/>
          </a:p>
          <a:p>
            <a:r>
              <a:rPr lang="cs-CZ" b="1" dirty="0">
                <a:hlinkClick r:id="rId4"/>
              </a:rPr>
              <a:t>Nařízení Evropského parlamentu a Rady (EU) 2017/746 ze dne 5. dubna 2017 o diagnostických zdravotnických prostředcích in vitro a o zrušení směrnice 98/79/ES a rozhodnutí Komise 2010/227/EU</a:t>
            </a:r>
            <a:r>
              <a:rPr lang="cs-CZ" dirty="0">
                <a:hlinkClick r:id="rId4"/>
              </a:rPr>
              <a:t> </a:t>
            </a:r>
            <a:r>
              <a:rPr lang="cs-CZ" dirty="0"/>
              <a:t>(dále jen „IVDR“) a </a:t>
            </a:r>
            <a:r>
              <a:rPr lang="cs-CZ" dirty="0">
                <a:hlinkClick r:id="rId3"/>
              </a:rPr>
              <a:t>prováděcí pokyny</a:t>
            </a:r>
            <a:endParaRPr lang="cs-CZ" dirty="0"/>
          </a:p>
          <a:p>
            <a:r>
              <a:rPr lang="cs-CZ" b="1" dirty="0">
                <a:hlinkClick r:id="rId5"/>
              </a:rPr>
              <a:t>Zákon č. 375/2022 </a:t>
            </a:r>
            <a:r>
              <a:rPr lang="cs-CZ" b="1" dirty="0" err="1">
                <a:hlinkClick r:id="rId5"/>
              </a:rPr>
              <a:t>Sb.,o</a:t>
            </a:r>
            <a:r>
              <a:rPr lang="cs-CZ" b="1" dirty="0">
                <a:hlinkClick r:id="rId5"/>
              </a:rPr>
              <a:t> zdravotnických prostředcích a diagnostických zdravotnických prostředcích in vitro </a:t>
            </a:r>
            <a:r>
              <a:rPr lang="cs-CZ" dirty="0"/>
              <a:t>(dále jako „zákon č. 375/2022“), účinný od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dirty="0"/>
              <a:t>22. 12. 2022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>
                <a:hlinkClick r:id="rId6"/>
              </a:rPr>
              <a:t>MDCG dokumenty </a:t>
            </a:r>
            <a:r>
              <a:rPr lang="cs-CZ" dirty="0"/>
              <a:t>(metodické pokyny)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8EDFAB-5E5C-6427-7030-2AD3C4FDE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35A8-75A9-4309-8C65-06D38D9434FF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728266-0E91-29CB-770D-4BF496158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2023  STÁTNÍ ÚSTAV PRO KONTROLU LÉČIV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90BFFB5F-644B-3562-A7A5-D1D254CD8B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Kombinované studie / Legislativní rámec</a:t>
            </a:r>
          </a:p>
          <a:p>
            <a:endParaRPr lang="cs-CZ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F02F4889-7E48-AAFC-B839-EF9FA4D183A1}"/>
              </a:ext>
            </a:extLst>
          </p:cNvPr>
          <p:cNvCxnSpPr/>
          <p:nvPr/>
        </p:nvCxnSpPr>
        <p:spPr>
          <a:xfrm>
            <a:off x="457200" y="5274205"/>
            <a:ext cx="816525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967655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3C6166-47A5-E00E-07EC-E09E952B1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E6EBB2-CCBB-CC49-E104-6951C20D5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787"/>
            <a:ext cx="8229600" cy="44912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2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cs-CZ" sz="2000" b="1" u="sng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Zdravotnickým prostředkem </a:t>
            </a:r>
            <a:r>
              <a:rPr lang="cs-CZ" sz="2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 rozumí zdravotnický prostředek dle §2 odst. 1 zákona o prostředcích (dále také „ZP“)</a:t>
            </a:r>
          </a:p>
          <a:p>
            <a:r>
              <a:rPr lang="cs-CZ" sz="2000" b="1" u="sng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Diagnostickým zdravotnickým prostředkem </a:t>
            </a:r>
            <a:r>
              <a:rPr lang="cs-CZ" sz="2000" b="1" i="1" u="sng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vitro </a:t>
            </a:r>
            <a:r>
              <a:rPr lang="cs-CZ" sz="2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 rozumí diagnostický zdravotnický prostředek </a:t>
            </a:r>
            <a:r>
              <a:rPr lang="cs-CZ" sz="2000" i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vitro</a:t>
            </a:r>
            <a:r>
              <a:rPr lang="cs-CZ" sz="2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dle §2 odst. 2 zákona o prostředcích (dále také „IVD“) (vč. doprovodné diagnostiky, dále také „</a:t>
            </a:r>
            <a:r>
              <a:rPr lang="cs-CZ" sz="2000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CDx</a:t>
            </a:r>
            <a:r>
              <a:rPr lang="cs-CZ" sz="2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“)</a:t>
            </a:r>
          </a:p>
          <a:p>
            <a:r>
              <a:rPr lang="cs-CZ" sz="2000" b="1" u="sng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Klinickou zkouškou </a:t>
            </a:r>
            <a:r>
              <a:rPr lang="cs-CZ" sz="2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 rozumí </a:t>
            </a:r>
            <a:r>
              <a:rPr lang="cs-CZ" sz="2000" dirty="0">
                <a:latin typeface="Calibri" panose="020F0502020204030204" pitchFamily="34" charset="0"/>
                <a:cs typeface="Arial" panose="020B0604020202020204" pitchFamily="34" charset="0"/>
              </a:rPr>
              <a:t>systematická zkouška zahrnující jeden nebo více lidských subjektů prováděná za účelem posouzení bezpečnosti nebo účinnosti prostředku (dále také „KZ“).</a:t>
            </a:r>
          </a:p>
          <a:p>
            <a:r>
              <a:rPr lang="cs-CZ" sz="2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Studií funkční způsobilosti 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 rozumí studie prováděná za účelem stanovení nebo potvrzení analytické nebo klinické funkce prostředku </a:t>
            </a:r>
            <a:r>
              <a:rPr lang="cs-CZ" sz="2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dále </a:t>
            </a:r>
            <a:r>
              <a:rPr lang="cs-CZ" sz="2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také 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„SFZ“). </a:t>
            </a:r>
          </a:p>
          <a:p>
            <a:r>
              <a:rPr lang="cs-CZ" sz="2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Kombinovanou studií 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 v této prezentaci rozumí zároveň probíhající </a:t>
            </a: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KZ ZP 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dle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požadavků MDR a </a:t>
            </a: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klinické hodnocení léčivého přípravku 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(dále </a:t>
            </a:r>
            <a:r>
              <a:rPr lang="cs-CZ" sz="2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také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„KHLP“) dle požadavků Nařízení Evropského parlamentu a Rady (EU) č. 536/2014 ze dne 16. dubna 2014 o klinických hodnoceních humánních léčivých přípravků 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zrušení směrnice 2001/20/ES (dále jen „CTR“) nebo zároveň probíhající </a:t>
            </a: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SFZ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dle požadavků IVDR a </a:t>
            </a:r>
            <a:r>
              <a:rPr lang="cs-CZ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KHLP</a:t>
            </a:r>
            <a:r>
              <a:rPr lang="cs-C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dle požadavků CTR.</a:t>
            </a:r>
          </a:p>
          <a:p>
            <a:pPr marL="0" indent="0">
              <a:buNone/>
            </a:pPr>
            <a:endParaRPr lang="cs-CZ" sz="20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cs-CZ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C57EFB-4747-E8E8-F789-9C30F4684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35A8-75A9-4309-8C65-06D38D9434FF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FF31B0-1B61-3713-372C-56FEF1423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2023  STÁTNÍ ÚSTAV PRO KONTROLU LÉČIV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C6E68283-B7C3-6147-CD29-4B3199AE00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Kombinované studie / Definice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76793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6D6164-30CE-49D8-E178-914959E93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Stanovisko etické komise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7F262F-F86E-9EEB-521B-2679B94A2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žádost zadavatele – na KZ ZP nebo SFZ (§14 odst. 2)</a:t>
            </a:r>
          </a:p>
          <a:p>
            <a:r>
              <a:rPr lang="cs-CZ" dirty="0"/>
              <a:t>jednání (předem ohlášeno dle pracovních postupů)</a:t>
            </a:r>
          </a:p>
          <a:p>
            <a:pPr lvl="4"/>
            <a:r>
              <a:rPr lang="cs-CZ" sz="2100" dirty="0"/>
              <a:t>usnášeníschopnost etické komise</a:t>
            </a:r>
          </a:p>
          <a:p>
            <a:pPr lvl="4"/>
            <a:r>
              <a:rPr lang="cs-CZ" sz="2100" dirty="0"/>
              <a:t>jak hlasovali členové EK a výsledek hlasování </a:t>
            </a:r>
          </a:p>
          <a:p>
            <a:r>
              <a:rPr lang="cs-CZ" dirty="0"/>
              <a:t>některé povinné náležitosti stanoviska EK ke KZ/SFZ (§16 odst.3):</a:t>
            </a:r>
          </a:p>
          <a:p>
            <a:pPr lvl="2"/>
            <a:r>
              <a:rPr lang="cs-CZ" b="1" dirty="0"/>
              <a:t>název KZ/SFZ</a:t>
            </a:r>
          </a:p>
          <a:p>
            <a:pPr lvl="2"/>
            <a:r>
              <a:rPr lang="cs-CZ" b="1" dirty="0"/>
              <a:t>zadavatel KZ/SFZ</a:t>
            </a:r>
          </a:p>
          <a:p>
            <a:pPr lvl="2"/>
            <a:r>
              <a:rPr lang="cs-CZ" b="1" dirty="0"/>
              <a:t>číslo protokolu </a:t>
            </a:r>
            <a:r>
              <a:rPr lang="cs-CZ" dirty="0"/>
              <a:t>(příp. CIV-ID)</a:t>
            </a:r>
          </a:p>
          <a:p>
            <a:pPr lvl="2"/>
            <a:r>
              <a:rPr lang="cs-CZ" dirty="0"/>
              <a:t>datum doručení žádosti</a:t>
            </a:r>
          </a:p>
          <a:p>
            <a:pPr lvl="2"/>
            <a:r>
              <a:rPr lang="cs-CZ" b="1" dirty="0"/>
              <a:t>seznam míst</a:t>
            </a:r>
            <a:r>
              <a:rPr lang="cs-CZ" dirty="0"/>
              <a:t>, provádění KZ/SFZ, ke kterým se EK vyjádřila a nad kterými vykonává dohled</a:t>
            </a:r>
          </a:p>
          <a:p>
            <a:pPr lvl="2"/>
            <a:r>
              <a:rPr lang="cs-CZ" dirty="0"/>
              <a:t>seznam členů EK a údaj o jejich odbornosti</a:t>
            </a:r>
          </a:p>
          <a:p>
            <a:pPr lvl="2"/>
            <a:r>
              <a:rPr lang="cs-CZ" dirty="0"/>
              <a:t>seznam a identifikace hodnocených dokumentů</a:t>
            </a:r>
          </a:p>
          <a:p>
            <a:pPr lvl="2"/>
            <a:r>
              <a:rPr lang="cs-CZ" b="1" dirty="0"/>
              <a:t>záznam o výsledku hlasování</a:t>
            </a:r>
          </a:p>
          <a:p>
            <a:pPr lvl="2"/>
            <a:r>
              <a:rPr lang="cs-CZ" dirty="0"/>
              <a:t>výrok zda EK vyjadřuje </a:t>
            </a:r>
            <a:r>
              <a:rPr lang="cs-CZ" b="1" dirty="0"/>
              <a:t>souhlas či nesouhlas s KZ/SFZ </a:t>
            </a:r>
            <a:r>
              <a:rPr lang="cs-CZ" dirty="0"/>
              <a:t>a jeho odůvodnění</a:t>
            </a:r>
          </a:p>
          <a:p>
            <a:pPr lvl="2"/>
            <a:r>
              <a:rPr lang="cs-CZ" dirty="0"/>
              <a:t>datum vydání stanoviska, podpis</a:t>
            </a:r>
          </a:p>
          <a:p>
            <a:r>
              <a:rPr lang="cs-CZ" dirty="0"/>
              <a:t>legislativa (zákon č. 375/2022)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DF7191-9CCA-0938-5667-6015B7A66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35A8-75A9-4309-8C65-06D38D9434FF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C0056-F30D-723F-0EAA-CEC7F301E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2023  STÁTNÍ ÚSTAV PRO KONTROLU LÉČIV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89C10375-92AD-8798-40AC-EB5B37AFB5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Kombinované studie / Stanovisko etické komise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97367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770C15-725C-939C-2299-A7014052C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Usnášeníschopnost etické komise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42ACEA-A00D-91CA-FCF2-E8B177EAB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cs-CZ" sz="2100" b="0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Etická komise na jednání je složena </a:t>
            </a:r>
            <a:r>
              <a:rPr kumimoji="0" lang="cs-CZ" sz="2100" b="1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nejméně z 5 členů</a:t>
            </a:r>
            <a:r>
              <a:rPr kumimoji="0" lang="cs-CZ" sz="2100" b="0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R="0" lvl="1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alespoň 1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musí být osobou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bez zdravotnického vzdělání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bez odborné vědecké kvalifikace v oblasti zdravotnictví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minimálně 4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musí mít vzdělání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lékaře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zubního lékaře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farmaceuta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nebo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nelékařského zdravotnického pracovníka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podle jiného právního předpisu upravujícího způsobilost k výkonu zdravotnického pracovníka</a:t>
            </a:r>
          </a:p>
          <a:p>
            <a:pPr marR="0" lvl="1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alespoň 1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z členů se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zdravotnickým vzděláním </a:t>
            </a:r>
            <a:r>
              <a:rPr kumimoji="0" lang="cs-CZ" sz="1800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musí být osobou, která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není v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pracovním poměru, jiném obdobném pracovněprávním vztahu nebo v jiném závislém postavení k poskytovateli zdravotních služeb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který etickou komisi ustavuje nebo který provozuje zdravotnické zařízení, v němž bude navrhovaná KZ nebo SFZ probíhat</a:t>
            </a:r>
          </a:p>
          <a:p>
            <a:pPr marL="557213" marR="0" lvl="1" indent="-214313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je-li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zkoušející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 příslušné KZ nebo SFZ současně členem etické komise, 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vyloučen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z projednávání žádosti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8CCCA4-FAC9-4B7B-153A-6F6207B6E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35A8-75A9-4309-8C65-06D38D9434FF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24D24C-94B3-447D-82F2-45FE76429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2023  STÁTNÍ ÚSTAV PRO KONTROLU LÉČIV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E2D474D3-278C-5903-BF84-2BBB086666F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Kombinované studie / Stanovisko etické komise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68144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DE40E-A460-21BE-BBCD-EEB23B8C0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Hodnocená dokumentace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271371-D8B3-91F7-DC60-47E55F117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schváleno / vzato na vědomí</a:t>
            </a:r>
          </a:p>
          <a:p>
            <a:r>
              <a:rPr lang="cs-CZ" b="1" dirty="0"/>
              <a:t>VERZE, DATUM</a:t>
            </a:r>
          </a:p>
          <a:p>
            <a:pPr lvl="2"/>
            <a:r>
              <a:rPr lang="cs-CZ" sz="2100" b="1" dirty="0"/>
              <a:t>Plán klinické zkoušky (CIP) </a:t>
            </a:r>
            <a:r>
              <a:rPr lang="cs-CZ" sz="2100" dirty="0"/>
              <a:t>/ </a:t>
            </a:r>
            <a:r>
              <a:rPr lang="cs-CZ" sz="2100" b="1" dirty="0"/>
              <a:t>Plán studie funkční způsobilosti (CPSP)</a:t>
            </a:r>
          </a:p>
          <a:p>
            <a:pPr lvl="2"/>
            <a:r>
              <a:rPr lang="cs-CZ" sz="2100" b="1" dirty="0"/>
              <a:t>Brožura zkoušejícího</a:t>
            </a:r>
          </a:p>
          <a:p>
            <a:pPr lvl="2"/>
            <a:r>
              <a:rPr lang="cs-CZ" sz="2100" b="1" dirty="0"/>
              <a:t>Informovaný souhlas </a:t>
            </a:r>
            <a:r>
              <a:rPr lang="cs-CZ" sz="2100" dirty="0"/>
              <a:t>v českém jazyce </a:t>
            </a:r>
          </a:p>
          <a:p>
            <a:pPr lvl="2"/>
            <a:r>
              <a:rPr lang="cs-CZ" sz="2100" b="1" dirty="0"/>
              <a:t>Synopse </a:t>
            </a:r>
            <a:r>
              <a:rPr lang="cs-CZ" sz="2100" dirty="0"/>
              <a:t>v českém jazyce</a:t>
            </a:r>
          </a:p>
          <a:p>
            <a:r>
              <a:rPr lang="cs-CZ" dirty="0"/>
              <a:t>zkoušející a místo (u SFZ LABORATOŘ – certifikát o akreditaci)</a:t>
            </a:r>
          </a:p>
          <a:p>
            <a:r>
              <a:rPr lang="cs-CZ" dirty="0"/>
              <a:t>pojištění – dle zákona č. 375/2022</a:t>
            </a:r>
          </a:p>
          <a:p>
            <a:r>
              <a:rPr lang="cs-CZ" dirty="0"/>
              <a:t>změna dokumentace:</a:t>
            </a:r>
          </a:p>
          <a:p>
            <a:pPr lvl="2"/>
            <a:r>
              <a:rPr lang="cs-CZ" sz="1700" dirty="0"/>
              <a:t>na základě připomínek </a:t>
            </a:r>
            <a:r>
              <a:rPr lang="cs-CZ" sz="1700" dirty="0" err="1"/>
              <a:t>SÚKLu</a:t>
            </a:r>
            <a:endParaRPr lang="cs-CZ" sz="1700" dirty="0"/>
          </a:p>
          <a:p>
            <a:pPr lvl="4"/>
            <a:r>
              <a:rPr lang="cs-CZ" sz="1500" dirty="0"/>
              <a:t>nové stanovisko EK a následné (ne)povolení KZ/SFZ </a:t>
            </a:r>
            <a:r>
              <a:rPr lang="cs-CZ" sz="1500" dirty="0" err="1"/>
              <a:t>SÚKLem</a:t>
            </a:r>
            <a:endParaRPr lang="cs-CZ" sz="1500" dirty="0"/>
          </a:p>
          <a:p>
            <a:pPr lvl="2"/>
            <a:r>
              <a:rPr lang="cs-CZ" sz="1700" dirty="0"/>
              <a:t>podstatná změna: nové stanovisko EK a následné (ne)povolení změny </a:t>
            </a:r>
            <a:r>
              <a:rPr lang="cs-CZ" sz="1700" dirty="0" err="1"/>
              <a:t>SÚKLem</a:t>
            </a:r>
            <a:endParaRPr lang="cs-CZ" sz="1700" dirty="0"/>
          </a:p>
          <a:p>
            <a:pPr lvl="2"/>
            <a:r>
              <a:rPr lang="cs-CZ" sz="1700" dirty="0"/>
              <a:t>nepodstatná změna: povinnost zadavatele neprodleně informovat EK a SÚKL						</a:t>
            </a:r>
          </a:p>
          <a:p>
            <a:pPr lvl="4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8ED03F-65EC-DE96-EEA8-04D1BBC9E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35A8-75A9-4309-8C65-06D38D9434FF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280F63-6379-FDDE-3707-77D01D99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2023  STÁTNÍ ÚSTAV PRO KONTROLU LÉČIV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D26802F7-787B-922F-9CCE-9BFAC6A489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Kombinované studie / Stanovisko etické komise </a:t>
            </a:r>
          </a:p>
        </p:txBody>
      </p:sp>
    </p:spTree>
    <p:extLst>
      <p:ext uri="{BB962C8B-B14F-4D97-AF65-F5344CB8AC3E}">
        <p14:creationId xmlns:p14="http://schemas.microsoft.com/office/powerpoint/2010/main" val="294101704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Zástupný obsah 17" descr="Obsah obrázku text, snímek obrazovky, Písmo, číslo&#10;&#10;Popis byl vytvořen automaticky">
            <a:extLst>
              <a:ext uri="{FF2B5EF4-FFF2-40B4-BE49-F238E27FC236}">
                <a16:creationId xmlns:a16="http://schemas.microsoft.com/office/drawing/2014/main" id="{1F07C17B-4768-82C8-0187-B1CC8EF61E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904" y="1534026"/>
            <a:ext cx="7718496" cy="5001867"/>
          </a:xfr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299DE66E-09D4-7428-BB07-14CB09C63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51366"/>
            <a:ext cx="8229600" cy="485072"/>
          </a:xfrm>
        </p:spPr>
        <p:txBody>
          <a:bodyPr>
            <a:noAutofit/>
          </a:bodyPr>
          <a:lstStyle/>
          <a:p>
            <a:r>
              <a:rPr lang="cs-CZ" dirty="0"/>
              <a:t>Klinické zkoušky zdravotnických prostředků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7E72F1-47CB-370D-1970-C7E1DD01A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35A8-75A9-4309-8C65-06D38D9434FF}" type="datetime1">
              <a:rPr lang="cs-CZ" smtClean="0"/>
              <a:t>13.10.2023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1E0B19-EB97-F39C-DD5C-7E7EF5C66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2023  STÁTNÍ ÚSTAV PRO KONTROLU LÉČIV</a:t>
            </a:r>
            <a:endParaRPr lang="cs-CZ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A1B33503-98E0-92CB-D495-1AC99C122F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Kombinované studie / Klinické zkoušky zdravotnických prostředků</a:t>
            </a:r>
          </a:p>
        </p:txBody>
      </p:sp>
      <p:pic>
        <p:nvPicPr>
          <p:cNvPr id="3" name="Obrázek 2" descr="SÚKL">
            <a:extLst>
              <a:ext uri="{FF2B5EF4-FFF2-40B4-BE49-F238E27FC236}">
                <a16:creationId xmlns:a16="http://schemas.microsoft.com/office/drawing/2014/main" id="{91BE7299-5011-F9C6-4101-A13B7EC655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7840" y="2798928"/>
            <a:ext cx="747201" cy="224530"/>
          </a:xfrm>
          <a:prstGeom prst="rect">
            <a:avLst/>
          </a:prstGeom>
        </p:spPr>
      </p:pic>
      <p:pic>
        <p:nvPicPr>
          <p:cNvPr id="7" name="Obrázek 6" descr="SÚKL">
            <a:extLst>
              <a:ext uri="{FF2B5EF4-FFF2-40B4-BE49-F238E27FC236}">
                <a16:creationId xmlns:a16="http://schemas.microsoft.com/office/drawing/2014/main" id="{C47801C3-C686-D589-0019-C1E8CBBBCA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7843" y="3856191"/>
            <a:ext cx="747193" cy="224528"/>
          </a:xfrm>
          <a:prstGeom prst="rect">
            <a:avLst/>
          </a:prstGeom>
        </p:spPr>
      </p:pic>
      <p:pic>
        <p:nvPicPr>
          <p:cNvPr id="8" name="Obrázek 7" descr="SÚKL">
            <a:extLst>
              <a:ext uri="{FF2B5EF4-FFF2-40B4-BE49-F238E27FC236}">
                <a16:creationId xmlns:a16="http://schemas.microsoft.com/office/drawing/2014/main" id="{B44CFD31-5E31-915A-02F3-2A54EC12B6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7840" y="4621533"/>
            <a:ext cx="747196" cy="224529"/>
          </a:xfrm>
          <a:prstGeom prst="rect">
            <a:avLst/>
          </a:prstGeom>
        </p:spPr>
      </p:pic>
      <p:pic>
        <p:nvPicPr>
          <p:cNvPr id="9" name="Obrázek 8" descr="SÚKL">
            <a:extLst>
              <a:ext uri="{FF2B5EF4-FFF2-40B4-BE49-F238E27FC236}">
                <a16:creationId xmlns:a16="http://schemas.microsoft.com/office/drawing/2014/main" id="{541BFB36-1B9B-C8F7-0979-DC848D4421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7836" y="5196041"/>
            <a:ext cx="747200" cy="22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4281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Státní ústav pro kontrolu léčiv">
      <a:dk1>
        <a:srgbClr val="2D3291"/>
      </a:dk1>
      <a:lt1>
        <a:sysClr val="window" lastClr="FFFFFF"/>
      </a:lt1>
      <a:dk2>
        <a:srgbClr val="F06423"/>
      </a:dk2>
      <a:lt2>
        <a:srgbClr val="CCCCCC"/>
      </a:lt2>
      <a:accent1>
        <a:srgbClr val="335A9A"/>
      </a:accent1>
      <a:accent2>
        <a:srgbClr val="6683B3"/>
      </a:accent2>
      <a:accent3>
        <a:srgbClr val="99ACCD"/>
      </a:accent3>
      <a:accent4>
        <a:srgbClr val="F4A533"/>
      </a:accent4>
      <a:accent5>
        <a:srgbClr val="F7BB66"/>
      </a:accent5>
      <a:accent6>
        <a:srgbClr val="F9D299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 anchor="ctr">
        <a:sp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sz="1800" b="1" kern="1200" baseline="30000" dirty="0" smtClean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Motiv sady Office">
  <a:themeElements>
    <a:clrScheme name="Státní ústav pro kontrolu léčiv">
      <a:dk1>
        <a:srgbClr val="2D3291"/>
      </a:dk1>
      <a:lt1>
        <a:sysClr val="window" lastClr="FFFFFF"/>
      </a:lt1>
      <a:dk2>
        <a:srgbClr val="F06423"/>
      </a:dk2>
      <a:lt2>
        <a:srgbClr val="CCCCCC"/>
      </a:lt2>
      <a:accent1>
        <a:srgbClr val="335A9A"/>
      </a:accent1>
      <a:accent2>
        <a:srgbClr val="6683B3"/>
      </a:accent2>
      <a:accent3>
        <a:srgbClr val="99ACCD"/>
      </a:accent3>
      <a:accent4>
        <a:srgbClr val="F4A533"/>
      </a:accent4>
      <a:accent5>
        <a:srgbClr val="F7BB66"/>
      </a:accent5>
      <a:accent6>
        <a:srgbClr val="F9D299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 anchor="ctr">
        <a:sp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sz="1800" b="1" kern="1200" baseline="30000" dirty="0" smtClean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BCB04E2ED726C4C8BD849DE9196E73E" ma:contentTypeVersion="2" ma:contentTypeDescription="Vytvoří nový dokument" ma:contentTypeScope="" ma:versionID="98953ef7f3e4af8d6009f9168e8f644a">
  <xsd:schema xmlns:xsd="http://www.w3.org/2001/XMLSchema" xmlns:xs="http://www.w3.org/2001/XMLSchema" xmlns:p="http://schemas.microsoft.com/office/2006/metadata/properties" xmlns:ns3="b42d2a1a-b2ed-49e9-8cdd-125c45a50f72" targetNamespace="http://schemas.microsoft.com/office/2006/metadata/properties" ma:root="true" ma:fieldsID="8ced6cabfc700df62b3c259651d02679" ns3:_="">
    <xsd:import namespace="b42d2a1a-b2ed-49e9-8cdd-125c45a50f7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d2a1a-b2ed-49e9-8cdd-125c45a50f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2A8F8B-59F7-4304-83ED-50BE70E0BC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7C824B-B3F4-4D6F-A03B-28CB2E3A1D7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b42d2a1a-b2ed-49e9-8cdd-125c45a50f72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50B5B2B-6C5E-48DD-B862-AAC73A892A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2d2a1a-b2ed-49e9-8cdd-125c45a50f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3032</TotalTime>
  <Words>1758</Words>
  <Application>Microsoft Office PowerPoint</Application>
  <PresentationFormat>Předvádění na obrazovce (4:3)</PresentationFormat>
  <Paragraphs>188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Roboto</vt:lpstr>
      <vt:lpstr>Motiv sady Office</vt:lpstr>
      <vt:lpstr>1_Motiv sady Office</vt:lpstr>
      <vt:lpstr>Prezentace aplikace PowerPoint</vt:lpstr>
      <vt:lpstr>Kombinované studie</vt:lpstr>
      <vt:lpstr>Obsah sdělení</vt:lpstr>
      <vt:lpstr>Legislativní rámec</vt:lpstr>
      <vt:lpstr>Definice</vt:lpstr>
      <vt:lpstr>Stanovisko etické komise</vt:lpstr>
      <vt:lpstr>Usnášeníschopnost etické komise</vt:lpstr>
      <vt:lpstr>Hodnocená dokumentace</vt:lpstr>
      <vt:lpstr>Klinické zkoušky zdravotnických prostředků</vt:lpstr>
      <vt:lpstr>Studie funkčních způsobilostí diagnostických zdravotnických prostředků in vitro</vt:lpstr>
      <vt:lpstr>Kombinované studie: KZ ZP a KHLP</vt:lpstr>
      <vt:lpstr>Kombinované studie: SFZ a KHLP</vt:lpstr>
      <vt:lpstr>Informovaný souhlas v kombinovaných studiích (SFZ CDx a KHLP)</vt:lpstr>
      <vt:lpstr>Informovaný souhlas v kombinovaných studiích (SFZ CDx a KHLP)</vt:lpstr>
      <vt:lpstr>Souhrn</vt:lpstr>
      <vt:lpstr>Prezentace aplikace PowerPoint</vt:lpstr>
      <vt:lpstr>dotazník spokojenosti   Předem děkujeme za spolupráci a za čas věnovaný odpovědím.  </vt:lpstr>
      <vt:lpstr>Děkujeme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Zbyněk Polák</dc:creator>
  <cp:lastModifiedBy>Monika Večerková</cp:lastModifiedBy>
  <cp:revision>45</cp:revision>
  <dcterms:created xsi:type="dcterms:W3CDTF">2012-11-07T12:54:42Z</dcterms:created>
  <dcterms:modified xsi:type="dcterms:W3CDTF">2023-10-13T08:39:36Z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0x0101005BCB04E2ED726C4C8BD849DE9196E73E</vt:lpwstr>
  </property>
</Properties>
</file>