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513" r:id="rId4"/>
    <p:sldId id="259" r:id="rId5"/>
    <p:sldId id="260" r:id="rId6"/>
    <p:sldId id="514" r:id="rId7"/>
    <p:sldId id="682" r:id="rId8"/>
    <p:sldId id="525" r:id="rId9"/>
    <p:sldId id="681" r:id="rId10"/>
    <p:sldId id="684" r:id="rId11"/>
    <p:sldId id="286" r:id="rId12"/>
    <p:sldId id="516" r:id="rId13"/>
    <p:sldId id="261" r:id="rId14"/>
    <p:sldId id="393" r:id="rId15"/>
    <p:sldId id="395" r:id="rId16"/>
    <p:sldId id="522" r:id="rId17"/>
    <p:sldId id="515" r:id="rId18"/>
    <p:sldId id="447" r:id="rId19"/>
    <p:sldId id="517" r:id="rId20"/>
    <p:sldId id="518" r:id="rId21"/>
    <p:sldId id="524" r:id="rId22"/>
    <p:sldId id="523" r:id="rId23"/>
    <p:sldId id="521" r:id="rId24"/>
    <p:sldId id="291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8"/>
  </p:normalViewPr>
  <p:slideViewPr>
    <p:cSldViewPr>
      <p:cViewPr varScale="1">
        <p:scale>
          <a:sx n="111" d="100"/>
          <a:sy n="111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FCAD5-2393-0544-AFC3-D6A6FB9FB2F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0AFE2-29EC-7745-9745-F8AD2393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16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9F968-925E-4B87-8785-7240CCE8C9E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20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ek - knihovna\Desktop\Prezentace\UK logo cerne.jpg">
            <a:extLst>
              <a:ext uri="{FF2B5EF4-FFF2-40B4-BE49-F238E27FC236}">
                <a16:creationId xmlns:a16="http://schemas.microsoft.com/office/drawing/2014/main" id="{E0C8ED1C-EA80-594F-64D5-93527C19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50825"/>
            <a:ext cx="12985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rek - knihovna\Desktop\Prezentace\1.jpg">
            <a:extLst>
              <a:ext uri="{FF2B5EF4-FFF2-40B4-BE49-F238E27FC236}">
                <a16:creationId xmlns:a16="http://schemas.microsoft.com/office/drawing/2014/main" id="{468F99A5-60FE-FC3C-83DE-681F4DAE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0825"/>
            <a:ext cx="12858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79EBA7BA-C615-3C3C-58AD-9FEBFA780AF9}"/>
              </a:ext>
            </a:extLst>
          </p:cNvPr>
          <p:cNvSpPr txBox="1">
            <a:spLocks/>
          </p:cNvSpPr>
          <p:nvPr/>
        </p:nvSpPr>
        <p:spPr>
          <a:xfrm>
            <a:off x="971550" y="5445125"/>
            <a:ext cx="7200900" cy="1223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Neurologická klinika a Centrum klinických neurověd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1. lékařská fakulta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Univerzita Karlova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Všeobecná fakultní nemocnice v Praze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091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16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6">
            <a:extLst>
              <a:ext uri="{FF2B5EF4-FFF2-40B4-BE49-F238E27FC236}">
                <a16:creationId xmlns:a16="http://schemas.microsoft.com/office/drawing/2014/main" id="{6EC849B1-E766-12F5-0C15-75557D68ED98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6240463"/>
            <a:ext cx="9144000" cy="554037"/>
            <a:chOff x="0" y="6239869"/>
            <a:chExt cx="9144000" cy="553998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5742AC5A-81F8-7AF0-6DB9-F4ED03BEE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316064"/>
              <a:ext cx="9144000" cy="40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3462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fr-FR" altLang="cs-CZ" sz="1000" dirty="0">
                  <a:solidFill>
                    <a:srgbClr val="404040"/>
                  </a:solidFill>
                  <a:cs typeface="Arial" charset="0"/>
                </a:rPr>
                <a:t>Neurologická klinika a Centrum klinických neurověd</a:t>
              </a:r>
            </a:p>
            <a:p>
              <a:pPr>
                <a:defRPr/>
              </a:pPr>
              <a:r>
                <a:rPr lang="fr-FR" altLang="cs-CZ" sz="1000" dirty="0">
                  <a:solidFill>
                    <a:srgbClr val="404040"/>
                  </a:solidFill>
                  <a:cs typeface="Arial" charset="0"/>
                </a:rPr>
                <a:t>1. lékařská fakulta, Univerzita Karlova a Všeobecná fakultní nemocnice v Praze</a:t>
              </a:r>
            </a:p>
          </p:txBody>
        </p:sp>
        <p:pic>
          <p:nvPicPr>
            <p:cNvPr id="6" name="Picture 5" descr="C:\Users\Marek - knihovna\Desktop\Prezentace\UK logo cerne.jpg">
              <a:extLst>
                <a:ext uri="{FF2B5EF4-FFF2-40B4-BE49-F238E27FC236}">
                  <a16:creationId xmlns:a16="http://schemas.microsoft.com/office/drawing/2014/main" id="{B7C9056B-5491-83F8-ACD3-A06A45992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239869"/>
              <a:ext cx="55399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C:\Users\Marek - knihovna\Desktop\Prezentace\1.jpg">
              <a:extLst>
                <a:ext uri="{FF2B5EF4-FFF2-40B4-BE49-F238E27FC236}">
                  <a16:creationId xmlns:a16="http://schemas.microsoft.com/office/drawing/2014/main" id="{4C15D10F-0421-E29B-599C-4E0DBE26E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50" y="6239869"/>
              <a:ext cx="549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39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30B58ACB-AE74-40AA-810E-8AE1C56BE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8F45ED1F-47DA-44E6-BDFC-62C1D0775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630A9410-FD12-40A9-A8B2-85AFEC6D3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51B0-F057-456D-9619-F65166105E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209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0DBB8B7F-442B-6D8E-E915-8B1985F421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39FC38C7-558C-0360-6A16-C9CB045BF7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877E6A-003F-3F40-35FC-5E3069A11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8BB6DC-3470-0E41-B1D1-EF748ADF1264}" type="datetimeFigureOut">
              <a:rPr lang="cs-CZ"/>
              <a:pPr>
                <a:defRPr/>
              </a:pPr>
              <a:t>12.10.2022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108D4A-4268-9E83-F8C0-AF91A3FC8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D13B93-3050-9F27-ABF4-E955CFC1B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52015AC-7B0D-4340-87D6-003B9E13257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D3D33-B8F7-E953-9C7A-9736BE236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Klinická hodnocení u roztroušené sklerózy z pohledu výzkumníka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7805FC-CD77-E294-203B-F61257C47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Eva Kubala Havrdová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C518F-331E-4E9E-A869-90D911A0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sz="3600" dirty="0"/>
              <a:t>Vztah ložiskové patologie (zánětu) </a:t>
            </a:r>
            <a:br>
              <a:rPr lang="cs-CZ" sz="3600" dirty="0"/>
            </a:br>
            <a:r>
              <a:rPr lang="cs-CZ" sz="3600" dirty="0"/>
              <a:t>a </a:t>
            </a:r>
            <a:r>
              <a:rPr lang="cs-CZ" sz="3600" dirty="0" err="1"/>
              <a:t>neurodegenerace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D14282-A3BD-4747-BB92-401F8192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dirty="0"/>
              <a:t>Postižena není jen mozková tkáň v místě akutní plaky</a:t>
            </a:r>
          </a:p>
          <a:p>
            <a:r>
              <a:rPr lang="cs-CZ" sz="2400" dirty="0"/>
              <a:t>Postižena je i NAWM (</a:t>
            </a:r>
            <a:r>
              <a:rPr lang="cs-CZ" sz="2400" dirty="0" err="1"/>
              <a:t>normal</a:t>
            </a:r>
            <a:r>
              <a:rPr lang="cs-CZ" sz="2400" dirty="0"/>
              <a:t> </a:t>
            </a:r>
            <a:r>
              <a:rPr lang="cs-CZ" sz="2400" dirty="0" err="1"/>
              <a:t>appearing</a:t>
            </a:r>
            <a:r>
              <a:rPr lang="cs-CZ" sz="2400" dirty="0"/>
              <a:t> </a:t>
            </a:r>
            <a:r>
              <a:rPr lang="cs-CZ" sz="2400" dirty="0" err="1"/>
              <a:t>white</a:t>
            </a:r>
            <a:r>
              <a:rPr lang="cs-CZ" sz="2400" dirty="0"/>
              <a:t> </a:t>
            </a:r>
            <a:r>
              <a:rPr lang="cs-CZ" sz="2400" dirty="0" err="1"/>
              <a:t>matter</a:t>
            </a:r>
            <a:r>
              <a:rPr lang="cs-CZ" sz="2400" dirty="0"/>
              <a:t>)</a:t>
            </a:r>
          </a:p>
          <a:p>
            <a:r>
              <a:rPr lang="cs-CZ" sz="2400" dirty="0"/>
              <a:t>Jde o degeneraci spojů procházejících </a:t>
            </a:r>
            <a:r>
              <a:rPr lang="cs-CZ" sz="2400" dirty="0" err="1"/>
              <a:t>plakou</a:t>
            </a:r>
            <a:r>
              <a:rPr lang="cs-CZ" sz="2400" dirty="0"/>
              <a:t> i zánět v „normální tkáni“</a:t>
            </a:r>
          </a:p>
          <a:p>
            <a:endParaRPr lang="cs-CZ" sz="2400" dirty="0"/>
          </a:p>
          <a:p>
            <a:r>
              <a:rPr lang="cs-CZ" sz="2400" dirty="0" err="1"/>
              <a:t>Slowly</a:t>
            </a:r>
            <a:r>
              <a:rPr lang="cs-CZ" sz="2400" dirty="0"/>
              <a:t> </a:t>
            </a:r>
            <a:r>
              <a:rPr lang="cs-CZ" sz="2400" dirty="0" err="1"/>
              <a:t>expanding</a:t>
            </a:r>
            <a:r>
              <a:rPr lang="cs-CZ" sz="2400" dirty="0"/>
              <a:t> </a:t>
            </a:r>
            <a:r>
              <a:rPr lang="cs-CZ" sz="2400" dirty="0" err="1"/>
              <a:t>lesions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23759-25DB-4BE4-AEAD-9715C069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3336107" cy="252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D1E46E1-0825-4965-8B58-17A96B9DD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4478"/>
            <a:ext cx="49911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98488" y="152499"/>
            <a:ext cx="7685087" cy="68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800" dirty="0" err="1">
                <a:solidFill>
                  <a:schemeClr val="tx2">
                    <a:lumMod val="50000"/>
                  </a:schemeClr>
                </a:solidFill>
              </a:rPr>
              <a:t>Fingolimod</a:t>
            </a:r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: Vývoj </a:t>
            </a: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atrofie</a:t>
            </a:r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 v závislosti na míře iniciálního </a:t>
            </a: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zánětu</a:t>
            </a:r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: Studie FREEDOMS – 2letá data</a:t>
            </a:r>
            <a:endParaRPr lang="en-GB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611188" y="6210300"/>
            <a:ext cx="85328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en-US" sz="1000" b="0">
                <a:ea typeface="ＭＳ Ｐゴシック" pitchFamily="34" charset="-128"/>
              </a:rPr>
              <a:t>*p&lt;0.05, **p&lt;0.01, ***p&lt;0.001 vs placebo; </a:t>
            </a:r>
            <a:r>
              <a:rPr lang="en-GB" altLang="en-US" sz="1000" b="0" baseline="30000">
                <a:ea typeface="ＭＳ Ｐゴシック" pitchFamily="34" charset="-128"/>
              </a:rPr>
              <a:t>†</a:t>
            </a:r>
            <a:r>
              <a:rPr lang="en-GB" altLang="en-US" sz="1000" b="0">
                <a:ea typeface="ＭＳ Ｐゴシック" pitchFamily="34" charset="-128"/>
              </a:rPr>
              <a:t>p = 0.061 vs placebo; p-values are for comparisons over Months 0-6, Months 0-12, </a:t>
            </a:r>
            <a:br>
              <a:rPr lang="en-GB" altLang="en-US" sz="1000" b="0">
                <a:ea typeface="ＭＳ Ｐゴシック" pitchFamily="34" charset="-128"/>
              </a:rPr>
            </a:br>
            <a:r>
              <a:rPr lang="en-GB" altLang="en-US" sz="1000" b="0">
                <a:ea typeface="ＭＳ Ｐゴシック" pitchFamily="34" charset="-128"/>
              </a:rPr>
              <a:t>Months 0-24; patient numbers at baseline were 425 (n = 161 with Gd-enhancing lesions; n = 263 without Gd-enhancing lesions) and 418 </a:t>
            </a:r>
            <a:br>
              <a:rPr lang="en-GB" altLang="en-US" sz="1000" b="0">
                <a:ea typeface="ＭＳ Ｐゴシック" pitchFamily="34" charset="-128"/>
              </a:rPr>
            </a:br>
            <a:r>
              <a:rPr lang="en-GB" altLang="en-US" sz="1000" b="0">
                <a:ea typeface="ＭＳ Ｐゴシック" pitchFamily="34" charset="-128"/>
              </a:rPr>
              <a:t>(n = 154; n = 262) for fingolimod 0.5 mg and placebo, respectively; Gd, gadolinium; Radue E </a:t>
            </a:r>
            <a:r>
              <a:rPr lang="en-GB" altLang="en-US" sz="1000" b="0" i="1">
                <a:ea typeface="ＭＳ Ｐゴシック" pitchFamily="34" charset="-128"/>
              </a:rPr>
              <a:t>et al. </a:t>
            </a:r>
            <a:r>
              <a:rPr lang="en-GB" altLang="en-US" sz="1000" b="0">
                <a:ea typeface="ＭＳ Ｐゴシック" pitchFamily="34" charset="-128"/>
              </a:rPr>
              <a:t>Poster P05.064 presented at </a:t>
            </a:r>
            <a:r>
              <a:rPr lang="en-GB" altLang="en-US" sz="1000" b="0" i="1">
                <a:ea typeface="ＭＳ Ｐゴシック" pitchFamily="34" charset="-128"/>
              </a:rPr>
              <a:t>AAN</a:t>
            </a:r>
            <a:r>
              <a:rPr lang="en-GB" altLang="en-US" sz="1000" b="0">
                <a:ea typeface="ＭＳ Ｐゴシック" pitchFamily="34" charset="-128"/>
              </a:rPr>
              <a:t> 2011</a:t>
            </a:r>
          </a:p>
        </p:txBody>
      </p:sp>
      <p:sp>
        <p:nvSpPr>
          <p:cNvPr id="5" name="Text Box 136"/>
          <p:cNvSpPr txBox="1">
            <a:spLocks noChangeArrowheads="1"/>
          </p:cNvSpPr>
          <p:nvPr/>
        </p:nvSpPr>
        <p:spPr bwMode="auto">
          <a:xfrm>
            <a:off x="646113" y="1873250"/>
            <a:ext cx="193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Fingolimod 0.5 mg</a:t>
            </a:r>
          </a:p>
        </p:txBody>
      </p:sp>
      <p:sp>
        <p:nvSpPr>
          <p:cNvPr id="6" name="Line 76"/>
          <p:cNvSpPr>
            <a:spLocks noChangeShapeType="1"/>
          </p:cNvSpPr>
          <p:nvPr/>
        </p:nvSpPr>
        <p:spPr bwMode="auto">
          <a:xfrm flipH="1">
            <a:off x="384175" y="2025650"/>
            <a:ext cx="298450" cy="0"/>
          </a:xfrm>
          <a:prstGeom prst="line">
            <a:avLst/>
          </a:prstGeom>
          <a:noFill/>
          <a:ln w="28575">
            <a:solidFill>
              <a:srgbClr val="E44C16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0" kern="0" dirty="0">
              <a:latin typeface="Arial"/>
              <a:cs typeface="+mn-cs"/>
            </a:endParaRPr>
          </a:p>
        </p:txBody>
      </p:sp>
      <p:sp>
        <p:nvSpPr>
          <p:cNvPr id="7" name="AutoShape 77"/>
          <p:cNvSpPr>
            <a:spLocks noChangeArrowheads="1"/>
          </p:cNvSpPr>
          <p:nvPr/>
        </p:nvSpPr>
        <p:spPr bwMode="auto">
          <a:xfrm>
            <a:off x="457200" y="1949450"/>
            <a:ext cx="152400" cy="152400"/>
          </a:xfrm>
          <a:prstGeom prst="diamond">
            <a:avLst/>
          </a:prstGeom>
          <a:solidFill>
            <a:srgbClr val="E44C1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0" kern="0" dirty="0">
              <a:latin typeface="Arial"/>
              <a:cs typeface="+mn-cs"/>
            </a:endParaRPr>
          </a:p>
        </p:txBody>
      </p:sp>
      <p:sp>
        <p:nvSpPr>
          <p:cNvPr id="8" name="Line 81"/>
          <p:cNvSpPr>
            <a:spLocks noChangeShapeType="1"/>
          </p:cNvSpPr>
          <p:nvPr/>
        </p:nvSpPr>
        <p:spPr bwMode="auto">
          <a:xfrm flipH="1">
            <a:off x="384175" y="2309813"/>
            <a:ext cx="298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9" name="AutoShape 82"/>
          <p:cNvSpPr>
            <a:spLocks noChangeArrowheads="1"/>
          </p:cNvSpPr>
          <p:nvPr/>
        </p:nvSpPr>
        <p:spPr bwMode="auto">
          <a:xfrm>
            <a:off x="457200" y="2241550"/>
            <a:ext cx="155575" cy="1349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0" kern="0" dirty="0">
              <a:latin typeface="Arial"/>
              <a:cs typeface="+mn-cs"/>
            </a:endParaRPr>
          </a:p>
        </p:txBody>
      </p:sp>
      <p:sp>
        <p:nvSpPr>
          <p:cNvPr id="10" name="Text Box 136"/>
          <p:cNvSpPr txBox="1">
            <a:spLocks noChangeArrowheads="1"/>
          </p:cNvSpPr>
          <p:nvPr/>
        </p:nvSpPr>
        <p:spPr bwMode="auto">
          <a:xfrm>
            <a:off x="646113" y="2157413"/>
            <a:ext cx="922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Placebo</a:t>
            </a:r>
          </a:p>
        </p:txBody>
      </p:sp>
      <p:sp>
        <p:nvSpPr>
          <p:cNvPr id="11" name="Text Box 136"/>
          <p:cNvSpPr txBox="1">
            <a:spLocks noChangeArrowheads="1"/>
          </p:cNvSpPr>
          <p:nvPr/>
        </p:nvSpPr>
        <p:spPr bwMode="auto">
          <a:xfrm>
            <a:off x="2747963" y="2498725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-1.2</a:t>
            </a:r>
          </a:p>
        </p:txBody>
      </p:sp>
      <p:sp>
        <p:nvSpPr>
          <p:cNvPr id="12" name="Text Box 136"/>
          <p:cNvSpPr txBox="1">
            <a:spLocks noChangeArrowheads="1"/>
          </p:cNvSpPr>
          <p:nvPr/>
        </p:nvSpPr>
        <p:spPr bwMode="auto">
          <a:xfrm>
            <a:off x="2747963" y="2905125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-1.6</a:t>
            </a:r>
          </a:p>
        </p:txBody>
      </p:sp>
      <p:sp>
        <p:nvSpPr>
          <p:cNvPr id="13" name="Text Box 136"/>
          <p:cNvSpPr txBox="1">
            <a:spLocks noChangeArrowheads="1"/>
          </p:cNvSpPr>
          <p:nvPr/>
        </p:nvSpPr>
        <p:spPr bwMode="auto">
          <a:xfrm>
            <a:off x="2747963" y="3313113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-2.0</a:t>
            </a:r>
          </a:p>
        </p:txBody>
      </p:sp>
      <p:grpSp>
        <p:nvGrpSpPr>
          <p:cNvPr id="14" name="Group 98"/>
          <p:cNvGrpSpPr>
            <a:grpSpLocks/>
          </p:cNvGrpSpPr>
          <p:nvPr/>
        </p:nvGrpSpPr>
        <p:grpSpPr bwMode="auto">
          <a:xfrm>
            <a:off x="3563938" y="1211263"/>
            <a:ext cx="2271712" cy="2052637"/>
            <a:chOff x="3750" y="831"/>
            <a:chExt cx="1431" cy="1293"/>
          </a:xfrm>
        </p:grpSpPr>
        <p:sp>
          <p:nvSpPr>
            <p:cNvPr id="15" name="Freeform 112"/>
            <p:cNvSpPr>
              <a:spLocks/>
            </p:cNvSpPr>
            <p:nvPr/>
          </p:nvSpPr>
          <p:spPr bwMode="auto">
            <a:xfrm>
              <a:off x="3799" y="885"/>
              <a:ext cx="1337" cy="1206"/>
            </a:xfrm>
            <a:custGeom>
              <a:avLst/>
              <a:gdLst>
                <a:gd name="T0" fmla="*/ 0 w 1337"/>
                <a:gd name="T1" fmla="*/ 0 h 1206"/>
                <a:gd name="T2" fmla="*/ 518 w 1337"/>
                <a:gd name="T3" fmla="*/ 265 h 1206"/>
                <a:gd name="T4" fmla="*/ 1032 w 1337"/>
                <a:gd name="T5" fmla="*/ 467 h 1206"/>
                <a:gd name="T6" fmla="*/ 2056 w 1337"/>
                <a:gd name="T7" fmla="*/ 907 h 1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7"/>
                <a:gd name="T13" fmla="*/ 0 h 1206"/>
                <a:gd name="T14" fmla="*/ 2056 w 1337"/>
                <a:gd name="T15" fmla="*/ 907 h 1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7" h="1206">
                  <a:moveTo>
                    <a:pt x="0" y="0"/>
                  </a:moveTo>
                  <a:lnTo>
                    <a:pt x="332" y="333"/>
                  </a:lnTo>
                  <a:lnTo>
                    <a:pt x="662" y="618"/>
                  </a:lnTo>
                  <a:lnTo>
                    <a:pt x="1337" y="1206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16" name="AutoShape 113"/>
            <p:cNvSpPr>
              <a:spLocks noChangeArrowheads="1"/>
            </p:cNvSpPr>
            <p:nvPr/>
          </p:nvSpPr>
          <p:spPr bwMode="auto">
            <a:xfrm>
              <a:off x="3750" y="831"/>
              <a:ext cx="98" cy="85"/>
            </a:xfrm>
            <a:prstGeom prst="triangle">
              <a:avLst>
                <a:gd name="adj" fmla="val 50000"/>
              </a:avLst>
            </a:prstGeom>
            <a:solidFill>
              <a:srgbClr val="60606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  <p:sp>
          <p:nvSpPr>
            <p:cNvPr id="17" name="AutoShape 114"/>
            <p:cNvSpPr>
              <a:spLocks noChangeArrowheads="1"/>
            </p:cNvSpPr>
            <p:nvPr/>
          </p:nvSpPr>
          <p:spPr bwMode="auto">
            <a:xfrm>
              <a:off x="4079" y="1161"/>
              <a:ext cx="98" cy="85"/>
            </a:xfrm>
            <a:prstGeom prst="triangle">
              <a:avLst>
                <a:gd name="adj" fmla="val 50000"/>
              </a:avLst>
            </a:prstGeom>
            <a:solidFill>
              <a:srgbClr val="60606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  <p:sp>
          <p:nvSpPr>
            <p:cNvPr id="18" name="AutoShape 115"/>
            <p:cNvSpPr>
              <a:spLocks noChangeArrowheads="1"/>
            </p:cNvSpPr>
            <p:nvPr/>
          </p:nvSpPr>
          <p:spPr bwMode="auto">
            <a:xfrm>
              <a:off x="4413" y="1442"/>
              <a:ext cx="98" cy="8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  <p:sp>
          <p:nvSpPr>
            <p:cNvPr id="19" name="AutoShape 116"/>
            <p:cNvSpPr>
              <a:spLocks noChangeArrowheads="1"/>
            </p:cNvSpPr>
            <p:nvPr/>
          </p:nvSpPr>
          <p:spPr bwMode="auto">
            <a:xfrm>
              <a:off x="5083" y="2039"/>
              <a:ext cx="98" cy="8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</p:grpSp>
      <p:grpSp>
        <p:nvGrpSpPr>
          <p:cNvPr id="20" name="Group 111"/>
          <p:cNvGrpSpPr>
            <a:grpSpLocks/>
          </p:cNvGrpSpPr>
          <p:nvPr/>
        </p:nvGrpSpPr>
        <p:grpSpPr bwMode="auto">
          <a:xfrm>
            <a:off x="6450013" y="3951288"/>
            <a:ext cx="2289175" cy="1119187"/>
            <a:chOff x="3750" y="2467"/>
            <a:chExt cx="1442" cy="705"/>
          </a:xfrm>
        </p:grpSpPr>
        <p:sp>
          <p:nvSpPr>
            <p:cNvPr id="21" name="Freeform 134"/>
            <p:cNvSpPr>
              <a:spLocks/>
            </p:cNvSpPr>
            <p:nvPr/>
          </p:nvSpPr>
          <p:spPr bwMode="auto">
            <a:xfrm>
              <a:off x="3799" y="2521"/>
              <a:ext cx="1347" cy="619"/>
            </a:xfrm>
            <a:custGeom>
              <a:avLst/>
              <a:gdLst>
                <a:gd name="T0" fmla="*/ 0 w 1347"/>
                <a:gd name="T1" fmla="*/ 0 h 619"/>
                <a:gd name="T2" fmla="*/ 525 w 1347"/>
                <a:gd name="T3" fmla="*/ 117 h 619"/>
                <a:gd name="T4" fmla="*/ 1037 w 1347"/>
                <a:gd name="T5" fmla="*/ 223 h 619"/>
                <a:gd name="T6" fmla="*/ 2063 w 1347"/>
                <a:gd name="T7" fmla="*/ 469 h 6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7"/>
                <a:gd name="T13" fmla="*/ 0 h 619"/>
                <a:gd name="T14" fmla="*/ 2063 w 1347"/>
                <a:gd name="T15" fmla="*/ 469 h 6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7" h="619">
                  <a:moveTo>
                    <a:pt x="0" y="0"/>
                  </a:moveTo>
                  <a:lnTo>
                    <a:pt x="341" y="149"/>
                  </a:lnTo>
                  <a:lnTo>
                    <a:pt x="673" y="297"/>
                  </a:lnTo>
                  <a:lnTo>
                    <a:pt x="1347" y="619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22" name="AutoShape 135"/>
            <p:cNvSpPr>
              <a:spLocks noChangeArrowheads="1"/>
            </p:cNvSpPr>
            <p:nvPr/>
          </p:nvSpPr>
          <p:spPr bwMode="auto">
            <a:xfrm>
              <a:off x="3750" y="2467"/>
              <a:ext cx="98" cy="85"/>
            </a:xfrm>
            <a:prstGeom prst="triangle">
              <a:avLst>
                <a:gd name="adj" fmla="val 50000"/>
              </a:avLst>
            </a:prstGeom>
            <a:solidFill>
              <a:srgbClr val="606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  <p:sp>
          <p:nvSpPr>
            <p:cNvPr id="23" name="AutoShape 136"/>
            <p:cNvSpPr>
              <a:spLocks noChangeArrowheads="1"/>
            </p:cNvSpPr>
            <p:nvPr/>
          </p:nvSpPr>
          <p:spPr bwMode="auto">
            <a:xfrm>
              <a:off x="4089" y="2616"/>
              <a:ext cx="98" cy="8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  <p:sp>
          <p:nvSpPr>
            <p:cNvPr id="24" name="AutoShape 137"/>
            <p:cNvSpPr>
              <a:spLocks noChangeArrowheads="1"/>
            </p:cNvSpPr>
            <p:nvPr/>
          </p:nvSpPr>
          <p:spPr bwMode="auto">
            <a:xfrm>
              <a:off x="4423" y="2766"/>
              <a:ext cx="98" cy="8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  <p:sp>
          <p:nvSpPr>
            <p:cNvPr id="25" name="AutoShape 138"/>
            <p:cNvSpPr>
              <a:spLocks noChangeArrowheads="1"/>
            </p:cNvSpPr>
            <p:nvPr/>
          </p:nvSpPr>
          <p:spPr bwMode="auto">
            <a:xfrm>
              <a:off x="5094" y="3087"/>
              <a:ext cx="98" cy="8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</p:grpSp>
      <p:sp>
        <p:nvSpPr>
          <p:cNvPr id="26" name="Freeform 6"/>
          <p:cNvSpPr>
            <a:spLocks/>
          </p:cNvSpPr>
          <p:nvPr/>
        </p:nvSpPr>
        <p:spPr bwMode="auto">
          <a:xfrm>
            <a:off x="3643313" y="1285875"/>
            <a:ext cx="2130425" cy="2039938"/>
          </a:xfrm>
          <a:custGeom>
            <a:avLst/>
            <a:gdLst>
              <a:gd name="T0" fmla="*/ 0 w 2160"/>
              <a:gd name="T1" fmla="*/ 2147483647 h 972"/>
              <a:gd name="T2" fmla="*/ 0 w 2160"/>
              <a:gd name="T3" fmla="*/ 0 h 972"/>
              <a:gd name="T4" fmla="*/ 2147483647 w 2160"/>
              <a:gd name="T5" fmla="*/ 0 h 972"/>
              <a:gd name="T6" fmla="*/ 0 60000 65536"/>
              <a:gd name="T7" fmla="*/ 0 60000 65536"/>
              <a:gd name="T8" fmla="*/ 0 60000 65536"/>
              <a:gd name="T9" fmla="*/ 0 w 2160"/>
              <a:gd name="T10" fmla="*/ 0 h 972"/>
              <a:gd name="T11" fmla="*/ 2160 w 2160"/>
              <a:gd name="T12" fmla="*/ 972 h 9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972">
                <a:moveTo>
                  <a:pt x="0" y="972"/>
                </a:moveTo>
                <a:lnTo>
                  <a:pt x="0" y="0"/>
                </a:lnTo>
                <a:lnTo>
                  <a:pt x="216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136"/>
          <p:cNvSpPr txBox="1">
            <a:spLocks noChangeArrowheads="1"/>
          </p:cNvSpPr>
          <p:nvPr/>
        </p:nvSpPr>
        <p:spPr bwMode="auto">
          <a:xfrm rot="-5400000">
            <a:off x="1947070" y="2053759"/>
            <a:ext cx="2036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Change in mean BV from baseline (%) </a:t>
            </a:r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rot="5400000">
            <a:off x="4133057" y="1245394"/>
            <a:ext cx="93662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29" name="Text Box 136"/>
          <p:cNvSpPr txBox="1">
            <a:spLocks noChangeArrowheads="1"/>
          </p:cNvSpPr>
          <p:nvPr/>
        </p:nvSpPr>
        <p:spPr bwMode="auto">
          <a:xfrm>
            <a:off x="3929063" y="930275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6</a:t>
            </a: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rot="5400000">
            <a:off x="3596482" y="1245394"/>
            <a:ext cx="93662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31" name="Text Box 136"/>
          <p:cNvSpPr txBox="1">
            <a:spLocks noChangeArrowheads="1"/>
          </p:cNvSpPr>
          <p:nvPr/>
        </p:nvSpPr>
        <p:spPr bwMode="auto">
          <a:xfrm>
            <a:off x="3394075" y="930275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0</a:t>
            </a: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rot="5400000">
            <a:off x="4656932" y="1245394"/>
            <a:ext cx="93662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33" name="Text Box 136"/>
          <p:cNvSpPr txBox="1">
            <a:spLocks noChangeArrowheads="1"/>
          </p:cNvSpPr>
          <p:nvPr/>
        </p:nvSpPr>
        <p:spPr bwMode="auto">
          <a:xfrm>
            <a:off x="4452938" y="930275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12</a:t>
            </a:r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rot="5400000">
            <a:off x="5725319" y="1245394"/>
            <a:ext cx="93662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35" name="Text Box 136"/>
          <p:cNvSpPr txBox="1">
            <a:spLocks noChangeArrowheads="1"/>
          </p:cNvSpPr>
          <p:nvPr/>
        </p:nvSpPr>
        <p:spPr bwMode="auto">
          <a:xfrm>
            <a:off x="5521325" y="930275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24</a:t>
            </a:r>
          </a:p>
        </p:txBody>
      </p:sp>
      <p:sp>
        <p:nvSpPr>
          <p:cNvPr id="36" name="Text Box 136"/>
          <p:cNvSpPr txBox="1">
            <a:spLocks noChangeArrowheads="1"/>
          </p:cNvSpPr>
          <p:nvPr/>
        </p:nvSpPr>
        <p:spPr bwMode="auto">
          <a:xfrm>
            <a:off x="5664200" y="922338"/>
            <a:ext cx="212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Time (months)</a:t>
            </a: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3549650" y="1285875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38" name="Text Box 136"/>
          <p:cNvSpPr txBox="1">
            <a:spLocks noChangeArrowheads="1"/>
          </p:cNvSpPr>
          <p:nvPr/>
        </p:nvSpPr>
        <p:spPr bwMode="auto">
          <a:xfrm>
            <a:off x="3103563" y="1133475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0.0</a:t>
            </a:r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 flipH="1">
            <a:off x="3549650" y="1692275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40" name="Text Box 136"/>
          <p:cNvSpPr txBox="1">
            <a:spLocks noChangeArrowheads="1"/>
          </p:cNvSpPr>
          <p:nvPr/>
        </p:nvSpPr>
        <p:spPr bwMode="auto">
          <a:xfrm>
            <a:off x="3103563" y="1539875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-0.4</a:t>
            </a: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H="1">
            <a:off x="3549650" y="2098675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42" name="Text Box 136"/>
          <p:cNvSpPr txBox="1">
            <a:spLocks noChangeArrowheads="1"/>
          </p:cNvSpPr>
          <p:nvPr/>
        </p:nvSpPr>
        <p:spPr bwMode="auto">
          <a:xfrm>
            <a:off x="3103563" y="1946275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-0.8</a:t>
            </a: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 flipH="1">
            <a:off x="3549650" y="2506663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44" name="Text Box 136"/>
          <p:cNvSpPr txBox="1">
            <a:spLocks noChangeArrowheads="1"/>
          </p:cNvSpPr>
          <p:nvPr/>
        </p:nvSpPr>
        <p:spPr bwMode="auto">
          <a:xfrm>
            <a:off x="3103563" y="2354263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-1.2</a:t>
            </a: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H="1">
            <a:off x="3549650" y="2913063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46" name="Text Box 136"/>
          <p:cNvSpPr txBox="1">
            <a:spLocks noChangeArrowheads="1"/>
          </p:cNvSpPr>
          <p:nvPr/>
        </p:nvSpPr>
        <p:spPr bwMode="auto">
          <a:xfrm>
            <a:off x="3103563" y="2760663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 dirty="0">
                <a:ea typeface="ヒラギノ角ゴ Pro W3"/>
                <a:cs typeface="ヒラギノ角ゴ Pro W3"/>
              </a:rPr>
              <a:t>-1.6</a:t>
            </a: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flipH="1">
            <a:off x="3549650" y="3321050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48" name="Text Box 136"/>
          <p:cNvSpPr txBox="1">
            <a:spLocks noChangeArrowheads="1"/>
          </p:cNvSpPr>
          <p:nvPr/>
        </p:nvSpPr>
        <p:spPr bwMode="auto">
          <a:xfrm>
            <a:off x="3103563" y="31686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-2.0</a:t>
            </a:r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6529388" y="4017963"/>
            <a:ext cx="2130425" cy="2039937"/>
          </a:xfrm>
          <a:custGeom>
            <a:avLst/>
            <a:gdLst>
              <a:gd name="T0" fmla="*/ 0 w 2160"/>
              <a:gd name="T1" fmla="*/ 2147483647 h 972"/>
              <a:gd name="T2" fmla="*/ 0 w 2160"/>
              <a:gd name="T3" fmla="*/ 0 h 972"/>
              <a:gd name="T4" fmla="*/ 2147483647 w 2160"/>
              <a:gd name="T5" fmla="*/ 0 h 972"/>
              <a:gd name="T6" fmla="*/ 0 60000 65536"/>
              <a:gd name="T7" fmla="*/ 0 60000 65536"/>
              <a:gd name="T8" fmla="*/ 0 60000 65536"/>
              <a:gd name="T9" fmla="*/ 0 w 2160"/>
              <a:gd name="T10" fmla="*/ 0 h 972"/>
              <a:gd name="T11" fmla="*/ 2160 w 2160"/>
              <a:gd name="T12" fmla="*/ 972 h 9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972">
                <a:moveTo>
                  <a:pt x="0" y="972"/>
                </a:moveTo>
                <a:lnTo>
                  <a:pt x="0" y="0"/>
                </a:lnTo>
                <a:lnTo>
                  <a:pt x="216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Box 136"/>
          <p:cNvSpPr txBox="1">
            <a:spLocks noChangeArrowheads="1"/>
          </p:cNvSpPr>
          <p:nvPr/>
        </p:nvSpPr>
        <p:spPr bwMode="auto">
          <a:xfrm rot="-5400000">
            <a:off x="4833144" y="4785847"/>
            <a:ext cx="2036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Change in mean BV from baseline (%) </a:t>
            </a:r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 rot="5400000">
            <a:off x="7019131" y="3977482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52" name="Text Box 136"/>
          <p:cNvSpPr txBox="1">
            <a:spLocks noChangeArrowheads="1"/>
          </p:cNvSpPr>
          <p:nvPr/>
        </p:nvSpPr>
        <p:spPr bwMode="auto">
          <a:xfrm>
            <a:off x="6815138" y="3662363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6</a:t>
            </a:r>
          </a:p>
        </p:txBody>
      </p:sp>
      <p:sp>
        <p:nvSpPr>
          <p:cNvPr id="53" name="Line 18"/>
          <p:cNvSpPr>
            <a:spLocks noChangeShapeType="1"/>
          </p:cNvSpPr>
          <p:nvPr/>
        </p:nvSpPr>
        <p:spPr bwMode="auto">
          <a:xfrm rot="5400000">
            <a:off x="6482556" y="3977482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54" name="Text Box 136"/>
          <p:cNvSpPr txBox="1">
            <a:spLocks noChangeArrowheads="1"/>
          </p:cNvSpPr>
          <p:nvPr/>
        </p:nvSpPr>
        <p:spPr bwMode="auto">
          <a:xfrm>
            <a:off x="6280150" y="3662363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0</a:t>
            </a:r>
          </a:p>
        </p:txBody>
      </p:sp>
      <p:sp>
        <p:nvSpPr>
          <p:cNvPr id="55" name="Line 18"/>
          <p:cNvSpPr>
            <a:spLocks noChangeShapeType="1"/>
          </p:cNvSpPr>
          <p:nvPr/>
        </p:nvSpPr>
        <p:spPr bwMode="auto">
          <a:xfrm rot="5400000">
            <a:off x="7543006" y="3977482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56" name="Text Box 136"/>
          <p:cNvSpPr txBox="1">
            <a:spLocks noChangeArrowheads="1"/>
          </p:cNvSpPr>
          <p:nvPr/>
        </p:nvSpPr>
        <p:spPr bwMode="auto">
          <a:xfrm>
            <a:off x="7339013" y="3662363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12</a:t>
            </a:r>
          </a:p>
        </p:txBody>
      </p:sp>
      <p:sp>
        <p:nvSpPr>
          <p:cNvPr id="57" name="Line 18"/>
          <p:cNvSpPr>
            <a:spLocks noChangeShapeType="1"/>
          </p:cNvSpPr>
          <p:nvPr/>
        </p:nvSpPr>
        <p:spPr bwMode="auto">
          <a:xfrm rot="5400000">
            <a:off x="8611393" y="3977482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58" name="Text Box 136"/>
          <p:cNvSpPr txBox="1">
            <a:spLocks noChangeArrowheads="1"/>
          </p:cNvSpPr>
          <p:nvPr/>
        </p:nvSpPr>
        <p:spPr bwMode="auto">
          <a:xfrm>
            <a:off x="8407400" y="3662363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24</a:t>
            </a:r>
          </a:p>
        </p:txBody>
      </p:sp>
      <p:sp>
        <p:nvSpPr>
          <p:cNvPr id="59" name="Text Box 136"/>
          <p:cNvSpPr txBox="1">
            <a:spLocks noChangeArrowheads="1"/>
          </p:cNvSpPr>
          <p:nvPr/>
        </p:nvSpPr>
        <p:spPr bwMode="auto">
          <a:xfrm>
            <a:off x="4641850" y="3663950"/>
            <a:ext cx="212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Time (months)</a:t>
            </a:r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 flipH="1">
            <a:off x="6435725" y="4017963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61" name="Text Box 136"/>
          <p:cNvSpPr txBox="1">
            <a:spLocks noChangeArrowheads="1"/>
          </p:cNvSpPr>
          <p:nvPr/>
        </p:nvSpPr>
        <p:spPr bwMode="auto">
          <a:xfrm>
            <a:off x="5989638" y="3865563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0.0</a:t>
            </a:r>
          </a:p>
        </p:txBody>
      </p:sp>
      <p:sp>
        <p:nvSpPr>
          <p:cNvPr id="62" name="Line 18"/>
          <p:cNvSpPr>
            <a:spLocks noChangeShapeType="1"/>
          </p:cNvSpPr>
          <p:nvPr/>
        </p:nvSpPr>
        <p:spPr bwMode="auto">
          <a:xfrm flipH="1">
            <a:off x="6435725" y="4424363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63" name="Text Box 136"/>
          <p:cNvSpPr txBox="1">
            <a:spLocks noChangeArrowheads="1"/>
          </p:cNvSpPr>
          <p:nvPr/>
        </p:nvSpPr>
        <p:spPr bwMode="auto">
          <a:xfrm>
            <a:off x="5989638" y="4271963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-0.4</a:t>
            </a:r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auto">
          <a:xfrm flipH="1">
            <a:off x="6435725" y="4830763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65" name="Text Box 136"/>
          <p:cNvSpPr txBox="1">
            <a:spLocks noChangeArrowheads="1"/>
          </p:cNvSpPr>
          <p:nvPr/>
        </p:nvSpPr>
        <p:spPr bwMode="auto">
          <a:xfrm>
            <a:off x="5989638" y="4678363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-0.8</a:t>
            </a:r>
          </a:p>
        </p:txBody>
      </p:sp>
      <p:sp>
        <p:nvSpPr>
          <p:cNvPr id="66" name="Line 18"/>
          <p:cNvSpPr>
            <a:spLocks noChangeShapeType="1"/>
          </p:cNvSpPr>
          <p:nvPr/>
        </p:nvSpPr>
        <p:spPr bwMode="auto">
          <a:xfrm flipH="1">
            <a:off x="6435725" y="5238750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67" name="Text Box 136"/>
          <p:cNvSpPr txBox="1">
            <a:spLocks noChangeArrowheads="1"/>
          </p:cNvSpPr>
          <p:nvPr/>
        </p:nvSpPr>
        <p:spPr bwMode="auto">
          <a:xfrm>
            <a:off x="5989638" y="50863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-1.2</a:t>
            </a:r>
          </a:p>
        </p:txBody>
      </p:sp>
      <p:sp>
        <p:nvSpPr>
          <p:cNvPr id="68" name="Line 18"/>
          <p:cNvSpPr>
            <a:spLocks noChangeShapeType="1"/>
          </p:cNvSpPr>
          <p:nvPr/>
        </p:nvSpPr>
        <p:spPr bwMode="auto">
          <a:xfrm flipH="1">
            <a:off x="6435725" y="5645150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69" name="Text Box 136"/>
          <p:cNvSpPr txBox="1">
            <a:spLocks noChangeArrowheads="1"/>
          </p:cNvSpPr>
          <p:nvPr/>
        </p:nvSpPr>
        <p:spPr bwMode="auto">
          <a:xfrm>
            <a:off x="5989638" y="54927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-1.6</a:t>
            </a:r>
          </a:p>
        </p:txBody>
      </p:sp>
      <p:sp>
        <p:nvSpPr>
          <p:cNvPr id="70" name="Line 18"/>
          <p:cNvSpPr>
            <a:spLocks noChangeShapeType="1"/>
          </p:cNvSpPr>
          <p:nvPr/>
        </p:nvSpPr>
        <p:spPr bwMode="auto">
          <a:xfrm flipH="1">
            <a:off x="6435725" y="6053138"/>
            <a:ext cx="93663" cy="0"/>
          </a:xfrm>
          <a:prstGeom prst="line">
            <a:avLst/>
          </a:prstGeom>
          <a:noFill/>
          <a:ln w="19050">
            <a:solidFill>
              <a:srgbClr val="60606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cs typeface="+mn-cs"/>
            </a:endParaRPr>
          </a:p>
        </p:txBody>
      </p:sp>
      <p:sp>
        <p:nvSpPr>
          <p:cNvPr id="71" name="Text Box 136"/>
          <p:cNvSpPr txBox="1">
            <a:spLocks noChangeArrowheads="1"/>
          </p:cNvSpPr>
          <p:nvPr/>
        </p:nvSpPr>
        <p:spPr bwMode="auto">
          <a:xfrm>
            <a:off x="5989638" y="5900738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>
                <a:ea typeface="ヒラギノ角ゴ Pro W3"/>
                <a:cs typeface="ヒラギノ角ゴ Pro W3"/>
              </a:rPr>
              <a:t>-2.0</a:t>
            </a:r>
          </a:p>
        </p:txBody>
      </p:sp>
      <p:sp>
        <p:nvSpPr>
          <p:cNvPr id="72" name="Rectangle 84"/>
          <p:cNvSpPr>
            <a:spLocks noChangeArrowheads="1"/>
          </p:cNvSpPr>
          <p:nvPr/>
        </p:nvSpPr>
        <p:spPr bwMode="auto">
          <a:xfrm>
            <a:off x="4602568" y="1247775"/>
            <a:ext cx="152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cs typeface="+mn-cs"/>
              </a:rPr>
              <a:t>Gd-enhancing </a:t>
            </a:r>
            <a:br>
              <a:rPr lang="en-GB" sz="1400" kern="0" dirty="0">
                <a:cs typeface="+mn-cs"/>
              </a:rPr>
            </a:br>
            <a:r>
              <a:rPr lang="en-GB" sz="1400" kern="0" dirty="0">
                <a:cs typeface="+mn-cs"/>
              </a:rPr>
              <a:t>lesions at baseline</a:t>
            </a:r>
          </a:p>
        </p:txBody>
      </p:sp>
      <p:sp>
        <p:nvSpPr>
          <p:cNvPr id="73" name="Rectangle 84"/>
          <p:cNvSpPr>
            <a:spLocks noChangeArrowheads="1"/>
          </p:cNvSpPr>
          <p:nvPr/>
        </p:nvSpPr>
        <p:spPr bwMode="auto">
          <a:xfrm>
            <a:off x="6679018" y="5507038"/>
            <a:ext cx="152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cs typeface="+mn-cs"/>
              </a:rPr>
              <a:t>No Gd-enhancing </a:t>
            </a:r>
            <a:br>
              <a:rPr lang="en-GB" sz="1400" kern="0" dirty="0">
                <a:cs typeface="+mn-cs"/>
              </a:rPr>
            </a:br>
            <a:r>
              <a:rPr lang="en-GB" sz="1400" kern="0" dirty="0">
                <a:cs typeface="+mn-cs"/>
              </a:rPr>
              <a:t>lesions at baseline</a:t>
            </a:r>
          </a:p>
        </p:txBody>
      </p:sp>
      <p:grpSp>
        <p:nvGrpSpPr>
          <p:cNvPr id="74" name="Group 104"/>
          <p:cNvGrpSpPr>
            <a:grpSpLocks/>
          </p:cNvGrpSpPr>
          <p:nvPr/>
        </p:nvGrpSpPr>
        <p:grpSpPr bwMode="auto">
          <a:xfrm>
            <a:off x="3562350" y="1211263"/>
            <a:ext cx="2268538" cy="1500187"/>
            <a:chOff x="3749" y="831"/>
            <a:chExt cx="1429" cy="945"/>
          </a:xfrm>
        </p:grpSpPr>
        <p:sp>
          <p:nvSpPr>
            <p:cNvPr id="75" name="Freeform 124"/>
            <p:cNvSpPr>
              <a:spLocks/>
            </p:cNvSpPr>
            <p:nvPr/>
          </p:nvSpPr>
          <p:spPr bwMode="auto">
            <a:xfrm>
              <a:off x="3791" y="883"/>
              <a:ext cx="1342" cy="842"/>
            </a:xfrm>
            <a:custGeom>
              <a:avLst/>
              <a:gdLst>
                <a:gd name="T0" fmla="*/ 0 w 1342"/>
                <a:gd name="T1" fmla="*/ 0 h 842"/>
                <a:gd name="T2" fmla="*/ 524 w 1342"/>
                <a:gd name="T3" fmla="*/ 252 h 842"/>
                <a:gd name="T4" fmla="*/ 1038 w 1342"/>
                <a:gd name="T5" fmla="*/ 430 h 842"/>
                <a:gd name="T6" fmla="*/ 2066 w 1342"/>
                <a:gd name="T7" fmla="*/ 640 h 8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2"/>
                <a:gd name="T13" fmla="*/ 0 h 842"/>
                <a:gd name="T14" fmla="*/ 2066 w 1342"/>
                <a:gd name="T15" fmla="*/ 640 h 8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2" h="842">
                  <a:moveTo>
                    <a:pt x="0" y="0"/>
                  </a:moveTo>
                  <a:lnTo>
                    <a:pt x="340" y="317"/>
                  </a:lnTo>
                  <a:lnTo>
                    <a:pt x="673" y="557"/>
                  </a:lnTo>
                  <a:lnTo>
                    <a:pt x="1342" y="842"/>
                  </a:lnTo>
                </a:path>
              </a:pathLst>
            </a:custGeom>
            <a:noFill/>
            <a:ln w="28575" cap="flat" cmpd="sng">
              <a:solidFill>
                <a:srgbClr val="E44C1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cs typeface="+mn-cs"/>
              </a:endParaRPr>
            </a:p>
          </p:txBody>
        </p:sp>
        <p:sp>
          <p:nvSpPr>
            <p:cNvPr id="76" name="AutoShape 125"/>
            <p:cNvSpPr>
              <a:spLocks noChangeArrowheads="1"/>
            </p:cNvSpPr>
            <p:nvPr/>
          </p:nvSpPr>
          <p:spPr bwMode="auto">
            <a:xfrm>
              <a:off x="3749" y="831"/>
              <a:ext cx="96" cy="96"/>
            </a:xfrm>
            <a:prstGeom prst="diamond">
              <a:avLst/>
            </a:prstGeom>
            <a:solidFill>
              <a:srgbClr val="E44C1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  <p:sp>
          <p:nvSpPr>
            <p:cNvPr id="77" name="AutoShape 126"/>
            <p:cNvSpPr>
              <a:spLocks noChangeArrowheads="1"/>
            </p:cNvSpPr>
            <p:nvPr/>
          </p:nvSpPr>
          <p:spPr bwMode="auto">
            <a:xfrm>
              <a:off x="4083" y="1153"/>
              <a:ext cx="96" cy="96"/>
            </a:xfrm>
            <a:prstGeom prst="diamond">
              <a:avLst/>
            </a:prstGeom>
            <a:solidFill>
              <a:srgbClr val="E44C1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4416" y="1391"/>
              <a:ext cx="96" cy="96"/>
            </a:xfrm>
            <a:prstGeom prst="diamond">
              <a:avLst/>
            </a:prstGeom>
            <a:solidFill>
              <a:srgbClr val="E44C1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  <p:sp>
          <p:nvSpPr>
            <p:cNvPr id="79" name="AutoShape 128"/>
            <p:cNvSpPr>
              <a:spLocks noChangeArrowheads="1"/>
            </p:cNvSpPr>
            <p:nvPr/>
          </p:nvSpPr>
          <p:spPr bwMode="auto">
            <a:xfrm>
              <a:off x="5082" y="1680"/>
              <a:ext cx="96" cy="96"/>
            </a:xfrm>
            <a:prstGeom prst="diamond">
              <a:avLst/>
            </a:prstGeom>
            <a:solidFill>
              <a:srgbClr val="E44C1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</p:grpSp>
      <p:sp>
        <p:nvSpPr>
          <p:cNvPr id="80" name="Text Box 136"/>
          <p:cNvSpPr txBox="1">
            <a:spLocks noChangeArrowheads="1"/>
          </p:cNvSpPr>
          <p:nvPr/>
        </p:nvSpPr>
        <p:spPr bwMode="auto">
          <a:xfrm>
            <a:off x="5514975" y="2338388"/>
            <a:ext cx="49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0">
                <a:ea typeface="ヒラギノ角ゴ Pro W3"/>
                <a:cs typeface="ヒラギノ角ゴ Pro W3"/>
              </a:rPr>
              <a:t>*</a:t>
            </a:r>
          </a:p>
        </p:txBody>
      </p:sp>
      <p:grpSp>
        <p:nvGrpSpPr>
          <p:cNvPr id="81" name="Group 117"/>
          <p:cNvGrpSpPr>
            <a:grpSpLocks/>
          </p:cNvGrpSpPr>
          <p:nvPr/>
        </p:nvGrpSpPr>
        <p:grpSpPr bwMode="auto">
          <a:xfrm>
            <a:off x="6456363" y="3956050"/>
            <a:ext cx="2282825" cy="701675"/>
            <a:chOff x="3754" y="2470"/>
            <a:chExt cx="1438" cy="442"/>
          </a:xfrm>
        </p:grpSpPr>
        <p:sp>
          <p:nvSpPr>
            <p:cNvPr id="82" name="Freeform 146"/>
            <p:cNvSpPr>
              <a:spLocks/>
            </p:cNvSpPr>
            <p:nvPr/>
          </p:nvSpPr>
          <p:spPr bwMode="auto">
            <a:xfrm>
              <a:off x="3796" y="2522"/>
              <a:ext cx="1350" cy="342"/>
            </a:xfrm>
            <a:custGeom>
              <a:avLst/>
              <a:gdLst>
                <a:gd name="T0" fmla="*/ 0 w 1350"/>
                <a:gd name="T1" fmla="*/ 0 h 342"/>
                <a:gd name="T2" fmla="*/ 518 w 1350"/>
                <a:gd name="T3" fmla="*/ 22 h 342"/>
                <a:gd name="T4" fmla="*/ 1036 w 1350"/>
                <a:gd name="T5" fmla="*/ 112 h 342"/>
                <a:gd name="T6" fmla="*/ 2058 w 1350"/>
                <a:gd name="T7" fmla="*/ 256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"/>
                <a:gd name="T13" fmla="*/ 0 h 342"/>
                <a:gd name="T14" fmla="*/ 2058 w 1350"/>
                <a:gd name="T15" fmla="*/ 256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" h="342">
                  <a:moveTo>
                    <a:pt x="0" y="0"/>
                  </a:moveTo>
                  <a:lnTo>
                    <a:pt x="332" y="34"/>
                  </a:lnTo>
                  <a:lnTo>
                    <a:pt x="680" y="160"/>
                  </a:lnTo>
                  <a:lnTo>
                    <a:pt x="1350" y="342"/>
                  </a:lnTo>
                </a:path>
              </a:pathLst>
            </a:custGeom>
            <a:noFill/>
            <a:ln w="28575" cap="flat" cmpd="sng">
              <a:solidFill>
                <a:srgbClr val="E44C1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cs typeface="+mn-cs"/>
              </a:endParaRPr>
            </a:p>
          </p:txBody>
        </p:sp>
        <p:sp>
          <p:nvSpPr>
            <p:cNvPr id="83" name="AutoShape 147"/>
            <p:cNvSpPr>
              <a:spLocks noChangeArrowheads="1"/>
            </p:cNvSpPr>
            <p:nvPr/>
          </p:nvSpPr>
          <p:spPr bwMode="auto">
            <a:xfrm>
              <a:off x="3754" y="2470"/>
              <a:ext cx="96" cy="96"/>
            </a:xfrm>
            <a:prstGeom prst="diamond">
              <a:avLst/>
            </a:prstGeom>
            <a:solidFill>
              <a:srgbClr val="E44C1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  <p:sp>
          <p:nvSpPr>
            <p:cNvPr id="84" name="AutoShape 148"/>
            <p:cNvSpPr>
              <a:spLocks noChangeArrowheads="1"/>
            </p:cNvSpPr>
            <p:nvPr/>
          </p:nvSpPr>
          <p:spPr bwMode="auto">
            <a:xfrm>
              <a:off x="4089" y="2507"/>
              <a:ext cx="96" cy="96"/>
            </a:xfrm>
            <a:prstGeom prst="diamond">
              <a:avLst/>
            </a:prstGeom>
            <a:solidFill>
              <a:srgbClr val="E44C1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  <p:sp>
          <p:nvSpPr>
            <p:cNvPr id="85" name="AutoShape 149"/>
            <p:cNvSpPr>
              <a:spLocks noChangeArrowheads="1"/>
            </p:cNvSpPr>
            <p:nvPr/>
          </p:nvSpPr>
          <p:spPr bwMode="auto">
            <a:xfrm>
              <a:off x="4426" y="2636"/>
              <a:ext cx="96" cy="96"/>
            </a:xfrm>
            <a:prstGeom prst="diamond">
              <a:avLst/>
            </a:prstGeom>
            <a:solidFill>
              <a:srgbClr val="E44C1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  <p:sp>
          <p:nvSpPr>
            <p:cNvPr id="86" name="AutoShape 150"/>
            <p:cNvSpPr>
              <a:spLocks noChangeArrowheads="1"/>
            </p:cNvSpPr>
            <p:nvPr/>
          </p:nvSpPr>
          <p:spPr bwMode="auto">
            <a:xfrm>
              <a:off x="5096" y="2816"/>
              <a:ext cx="96" cy="96"/>
            </a:xfrm>
            <a:prstGeom prst="diamond">
              <a:avLst/>
            </a:prstGeom>
            <a:solidFill>
              <a:srgbClr val="E44C1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0" kern="0" dirty="0">
                <a:latin typeface="Arial"/>
                <a:cs typeface="+mn-cs"/>
              </a:endParaRPr>
            </a:p>
          </p:txBody>
        </p:sp>
      </p:grpSp>
      <p:sp>
        <p:nvSpPr>
          <p:cNvPr id="87" name="Text Box 136"/>
          <p:cNvSpPr txBox="1">
            <a:spLocks noChangeArrowheads="1"/>
          </p:cNvSpPr>
          <p:nvPr/>
        </p:nvSpPr>
        <p:spPr bwMode="auto">
          <a:xfrm>
            <a:off x="6810375" y="4403725"/>
            <a:ext cx="49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0" kern="0" dirty="0">
                <a:latin typeface="Arial"/>
                <a:cs typeface="+mn-cs"/>
              </a:rPr>
              <a:t>*</a:t>
            </a:r>
          </a:p>
        </p:txBody>
      </p:sp>
      <p:sp>
        <p:nvSpPr>
          <p:cNvPr id="88" name="Text Box 136"/>
          <p:cNvSpPr txBox="1">
            <a:spLocks noChangeArrowheads="1"/>
          </p:cNvSpPr>
          <p:nvPr/>
        </p:nvSpPr>
        <p:spPr bwMode="auto">
          <a:xfrm>
            <a:off x="8413750" y="4275138"/>
            <a:ext cx="49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0" kern="0" dirty="0">
                <a:latin typeface="Arial"/>
                <a:cs typeface="+mn-cs"/>
              </a:rPr>
              <a:t>**</a:t>
            </a:r>
          </a:p>
        </p:txBody>
      </p:sp>
      <p:sp>
        <p:nvSpPr>
          <p:cNvPr id="89" name="Text Box 136"/>
          <p:cNvSpPr txBox="1">
            <a:spLocks noChangeArrowheads="1"/>
          </p:cNvSpPr>
          <p:nvPr/>
        </p:nvSpPr>
        <p:spPr bwMode="auto">
          <a:xfrm>
            <a:off x="7342188" y="4529138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>
                <a:latin typeface="Arial"/>
                <a:cs typeface="+mn-cs"/>
              </a:rPr>
              <a:t>†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27584" y="4005064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Atrofie</a:t>
            </a:r>
            <a:r>
              <a:rPr lang="en-US" sz="2000" dirty="0"/>
              <a:t> se </a:t>
            </a:r>
            <a:r>
              <a:rPr lang="en-US" sz="2000" dirty="0" err="1"/>
              <a:t>zpomalila</a:t>
            </a:r>
            <a:r>
              <a:rPr lang="en-US" sz="2000" dirty="0"/>
              <a:t> v </a:t>
            </a:r>
            <a:r>
              <a:rPr lang="en-US" sz="2000" dirty="0" err="1"/>
              <a:t>obou</a:t>
            </a:r>
            <a:r>
              <a:rPr lang="en-US" sz="2000" dirty="0"/>
              <a:t> </a:t>
            </a:r>
            <a:r>
              <a:rPr lang="en-US" sz="2000" dirty="0" err="1"/>
              <a:t>skupinách</a:t>
            </a:r>
            <a:r>
              <a:rPr lang="en-US" sz="2000" dirty="0"/>
              <a:t>,</a:t>
            </a:r>
          </a:p>
          <a:p>
            <a:r>
              <a:rPr lang="en-US" sz="2000" dirty="0"/>
              <a:t>ale u </a:t>
            </a:r>
            <a:r>
              <a:rPr lang="en-US" sz="2000" dirty="0" err="1"/>
              <a:t>pac.</a:t>
            </a:r>
            <a:r>
              <a:rPr lang="en-US" sz="2000" dirty="0"/>
              <a:t> </a:t>
            </a:r>
            <a:r>
              <a:rPr lang="en-US" sz="2000" dirty="0" err="1"/>
              <a:t>bez</a:t>
            </a:r>
            <a:r>
              <a:rPr lang="en-US" sz="2000" dirty="0"/>
              <a:t> </a:t>
            </a:r>
            <a:r>
              <a:rPr lang="en-US" sz="2000" dirty="0" err="1"/>
              <a:t>iniciální</a:t>
            </a:r>
            <a:r>
              <a:rPr lang="en-US" sz="2000" dirty="0"/>
              <a:t> </a:t>
            </a:r>
            <a:r>
              <a:rPr lang="en-US" sz="2000" dirty="0" err="1"/>
              <a:t>Gd</a:t>
            </a:r>
            <a:r>
              <a:rPr lang="en-US" sz="2000" dirty="0"/>
              <a:t>+ </a:t>
            </a:r>
            <a:r>
              <a:rPr lang="en-US" sz="2000" dirty="0" err="1"/>
              <a:t>léze</a:t>
            </a:r>
            <a:r>
              <a:rPr lang="en-US" sz="2000" dirty="0"/>
              <a:t> se </a:t>
            </a:r>
            <a:r>
              <a:rPr lang="en-US" sz="2000" dirty="0" err="1"/>
              <a:t>její</a:t>
            </a:r>
            <a:r>
              <a:rPr lang="en-US" sz="2000" dirty="0"/>
              <a:t> </a:t>
            </a:r>
            <a:r>
              <a:rPr lang="en-US" sz="2000" dirty="0" err="1"/>
              <a:t>rychlost</a:t>
            </a:r>
            <a:r>
              <a:rPr lang="en-US" sz="2000" dirty="0"/>
              <a:t> </a:t>
            </a:r>
            <a:r>
              <a:rPr lang="en-US" sz="2000" dirty="0" err="1"/>
              <a:t>normalizovala</a:t>
            </a:r>
            <a:r>
              <a:rPr lang="en-US" sz="2000" dirty="0"/>
              <a:t> </a:t>
            </a:r>
            <a:r>
              <a:rPr lang="en-US" sz="2000" dirty="0" err="1"/>
              <a:t>již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6 </a:t>
            </a:r>
            <a:r>
              <a:rPr lang="en-US" sz="2000" dirty="0" err="1"/>
              <a:t>měsících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586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10F76-52D1-6A99-81E4-55681812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Další pomocná hodnocení stavu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883719-8431-2DC0-186A-64F3E575A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MSFC: kognice (SDMT), časovaná chůze na 25 stop, jemná motorika HK (9HPT)</a:t>
            </a:r>
          </a:p>
          <a:p>
            <a:r>
              <a:rPr lang="cs-CZ" dirty="0"/>
              <a:t>Dotazníky deprese, únavy, kvality života</a:t>
            </a:r>
          </a:p>
          <a:p>
            <a:r>
              <a:rPr lang="cs-CZ" dirty="0"/>
              <a:t>V současné době digitální nástroje k hodnocení těchto funkcí</a:t>
            </a:r>
          </a:p>
          <a:p>
            <a:endParaRPr lang="cs-CZ" dirty="0"/>
          </a:p>
          <a:p>
            <a:r>
              <a:rPr lang="cs-CZ" dirty="0"/>
              <a:t>Pracoviště, kde se provádí klinické hodnocení, musí být vybaveno personálem k těmto testům (proškolený technický personál, zdravotní sestry)</a:t>
            </a:r>
          </a:p>
        </p:txBody>
      </p:sp>
    </p:spTree>
    <p:extLst>
      <p:ext uri="{BB962C8B-B14F-4D97-AF65-F5344CB8AC3E}">
        <p14:creationId xmlns:p14="http://schemas.microsoft.com/office/powerpoint/2010/main" val="203745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7583B-959C-219E-219A-802F0EF3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klinická studie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0F2E81-133E-EC5F-09B1-79632AF56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1996 Pfizer – </a:t>
            </a:r>
            <a:r>
              <a:rPr lang="cs-CZ" dirty="0" err="1">
                <a:solidFill>
                  <a:srgbClr val="FF0000"/>
                </a:solidFill>
              </a:rPr>
              <a:t>linomide</a:t>
            </a:r>
            <a:r>
              <a:rPr lang="cs-CZ" dirty="0"/>
              <a:t> (studie fáze III ovšem pozastavena měsíc po ukončení náboru pro kardiální komplikace)</a:t>
            </a:r>
          </a:p>
          <a:p>
            <a:r>
              <a:rPr lang="cs-CZ" dirty="0"/>
              <a:t>Trvalo až do 2002, kdy </a:t>
            </a:r>
            <a:r>
              <a:rPr lang="cs-CZ" dirty="0" err="1"/>
              <a:t>Biogen</a:t>
            </a:r>
            <a:r>
              <a:rPr lang="cs-CZ" dirty="0"/>
              <a:t> </a:t>
            </a:r>
            <a:r>
              <a:rPr lang="cs-CZ" dirty="0" err="1"/>
              <a:t>zavzal</a:t>
            </a:r>
            <a:r>
              <a:rPr lang="cs-CZ" dirty="0"/>
              <a:t> do klinické studie fáze III s </a:t>
            </a:r>
            <a:r>
              <a:rPr lang="cs-CZ" b="1" dirty="0" err="1">
                <a:solidFill>
                  <a:srgbClr val="FF0000"/>
                </a:solidFill>
              </a:rPr>
              <a:t>natalizumabem</a:t>
            </a:r>
            <a:r>
              <a:rPr lang="cs-CZ" dirty="0"/>
              <a:t> ČR</a:t>
            </a:r>
          </a:p>
          <a:p>
            <a:r>
              <a:rPr lang="cs-CZ" dirty="0"/>
              <a:t>Z 902 pacientů nabraných celosvětově bylo 150 českých</a:t>
            </a:r>
          </a:p>
          <a:p>
            <a:r>
              <a:rPr lang="cs-CZ" dirty="0"/>
              <a:t>Studie byla extrémně úspěšná (efekt byl více jak dvojnásobný oproti tehdy dostupnému IFNB), objevila se však závažná komplikace - PML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DB2FC1-69EF-FDB1-EC56-6C0394859CC2}"/>
              </a:ext>
            </a:extLst>
          </p:cNvPr>
          <p:cNvSpPr txBox="1"/>
          <p:nvPr/>
        </p:nvSpPr>
        <p:spPr>
          <a:xfrm>
            <a:off x="5014392" y="5802997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Noseworthy</a:t>
            </a:r>
            <a:r>
              <a:rPr lang="cs-CZ" sz="1600" dirty="0"/>
              <a:t> JH et al. Neurology, </a:t>
            </a:r>
            <a:r>
              <a:rPr lang="cs-CZ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May 09, 2000; 54 (9) 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5374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DE475FAD-1953-4E01-BD7F-E6E88FC06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0"/>
            <a:ext cx="7920037" cy="1106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Natalizumab</a:t>
            </a: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: AFFIRM: Roční relaps </a:t>
            </a:r>
            <a:r>
              <a:rPr lang="cs-CZ" altLang="cs-CZ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rate</a:t>
            </a:r>
            <a: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 </a:t>
            </a:r>
            <a:b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</a:br>
            <a: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Primary Endpoint</a:t>
            </a: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 pro 1. rok</a:t>
            </a:r>
            <a:endParaRPr lang="en-US" altLang="cs-CZ" sz="2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312322" name="Text Box 3">
            <a:extLst>
              <a:ext uri="{FF2B5EF4-FFF2-40B4-BE49-F238E27FC236}">
                <a16:creationId xmlns:a16="http://schemas.microsoft.com/office/drawing/2014/main" id="{0E17D79D-ABDD-4A35-B4A3-E13FA19B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453188"/>
            <a:ext cx="8448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FDA per subject mean relapse rate at 2 years = 0.67 for placebo and 0.22 for natalizumab (67% reduction)</a:t>
            </a:r>
          </a:p>
        </p:txBody>
      </p:sp>
      <p:sp>
        <p:nvSpPr>
          <p:cNvPr id="312323" name="Text Box 4">
            <a:extLst>
              <a:ext uri="{FF2B5EF4-FFF2-40B4-BE49-F238E27FC236}">
                <a16:creationId xmlns:a16="http://schemas.microsoft.com/office/drawing/2014/main" id="{6E74456D-6A06-4874-B2AA-D159A83DF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5" y="2420938"/>
            <a:ext cx="119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</a:t>
            </a:r>
            <a:r>
              <a:rPr lang="en-US" altLang="cs-CZ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&lt;0.0001</a:t>
            </a:r>
          </a:p>
        </p:txBody>
      </p:sp>
      <p:sp>
        <p:nvSpPr>
          <p:cNvPr id="312324" name="Rectangle 5">
            <a:extLst>
              <a:ext uri="{FF2B5EF4-FFF2-40B4-BE49-F238E27FC236}">
                <a16:creationId xmlns:a16="http://schemas.microsoft.com/office/drawing/2014/main" id="{23BBF405-6903-4A6A-8B7F-3FDEC00F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1716088"/>
            <a:ext cx="128587" cy="128587"/>
          </a:xfrm>
          <a:prstGeom prst="rect">
            <a:avLst/>
          </a:prstGeom>
          <a:solidFill>
            <a:schemeClr val="folHlink"/>
          </a:solidFill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2325" name="Text Box 6">
            <a:extLst>
              <a:ext uri="{FF2B5EF4-FFF2-40B4-BE49-F238E27FC236}">
                <a16:creationId xmlns:a16="http://schemas.microsoft.com/office/drawing/2014/main" id="{0E21825D-BA01-488D-854B-483128508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622425"/>
            <a:ext cx="173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Placebo n=315</a:t>
            </a:r>
          </a:p>
        </p:txBody>
      </p:sp>
      <p:sp>
        <p:nvSpPr>
          <p:cNvPr id="312326" name="Text Box 7">
            <a:extLst>
              <a:ext uri="{FF2B5EF4-FFF2-40B4-BE49-F238E27FC236}">
                <a16:creationId xmlns:a16="http://schemas.microsoft.com/office/drawing/2014/main" id="{D27C180E-B66A-4C3C-9A14-7C3E48D68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909763"/>
            <a:ext cx="2179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Natalizumab n=627</a:t>
            </a:r>
          </a:p>
        </p:txBody>
      </p:sp>
      <p:sp>
        <p:nvSpPr>
          <p:cNvPr id="312327" name="Text Box 8">
            <a:extLst>
              <a:ext uri="{FF2B5EF4-FFF2-40B4-BE49-F238E27FC236}">
                <a16:creationId xmlns:a16="http://schemas.microsoft.com/office/drawing/2014/main" id="{D08093D6-8209-4356-A52D-6D9955A68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2636838"/>
            <a:ext cx="119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</a:t>
            </a:r>
            <a:r>
              <a:rPr lang="en-US" altLang="cs-CZ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&lt;0.0001</a:t>
            </a:r>
          </a:p>
        </p:txBody>
      </p:sp>
      <p:sp>
        <p:nvSpPr>
          <p:cNvPr id="312328" name="Text Box 9">
            <a:extLst>
              <a:ext uri="{FF2B5EF4-FFF2-40B4-BE49-F238E27FC236}">
                <a16:creationId xmlns:a16="http://schemas.microsoft.com/office/drawing/2014/main" id="{CC106C80-DF8D-417B-A1DD-068B95CB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2781300"/>
            <a:ext cx="1190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</a:t>
            </a:r>
            <a:r>
              <a:rPr lang="en-US" altLang="cs-CZ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&lt;0.0001</a:t>
            </a:r>
          </a:p>
        </p:txBody>
      </p:sp>
      <p:grpSp>
        <p:nvGrpSpPr>
          <p:cNvPr id="312329" name="Group 10">
            <a:extLst>
              <a:ext uri="{FF2B5EF4-FFF2-40B4-BE49-F238E27FC236}">
                <a16:creationId xmlns:a16="http://schemas.microsoft.com/office/drawing/2014/main" id="{D2A6BB4C-CCB0-4479-9C00-7C3F91ABC8D3}"/>
              </a:ext>
            </a:extLst>
          </p:cNvPr>
          <p:cNvGrpSpPr>
            <a:grpSpLocks/>
          </p:cNvGrpSpPr>
          <p:nvPr/>
        </p:nvGrpSpPr>
        <p:grpSpPr bwMode="auto">
          <a:xfrm>
            <a:off x="614363" y="1916113"/>
            <a:ext cx="7645400" cy="4302125"/>
            <a:chOff x="387" y="1408"/>
            <a:chExt cx="4816" cy="2306"/>
          </a:xfrm>
        </p:grpSpPr>
        <p:sp>
          <p:nvSpPr>
            <p:cNvPr id="312337" name="Rectangle 11">
              <a:extLst>
                <a:ext uri="{FF2B5EF4-FFF2-40B4-BE49-F238E27FC236}">
                  <a16:creationId xmlns:a16="http://schemas.microsoft.com/office/drawing/2014/main" id="{FC33115A-7D25-460C-A293-A248C8834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1939"/>
              <a:ext cx="406" cy="1579"/>
            </a:xfrm>
            <a:prstGeom prst="rect">
              <a:avLst/>
            </a:prstGeom>
            <a:solidFill>
              <a:schemeClr val="folHlink"/>
            </a:solidFill>
            <a:ln w="222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338" name="Rectangle 12">
              <a:extLst>
                <a:ext uri="{FF2B5EF4-FFF2-40B4-BE49-F238E27FC236}">
                  <a16:creationId xmlns:a16="http://schemas.microsoft.com/office/drawing/2014/main" id="{0E3099BB-10BA-46BF-B193-B64B6D52B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2140"/>
              <a:ext cx="406" cy="1378"/>
            </a:xfrm>
            <a:prstGeom prst="rect">
              <a:avLst/>
            </a:prstGeom>
            <a:solidFill>
              <a:schemeClr val="folHlink"/>
            </a:solidFill>
            <a:ln w="222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339" name="Rectangle 13">
              <a:extLst>
                <a:ext uri="{FF2B5EF4-FFF2-40B4-BE49-F238E27FC236}">
                  <a16:creationId xmlns:a16="http://schemas.microsoft.com/office/drawing/2014/main" id="{5B0EA982-13CE-4266-A3A9-33E010B34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2042"/>
              <a:ext cx="405" cy="1476"/>
            </a:xfrm>
            <a:prstGeom prst="rect">
              <a:avLst/>
            </a:prstGeom>
            <a:solidFill>
              <a:schemeClr val="folHlink"/>
            </a:solidFill>
            <a:ln w="222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340" name="Rectangle 14">
              <a:extLst>
                <a:ext uri="{FF2B5EF4-FFF2-40B4-BE49-F238E27FC236}">
                  <a16:creationId xmlns:a16="http://schemas.microsoft.com/office/drawing/2014/main" id="{E9762353-C1F0-4814-9B3C-A8922117E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2970"/>
              <a:ext cx="406" cy="548"/>
            </a:xfrm>
            <a:prstGeom prst="rect">
              <a:avLst/>
            </a:prstGeom>
            <a:solidFill>
              <a:srgbClr val="26C2FF"/>
            </a:solidFill>
            <a:ln w="222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341" name="Rectangle 15">
              <a:extLst>
                <a:ext uri="{FF2B5EF4-FFF2-40B4-BE49-F238E27FC236}">
                  <a16:creationId xmlns:a16="http://schemas.microsoft.com/office/drawing/2014/main" id="{230A1118-5E9A-4A2C-B0D9-FBED5150E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3112"/>
              <a:ext cx="401" cy="406"/>
            </a:xfrm>
            <a:prstGeom prst="rect">
              <a:avLst/>
            </a:prstGeom>
            <a:solidFill>
              <a:srgbClr val="26C2FF"/>
            </a:solidFill>
            <a:ln w="222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342" name="Rectangle 16">
              <a:extLst>
                <a:ext uri="{FF2B5EF4-FFF2-40B4-BE49-F238E27FC236}">
                  <a16:creationId xmlns:a16="http://schemas.microsoft.com/office/drawing/2014/main" id="{6992A0F1-C2B1-4061-BB9B-26BA55F5F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3034"/>
              <a:ext cx="406" cy="484"/>
            </a:xfrm>
            <a:prstGeom prst="rect">
              <a:avLst/>
            </a:prstGeom>
            <a:solidFill>
              <a:srgbClr val="26C2FF"/>
            </a:solidFill>
            <a:ln w="222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cs-CZ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343" name="Line 17">
              <a:extLst>
                <a:ext uri="{FF2B5EF4-FFF2-40B4-BE49-F238E27FC236}">
                  <a16:creationId xmlns:a16="http://schemas.microsoft.com/office/drawing/2014/main" id="{6DD52837-61D4-41E0-9BBC-E693954909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6" y="1617"/>
              <a:ext cx="1" cy="32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44" name="Line 18">
              <a:extLst>
                <a:ext uri="{FF2B5EF4-FFF2-40B4-BE49-F238E27FC236}">
                  <a16:creationId xmlns:a16="http://schemas.microsoft.com/office/drawing/2014/main" id="{94F345AD-41AD-46F3-88E4-FD14BC6E9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1" y="1617"/>
              <a:ext cx="34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45" name="Line 19">
              <a:extLst>
                <a:ext uri="{FF2B5EF4-FFF2-40B4-BE49-F238E27FC236}">
                  <a16:creationId xmlns:a16="http://schemas.microsoft.com/office/drawing/2014/main" id="{876775C0-0B61-4D7E-9AB4-6E9518B447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9" y="1798"/>
              <a:ext cx="1" cy="34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46" name="Line 20">
              <a:extLst>
                <a:ext uri="{FF2B5EF4-FFF2-40B4-BE49-F238E27FC236}">
                  <a16:creationId xmlns:a16="http://schemas.microsoft.com/office/drawing/2014/main" id="{1C1F08FB-19D6-4CCA-96D4-D140D9638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1798"/>
              <a:ext cx="34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47" name="Line 21">
              <a:extLst>
                <a:ext uri="{FF2B5EF4-FFF2-40B4-BE49-F238E27FC236}">
                  <a16:creationId xmlns:a16="http://schemas.microsoft.com/office/drawing/2014/main" id="{D5058E95-1EA5-4113-AD12-256EA5F5EF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8" y="1759"/>
              <a:ext cx="1" cy="28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48" name="Line 22">
              <a:extLst>
                <a:ext uri="{FF2B5EF4-FFF2-40B4-BE49-F238E27FC236}">
                  <a16:creationId xmlns:a16="http://schemas.microsoft.com/office/drawing/2014/main" id="{6C6E0684-3F32-405F-9C70-2372CCD51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3" y="1759"/>
              <a:ext cx="35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49" name="Line 23">
              <a:extLst>
                <a:ext uri="{FF2B5EF4-FFF2-40B4-BE49-F238E27FC236}">
                  <a16:creationId xmlns:a16="http://schemas.microsoft.com/office/drawing/2014/main" id="{0B8B2722-C5FD-4F9C-9785-9D68D8756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" y="1939"/>
              <a:ext cx="1" cy="284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50" name="Line 24">
              <a:extLst>
                <a:ext uri="{FF2B5EF4-FFF2-40B4-BE49-F238E27FC236}">
                  <a16:creationId xmlns:a16="http://schemas.microsoft.com/office/drawing/2014/main" id="{CC5DFE16-B75A-4F95-B21B-2747D6722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1" y="2223"/>
              <a:ext cx="34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51" name="Line 25">
              <a:extLst>
                <a:ext uri="{FF2B5EF4-FFF2-40B4-BE49-F238E27FC236}">
                  <a16:creationId xmlns:a16="http://schemas.microsoft.com/office/drawing/2014/main" id="{D9C9B5DB-C65E-4EAE-A2C4-7A0F4DBA6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" y="2140"/>
              <a:ext cx="1" cy="28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52" name="Line 26">
              <a:extLst>
                <a:ext uri="{FF2B5EF4-FFF2-40B4-BE49-F238E27FC236}">
                  <a16:creationId xmlns:a16="http://schemas.microsoft.com/office/drawing/2014/main" id="{081ED0D2-95F7-462B-807B-029BD945C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423"/>
              <a:ext cx="34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53" name="Line 27">
              <a:extLst>
                <a:ext uri="{FF2B5EF4-FFF2-40B4-BE49-F238E27FC236}">
                  <a16:creationId xmlns:a16="http://schemas.microsoft.com/office/drawing/2014/main" id="{BE14D752-FD5D-4E96-9A23-48E335233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3" y="2047"/>
              <a:ext cx="1" cy="22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54" name="Line 28">
              <a:extLst>
                <a:ext uri="{FF2B5EF4-FFF2-40B4-BE49-F238E27FC236}">
                  <a16:creationId xmlns:a16="http://schemas.microsoft.com/office/drawing/2014/main" id="{5D01F0F7-F1BE-4503-8A5F-463190D99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3" y="2262"/>
              <a:ext cx="35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55" name="Line 29">
              <a:extLst>
                <a:ext uri="{FF2B5EF4-FFF2-40B4-BE49-F238E27FC236}">
                  <a16:creationId xmlns:a16="http://schemas.microsoft.com/office/drawing/2014/main" id="{20632423-180D-401E-9932-BFC12ED05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848"/>
              <a:ext cx="1" cy="122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56" name="Line 30">
              <a:extLst>
                <a:ext uri="{FF2B5EF4-FFF2-40B4-BE49-F238E27FC236}">
                  <a16:creationId xmlns:a16="http://schemas.microsoft.com/office/drawing/2014/main" id="{DE21EADE-B388-4FFB-80C2-65F2111D2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7" y="2848"/>
              <a:ext cx="34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57" name="Line 31">
              <a:extLst>
                <a:ext uri="{FF2B5EF4-FFF2-40B4-BE49-F238E27FC236}">
                  <a16:creationId xmlns:a16="http://schemas.microsoft.com/office/drawing/2014/main" id="{A8B4E6C1-01AF-41F8-8367-D15283A9E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5" y="2990"/>
              <a:ext cx="1" cy="122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58" name="Line 32">
              <a:extLst>
                <a:ext uri="{FF2B5EF4-FFF2-40B4-BE49-F238E27FC236}">
                  <a16:creationId xmlns:a16="http://schemas.microsoft.com/office/drawing/2014/main" id="{C16CBCF3-EE2A-4645-913D-4868B5F4A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2990"/>
              <a:ext cx="34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59" name="Line 33">
              <a:extLst>
                <a:ext uri="{FF2B5EF4-FFF2-40B4-BE49-F238E27FC236}">
                  <a16:creationId xmlns:a16="http://schemas.microsoft.com/office/drawing/2014/main" id="{35B4F003-87DF-479B-BB79-2D6940EEA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4" y="2931"/>
              <a:ext cx="1" cy="10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60" name="Line 34">
              <a:extLst>
                <a:ext uri="{FF2B5EF4-FFF2-40B4-BE49-F238E27FC236}">
                  <a16:creationId xmlns:a16="http://schemas.microsoft.com/office/drawing/2014/main" id="{36924592-35BD-479A-8354-42913FDAE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9" y="2931"/>
              <a:ext cx="35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61" name="Line 35">
              <a:extLst>
                <a:ext uri="{FF2B5EF4-FFF2-40B4-BE49-F238E27FC236}">
                  <a16:creationId xmlns:a16="http://schemas.microsoft.com/office/drawing/2014/main" id="{C31DB8B9-12EC-4393-8D4F-0049D56CC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70"/>
              <a:ext cx="1" cy="10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62" name="Line 36">
              <a:extLst>
                <a:ext uri="{FF2B5EF4-FFF2-40B4-BE49-F238E27FC236}">
                  <a16:creationId xmlns:a16="http://schemas.microsoft.com/office/drawing/2014/main" id="{6CB82DA0-5891-4AC2-B590-9AEF1D978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7" y="3073"/>
              <a:ext cx="34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63" name="Line 37">
              <a:extLst>
                <a:ext uri="{FF2B5EF4-FFF2-40B4-BE49-F238E27FC236}">
                  <a16:creationId xmlns:a16="http://schemas.microsoft.com/office/drawing/2014/main" id="{4F44CE55-5A80-4F7E-8627-38DC2EEC5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3112"/>
              <a:ext cx="1" cy="8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64" name="Line 38">
              <a:extLst>
                <a:ext uri="{FF2B5EF4-FFF2-40B4-BE49-F238E27FC236}">
                  <a16:creationId xmlns:a16="http://schemas.microsoft.com/office/drawing/2014/main" id="{56378E45-606A-40B8-819E-5BBC51B1E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3195"/>
              <a:ext cx="34" cy="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65" name="Line 39">
              <a:extLst>
                <a:ext uri="{FF2B5EF4-FFF2-40B4-BE49-F238E27FC236}">
                  <a16:creationId xmlns:a16="http://schemas.microsoft.com/office/drawing/2014/main" id="{9CAE605C-FFAD-4E56-8B2E-FD10AC2A9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3034"/>
              <a:ext cx="1" cy="78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66" name="Line 40">
              <a:extLst>
                <a:ext uri="{FF2B5EF4-FFF2-40B4-BE49-F238E27FC236}">
                  <a16:creationId xmlns:a16="http://schemas.microsoft.com/office/drawing/2014/main" id="{715B0199-6986-4B0D-AA0B-6FB78CAC5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9" y="3112"/>
              <a:ext cx="35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67" name="Line 41">
              <a:extLst>
                <a:ext uri="{FF2B5EF4-FFF2-40B4-BE49-F238E27FC236}">
                  <a16:creationId xmlns:a16="http://schemas.microsoft.com/office/drawing/2014/main" id="{7B2F746C-4357-448D-8692-30453C565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7" y="1495"/>
              <a:ext cx="1" cy="2023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68" name="Line 42">
              <a:extLst>
                <a:ext uri="{FF2B5EF4-FFF2-40B4-BE49-F238E27FC236}">
                  <a16:creationId xmlns:a16="http://schemas.microsoft.com/office/drawing/2014/main" id="{0B0C29F1-2A35-437E-9E54-94535A0B4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3518"/>
              <a:ext cx="98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69" name="Line 43">
              <a:extLst>
                <a:ext uri="{FF2B5EF4-FFF2-40B4-BE49-F238E27FC236}">
                  <a16:creationId xmlns:a16="http://schemas.microsoft.com/office/drawing/2014/main" id="{973D5AF0-07A7-4800-9DA0-8E59E3563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3317"/>
              <a:ext cx="98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70" name="Line 44">
              <a:extLst>
                <a:ext uri="{FF2B5EF4-FFF2-40B4-BE49-F238E27FC236}">
                  <a16:creationId xmlns:a16="http://schemas.microsoft.com/office/drawing/2014/main" id="{20DD836B-9402-4FA3-BB51-2D4609BE6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3112"/>
              <a:ext cx="98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71" name="Line 45">
              <a:extLst>
                <a:ext uri="{FF2B5EF4-FFF2-40B4-BE49-F238E27FC236}">
                  <a16:creationId xmlns:a16="http://schemas.microsoft.com/office/drawing/2014/main" id="{137FB838-CDA3-4C48-8DEA-54C54C86F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2912"/>
              <a:ext cx="98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72" name="Line 46">
              <a:extLst>
                <a:ext uri="{FF2B5EF4-FFF2-40B4-BE49-F238E27FC236}">
                  <a16:creationId xmlns:a16="http://schemas.microsoft.com/office/drawing/2014/main" id="{74ECCF9A-0E60-4C69-ACD8-081D357E7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2707"/>
              <a:ext cx="98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73" name="Line 47">
              <a:extLst>
                <a:ext uri="{FF2B5EF4-FFF2-40B4-BE49-F238E27FC236}">
                  <a16:creationId xmlns:a16="http://schemas.microsoft.com/office/drawing/2014/main" id="{80870999-FA13-49B9-85DB-EEDE2E86B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2506"/>
              <a:ext cx="98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74" name="Line 48">
              <a:extLst>
                <a:ext uri="{FF2B5EF4-FFF2-40B4-BE49-F238E27FC236}">
                  <a16:creationId xmlns:a16="http://schemas.microsoft.com/office/drawing/2014/main" id="{922B547A-8FD5-4432-A305-2BE6B0FA6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2306"/>
              <a:ext cx="98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75" name="Line 49">
              <a:extLst>
                <a:ext uri="{FF2B5EF4-FFF2-40B4-BE49-F238E27FC236}">
                  <a16:creationId xmlns:a16="http://schemas.microsoft.com/office/drawing/2014/main" id="{9372967B-C5B3-4B9F-84E6-DB2637A37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2101"/>
              <a:ext cx="98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76" name="Line 50">
              <a:extLst>
                <a:ext uri="{FF2B5EF4-FFF2-40B4-BE49-F238E27FC236}">
                  <a16:creationId xmlns:a16="http://schemas.microsoft.com/office/drawing/2014/main" id="{FEB3FBA3-CCD5-489F-8407-813CB285E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1900"/>
              <a:ext cx="98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77" name="Line 51">
              <a:extLst>
                <a:ext uri="{FF2B5EF4-FFF2-40B4-BE49-F238E27FC236}">
                  <a16:creationId xmlns:a16="http://schemas.microsoft.com/office/drawing/2014/main" id="{AF621F5C-5E59-4FAF-9F98-B8F80EBE0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1695"/>
              <a:ext cx="98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78" name="Line 52">
              <a:extLst>
                <a:ext uri="{FF2B5EF4-FFF2-40B4-BE49-F238E27FC236}">
                  <a16:creationId xmlns:a16="http://schemas.microsoft.com/office/drawing/2014/main" id="{1C08DF19-E2EB-4924-AD60-8668ADBBD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1495"/>
              <a:ext cx="98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79" name="Line 53">
              <a:extLst>
                <a:ext uri="{FF2B5EF4-FFF2-40B4-BE49-F238E27FC236}">
                  <a16:creationId xmlns:a16="http://schemas.microsoft.com/office/drawing/2014/main" id="{387DCCC6-FD94-4649-81FA-869D83934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7" y="3518"/>
              <a:ext cx="4236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380" name="Rectangle 54">
              <a:extLst>
                <a:ext uri="{FF2B5EF4-FFF2-40B4-BE49-F238E27FC236}">
                  <a16:creationId xmlns:a16="http://schemas.microsoft.com/office/drawing/2014/main" id="{FC4A560B-959B-41B5-BB94-891722D84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" y="1408"/>
              <a:ext cx="2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0.78</a:t>
              </a:r>
            </a:p>
          </p:txBody>
        </p:sp>
        <p:sp>
          <p:nvSpPr>
            <p:cNvPr id="312381" name="Rectangle 55">
              <a:extLst>
                <a:ext uri="{FF2B5EF4-FFF2-40B4-BE49-F238E27FC236}">
                  <a16:creationId xmlns:a16="http://schemas.microsoft.com/office/drawing/2014/main" id="{5BBAE256-54AE-442D-A0C2-2650F2DED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1608"/>
              <a:ext cx="2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0.68</a:t>
              </a:r>
            </a:p>
          </p:txBody>
        </p:sp>
        <p:sp>
          <p:nvSpPr>
            <p:cNvPr id="312382" name="Rectangle 56">
              <a:extLst>
                <a:ext uri="{FF2B5EF4-FFF2-40B4-BE49-F238E27FC236}">
                  <a16:creationId xmlns:a16="http://schemas.microsoft.com/office/drawing/2014/main" id="{8BF0E676-D71B-46C6-A852-D51E6CAD9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1582"/>
              <a:ext cx="2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0.73</a:t>
              </a:r>
            </a:p>
          </p:txBody>
        </p:sp>
        <p:sp>
          <p:nvSpPr>
            <p:cNvPr id="312383" name="Rectangle 57">
              <a:extLst>
                <a:ext uri="{FF2B5EF4-FFF2-40B4-BE49-F238E27FC236}">
                  <a16:creationId xmlns:a16="http://schemas.microsoft.com/office/drawing/2014/main" id="{72D4DB46-4C8A-4925-B539-5BC300435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2646"/>
              <a:ext cx="2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0.27</a:t>
              </a:r>
            </a:p>
          </p:txBody>
        </p:sp>
        <p:sp>
          <p:nvSpPr>
            <p:cNvPr id="312384" name="Rectangle 58">
              <a:extLst>
                <a:ext uri="{FF2B5EF4-FFF2-40B4-BE49-F238E27FC236}">
                  <a16:creationId xmlns:a16="http://schemas.microsoft.com/office/drawing/2014/main" id="{D69C652C-532E-401E-BAEE-CED4E7570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2788"/>
              <a:ext cx="2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0.20</a:t>
              </a:r>
            </a:p>
          </p:txBody>
        </p:sp>
        <p:sp>
          <p:nvSpPr>
            <p:cNvPr id="312385" name="Rectangle 59">
              <a:extLst>
                <a:ext uri="{FF2B5EF4-FFF2-40B4-BE49-F238E27FC236}">
                  <a16:creationId xmlns:a16="http://schemas.microsoft.com/office/drawing/2014/main" id="{402C0C13-2784-427E-9FC8-90F8F819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7" y="2710"/>
              <a:ext cx="2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0.24</a:t>
              </a:r>
            </a:p>
          </p:txBody>
        </p:sp>
        <p:sp>
          <p:nvSpPr>
            <p:cNvPr id="312386" name="Rectangle 60">
              <a:extLst>
                <a:ext uri="{FF2B5EF4-FFF2-40B4-BE49-F238E27FC236}">
                  <a16:creationId xmlns:a16="http://schemas.microsoft.com/office/drawing/2014/main" id="{896B0C38-C916-438B-A326-740E17139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3441"/>
              <a:ext cx="18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0.0</a:t>
              </a:r>
            </a:p>
          </p:txBody>
        </p:sp>
        <p:sp>
          <p:nvSpPr>
            <p:cNvPr id="312387" name="Rectangle 61">
              <a:extLst>
                <a:ext uri="{FF2B5EF4-FFF2-40B4-BE49-F238E27FC236}">
                  <a16:creationId xmlns:a16="http://schemas.microsoft.com/office/drawing/2014/main" id="{AABBB938-DD84-4171-86D4-45BED23EB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3241"/>
              <a:ext cx="18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0.1</a:t>
              </a:r>
            </a:p>
          </p:txBody>
        </p:sp>
        <p:sp>
          <p:nvSpPr>
            <p:cNvPr id="312388" name="Rectangle 62">
              <a:extLst>
                <a:ext uri="{FF2B5EF4-FFF2-40B4-BE49-F238E27FC236}">
                  <a16:creationId xmlns:a16="http://schemas.microsoft.com/office/drawing/2014/main" id="{69396F2D-11FB-4CB3-85BF-C322FC17B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3035"/>
              <a:ext cx="18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0.2</a:t>
              </a:r>
            </a:p>
          </p:txBody>
        </p:sp>
        <p:sp>
          <p:nvSpPr>
            <p:cNvPr id="312389" name="Rectangle 63">
              <a:extLst>
                <a:ext uri="{FF2B5EF4-FFF2-40B4-BE49-F238E27FC236}">
                  <a16:creationId xmlns:a16="http://schemas.microsoft.com/office/drawing/2014/main" id="{5F888C76-64AF-4404-B7BB-B5306F41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2835"/>
              <a:ext cx="18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0.3</a:t>
              </a:r>
            </a:p>
          </p:txBody>
        </p:sp>
        <p:sp>
          <p:nvSpPr>
            <p:cNvPr id="312390" name="Rectangle 64">
              <a:extLst>
                <a:ext uri="{FF2B5EF4-FFF2-40B4-BE49-F238E27FC236}">
                  <a16:creationId xmlns:a16="http://schemas.microsoft.com/office/drawing/2014/main" id="{73C91A20-CADC-434D-8A31-8FAD3D5C4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2630"/>
              <a:ext cx="18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0.4</a:t>
              </a:r>
            </a:p>
          </p:txBody>
        </p:sp>
        <p:sp>
          <p:nvSpPr>
            <p:cNvPr id="312391" name="Rectangle 65">
              <a:extLst>
                <a:ext uri="{FF2B5EF4-FFF2-40B4-BE49-F238E27FC236}">
                  <a16:creationId xmlns:a16="http://schemas.microsoft.com/office/drawing/2014/main" id="{44192678-0461-4D05-9173-EE8DC9E27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2430"/>
              <a:ext cx="18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0.5</a:t>
              </a:r>
            </a:p>
          </p:txBody>
        </p:sp>
        <p:sp>
          <p:nvSpPr>
            <p:cNvPr id="312392" name="Rectangle 66">
              <a:extLst>
                <a:ext uri="{FF2B5EF4-FFF2-40B4-BE49-F238E27FC236}">
                  <a16:creationId xmlns:a16="http://schemas.microsoft.com/office/drawing/2014/main" id="{6250033E-537F-44E7-BA4E-AC38110CC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2229"/>
              <a:ext cx="18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0.6</a:t>
              </a:r>
            </a:p>
          </p:txBody>
        </p:sp>
        <p:sp>
          <p:nvSpPr>
            <p:cNvPr id="312393" name="Rectangle 67">
              <a:extLst>
                <a:ext uri="{FF2B5EF4-FFF2-40B4-BE49-F238E27FC236}">
                  <a16:creationId xmlns:a16="http://schemas.microsoft.com/office/drawing/2014/main" id="{EB6F4930-3781-4676-A3A2-C262547B1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2024"/>
              <a:ext cx="18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0.7</a:t>
              </a:r>
            </a:p>
          </p:txBody>
        </p:sp>
        <p:sp>
          <p:nvSpPr>
            <p:cNvPr id="312394" name="Rectangle 68">
              <a:extLst>
                <a:ext uri="{FF2B5EF4-FFF2-40B4-BE49-F238E27FC236}">
                  <a16:creationId xmlns:a16="http://schemas.microsoft.com/office/drawing/2014/main" id="{344E84EB-F866-4066-AD90-6CCDD8A1F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1824"/>
              <a:ext cx="18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0.8</a:t>
              </a:r>
            </a:p>
          </p:txBody>
        </p:sp>
        <p:sp>
          <p:nvSpPr>
            <p:cNvPr id="312395" name="Rectangle 69">
              <a:extLst>
                <a:ext uri="{FF2B5EF4-FFF2-40B4-BE49-F238E27FC236}">
                  <a16:creationId xmlns:a16="http://schemas.microsoft.com/office/drawing/2014/main" id="{E50686C9-201F-4D27-9001-884A3C4C0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1618"/>
              <a:ext cx="18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0.9</a:t>
              </a:r>
            </a:p>
          </p:txBody>
        </p:sp>
        <p:sp>
          <p:nvSpPr>
            <p:cNvPr id="312396" name="Rectangle 70">
              <a:extLst>
                <a:ext uri="{FF2B5EF4-FFF2-40B4-BE49-F238E27FC236}">
                  <a16:creationId xmlns:a16="http://schemas.microsoft.com/office/drawing/2014/main" id="{98F2EFAB-7B06-49CF-94EB-E0763837C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1418"/>
              <a:ext cx="18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1.0</a:t>
              </a:r>
            </a:p>
          </p:txBody>
        </p:sp>
        <p:sp>
          <p:nvSpPr>
            <p:cNvPr id="312397" name="Rectangle 71">
              <a:extLst>
                <a:ext uri="{FF2B5EF4-FFF2-40B4-BE49-F238E27FC236}">
                  <a16:creationId xmlns:a16="http://schemas.microsoft.com/office/drawing/2014/main" id="{90625DB1-B510-4A51-AECE-48D5919BB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9" y="3566"/>
              <a:ext cx="80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Over 1 Year</a:t>
              </a:r>
            </a:p>
          </p:txBody>
        </p:sp>
        <p:sp>
          <p:nvSpPr>
            <p:cNvPr id="312398" name="Rectangle 72">
              <a:extLst>
                <a:ext uri="{FF2B5EF4-FFF2-40B4-BE49-F238E27FC236}">
                  <a16:creationId xmlns:a16="http://schemas.microsoft.com/office/drawing/2014/main" id="{978EAFA2-96F3-4715-9E8B-22A975181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3566"/>
              <a:ext cx="63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1-2 Years</a:t>
              </a:r>
            </a:p>
          </p:txBody>
        </p:sp>
        <p:sp>
          <p:nvSpPr>
            <p:cNvPr id="312399" name="Rectangle 73">
              <a:extLst>
                <a:ext uri="{FF2B5EF4-FFF2-40B4-BE49-F238E27FC236}">
                  <a16:creationId xmlns:a16="http://schemas.microsoft.com/office/drawing/2014/main" id="{DF6BAF67-5BB4-49F2-A818-57F1F2756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" y="3566"/>
              <a:ext cx="87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Over 2 Years</a:t>
              </a:r>
            </a:p>
          </p:txBody>
        </p:sp>
        <p:sp>
          <p:nvSpPr>
            <p:cNvPr id="312400" name="Rectangle 74">
              <a:extLst>
                <a:ext uri="{FF2B5EF4-FFF2-40B4-BE49-F238E27FC236}">
                  <a16:creationId xmlns:a16="http://schemas.microsoft.com/office/drawing/2014/main" id="{1A1604A3-5DF4-4B9A-826A-31B66F6F24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523" y="2360"/>
              <a:ext cx="199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Annualized Relapse Rate (95% CI)</a:t>
              </a:r>
            </a:p>
          </p:txBody>
        </p:sp>
      </p:grpSp>
      <p:sp>
        <p:nvSpPr>
          <p:cNvPr id="312330" name="Rectangle 75">
            <a:extLst>
              <a:ext uri="{FF2B5EF4-FFF2-40B4-BE49-F238E27FC236}">
                <a16:creationId xmlns:a16="http://schemas.microsoft.com/office/drawing/2014/main" id="{6A8DF160-B655-47D4-9BA7-4E689AEAE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2060575"/>
            <a:ext cx="128587" cy="128588"/>
          </a:xfrm>
          <a:prstGeom prst="rect">
            <a:avLst/>
          </a:prstGeom>
          <a:solidFill>
            <a:srgbClr val="26C2FF"/>
          </a:solidFill>
          <a:ln w="222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2331" name="AutoShape 76">
            <a:extLst>
              <a:ext uri="{FF2B5EF4-FFF2-40B4-BE49-F238E27FC236}">
                <a16:creationId xmlns:a16="http://schemas.microsoft.com/office/drawing/2014/main" id="{413012A8-E2CF-443D-B0A2-5B7F69644A18}"/>
              </a:ext>
            </a:extLst>
          </p:cNvPr>
          <p:cNvSpPr>
            <a:spLocks/>
          </p:cNvSpPr>
          <p:nvPr/>
        </p:nvSpPr>
        <p:spPr bwMode="auto">
          <a:xfrm>
            <a:off x="3348038" y="3646488"/>
            <a:ext cx="287337" cy="428625"/>
          </a:xfrm>
          <a:prstGeom prst="rightBrace">
            <a:avLst>
              <a:gd name="adj1" fmla="val 54151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2332" name="Text Box 77">
            <a:extLst>
              <a:ext uri="{FF2B5EF4-FFF2-40B4-BE49-F238E27FC236}">
                <a16:creationId xmlns:a16="http://schemas.microsoft.com/office/drawing/2014/main" id="{D9BAFD9D-FDF9-4B08-955E-A26B005B1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25" y="3673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66%</a:t>
            </a:r>
          </a:p>
        </p:txBody>
      </p:sp>
      <p:sp>
        <p:nvSpPr>
          <p:cNvPr id="312333" name="AutoShape 78">
            <a:extLst>
              <a:ext uri="{FF2B5EF4-FFF2-40B4-BE49-F238E27FC236}">
                <a16:creationId xmlns:a16="http://schemas.microsoft.com/office/drawing/2014/main" id="{6681B3E4-C8C7-4A9C-B8CD-A6A62ADEC28F}"/>
              </a:ext>
            </a:extLst>
          </p:cNvPr>
          <p:cNvSpPr>
            <a:spLocks/>
          </p:cNvSpPr>
          <p:nvPr/>
        </p:nvSpPr>
        <p:spPr bwMode="auto">
          <a:xfrm>
            <a:off x="5565775" y="3970338"/>
            <a:ext cx="301625" cy="430212"/>
          </a:xfrm>
          <a:prstGeom prst="rightBrace">
            <a:avLst>
              <a:gd name="adj1" fmla="val 49802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2334" name="Text Box 79">
            <a:extLst>
              <a:ext uri="{FF2B5EF4-FFF2-40B4-BE49-F238E27FC236}">
                <a16:creationId xmlns:a16="http://schemas.microsoft.com/office/drawing/2014/main" id="{8D12BF9A-C05E-416E-8453-2D2092809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39893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71%</a:t>
            </a:r>
          </a:p>
        </p:txBody>
      </p:sp>
      <p:sp>
        <p:nvSpPr>
          <p:cNvPr id="312335" name="Text Box 80">
            <a:extLst>
              <a:ext uri="{FF2B5EF4-FFF2-40B4-BE49-F238E27FC236}">
                <a16:creationId xmlns:a16="http://schemas.microsoft.com/office/drawing/2014/main" id="{C5D3E2DE-3B50-4E13-B69B-452B436DE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3" y="3830638"/>
            <a:ext cx="641350" cy="36671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68%</a:t>
            </a:r>
          </a:p>
        </p:txBody>
      </p:sp>
      <p:sp>
        <p:nvSpPr>
          <p:cNvPr id="312336" name="AutoShape 81">
            <a:extLst>
              <a:ext uri="{FF2B5EF4-FFF2-40B4-BE49-F238E27FC236}">
                <a16:creationId xmlns:a16="http://schemas.microsoft.com/office/drawing/2014/main" id="{A6CBA0CF-7EDB-4F0A-9AEF-E7B64ED59173}"/>
              </a:ext>
            </a:extLst>
          </p:cNvPr>
          <p:cNvSpPr>
            <a:spLocks/>
          </p:cNvSpPr>
          <p:nvPr/>
        </p:nvSpPr>
        <p:spPr bwMode="auto">
          <a:xfrm>
            <a:off x="7799388" y="3827463"/>
            <a:ext cx="301625" cy="430212"/>
          </a:xfrm>
          <a:prstGeom prst="rightBrace">
            <a:avLst>
              <a:gd name="adj1" fmla="val 49802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4BBF65C-4C77-A6CA-28DD-6DA1F101EF43}"/>
              </a:ext>
            </a:extLst>
          </p:cNvPr>
          <p:cNvCxnSpPr>
            <a:endCxn id="312379" idx="0"/>
          </p:cNvCxnSpPr>
          <p:nvPr/>
        </p:nvCxnSpPr>
        <p:spPr>
          <a:xfrm flipH="1">
            <a:off x="1535113" y="5852576"/>
            <a:ext cx="6737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4A9D015-A6E7-5A4E-29A7-BADE25855C71}"/>
              </a:ext>
            </a:extLst>
          </p:cNvPr>
          <p:cNvCxnSpPr>
            <a:stCxn id="312379" idx="0"/>
            <a:endCxn id="312378" idx="1"/>
          </p:cNvCxnSpPr>
          <p:nvPr/>
        </p:nvCxnSpPr>
        <p:spPr>
          <a:xfrm flipV="1">
            <a:off x="1535113" y="2080288"/>
            <a:ext cx="7938" cy="377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1"/>
    </mc:Choice>
    <mc:Fallback xmlns="">
      <p:transition spd="slow" advTm="3065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>
            <a:extLst>
              <a:ext uri="{FF2B5EF4-FFF2-40B4-BE49-F238E27FC236}">
                <a16:creationId xmlns:a16="http://schemas.microsoft.com/office/drawing/2014/main" id="{EC78199F-4829-44E8-BEDB-88CCC7F01C7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053306" y="3833019"/>
            <a:ext cx="40941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Mean No. of New or Enlarging T2  Lesions</a:t>
            </a:r>
          </a:p>
        </p:txBody>
      </p:sp>
      <p:sp>
        <p:nvSpPr>
          <p:cNvPr id="313346" name="Line 3">
            <a:extLst>
              <a:ext uri="{FF2B5EF4-FFF2-40B4-BE49-F238E27FC236}">
                <a16:creationId xmlns:a16="http://schemas.microsoft.com/office/drawing/2014/main" id="{B2A1D8C8-C346-4D7C-9959-42BA7DC4A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2133600"/>
            <a:ext cx="1588" cy="371633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3347" name="Line 4">
            <a:extLst>
              <a:ext uri="{FF2B5EF4-FFF2-40B4-BE49-F238E27FC236}">
                <a16:creationId xmlns:a16="http://schemas.microsoft.com/office/drawing/2014/main" id="{8227D2E3-CD1E-4E21-9A91-3A2A774C5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0025" y="5854700"/>
            <a:ext cx="15557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3348" name="Line 5">
            <a:extLst>
              <a:ext uri="{FF2B5EF4-FFF2-40B4-BE49-F238E27FC236}">
                <a16:creationId xmlns:a16="http://schemas.microsoft.com/office/drawing/2014/main" id="{7A261F08-BA13-43D5-9776-9403F3001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0025" y="5238750"/>
            <a:ext cx="15557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3349" name="Line 6">
            <a:extLst>
              <a:ext uri="{FF2B5EF4-FFF2-40B4-BE49-F238E27FC236}">
                <a16:creationId xmlns:a16="http://schemas.microsoft.com/office/drawing/2014/main" id="{3D6C2F7D-EDD7-4DF5-99D9-5E2DAFF5F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0025" y="4613275"/>
            <a:ext cx="15557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3350" name="Line 7">
            <a:extLst>
              <a:ext uri="{FF2B5EF4-FFF2-40B4-BE49-F238E27FC236}">
                <a16:creationId xmlns:a16="http://schemas.microsoft.com/office/drawing/2014/main" id="{5E1389DA-5BB5-4924-A8A0-B87D23809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0025" y="3997325"/>
            <a:ext cx="15557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3351" name="Line 8">
            <a:extLst>
              <a:ext uri="{FF2B5EF4-FFF2-40B4-BE49-F238E27FC236}">
                <a16:creationId xmlns:a16="http://schemas.microsoft.com/office/drawing/2014/main" id="{ABE61362-DB19-4A4C-909A-2F54C0225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0025" y="3381375"/>
            <a:ext cx="15557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3352" name="Line 9">
            <a:extLst>
              <a:ext uri="{FF2B5EF4-FFF2-40B4-BE49-F238E27FC236}">
                <a16:creationId xmlns:a16="http://schemas.microsoft.com/office/drawing/2014/main" id="{E8C6A42C-50A7-43CC-98F8-3DD1E2794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0025" y="2755900"/>
            <a:ext cx="15557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3353" name="Line 10">
            <a:extLst>
              <a:ext uri="{FF2B5EF4-FFF2-40B4-BE49-F238E27FC236}">
                <a16:creationId xmlns:a16="http://schemas.microsoft.com/office/drawing/2014/main" id="{F9D4568D-EB41-44F6-AA50-6ED6AD3E9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0025" y="2138363"/>
            <a:ext cx="155575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3354" name="Line 11">
            <a:extLst>
              <a:ext uri="{FF2B5EF4-FFF2-40B4-BE49-F238E27FC236}">
                <a16:creationId xmlns:a16="http://schemas.microsoft.com/office/drawing/2014/main" id="{F320A501-DB09-4632-84E1-AB87251CB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5" y="5832475"/>
            <a:ext cx="6667500" cy="1588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3355" name="Rectangle 12">
            <a:extLst>
              <a:ext uri="{FF2B5EF4-FFF2-40B4-BE49-F238E27FC236}">
                <a16:creationId xmlns:a16="http://schemas.microsoft.com/office/drawing/2014/main" id="{BA8A83C3-6754-4B90-8FC7-41E8D72C0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5745163"/>
            <a:ext cx="114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0</a:t>
            </a:r>
            <a:endParaRPr lang="en-US" altLang="cs-CZ" sz="1600" baseline="30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3356" name="Rectangle 13">
            <a:extLst>
              <a:ext uri="{FF2B5EF4-FFF2-40B4-BE49-F238E27FC236}">
                <a16:creationId xmlns:a16="http://schemas.microsoft.com/office/drawing/2014/main" id="{8C0B1BD7-B4D8-4476-92D4-2A8905540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5129213"/>
            <a:ext cx="114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2</a:t>
            </a:r>
            <a:endParaRPr lang="en-US" altLang="cs-CZ" sz="1600" baseline="30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3357" name="Rectangle 14">
            <a:extLst>
              <a:ext uri="{FF2B5EF4-FFF2-40B4-BE49-F238E27FC236}">
                <a16:creationId xmlns:a16="http://schemas.microsoft.com/office/drawing/2014/main" id="{5E32F4F1-8612-4806-B1AE-829A58679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505325"/>
            <a:ext cx="114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4</a:t>
            </a:r>
            <a:endParaRPr lang="en-US" altLang="cs-CZ" sz="1600" baseline="30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3358" name="Rectangle 15">
            <a:extLst>
              <a:ext uri="{FF2B5EF4-FFF2-40B4-BE49-F238E27FC236}">
                <a16:creationId xmlns:a16="http://schemas.microsoft.com/office/drawing/2014/main" id="{0CB909C3-D3D6-441E-9F6E-7BE3D206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3887788"/>
            <a:ext cx="114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6</a:t>
            </a:r>
            <a:endParaRPr lang="en-US" altLang="cs-CZ" sz="1600" baseline="30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3359" name="Rectangle 16">
            <a:extLst>
              <a:ext uri="{FF2B5EF4-FFF2-40B4-BE49-F238E27FC236}">
                <a16:creationId xmlns:a16="http://schemas.microsoft.com/office/drawing/2014/main" id="{0C9B6D8F-CD69-4E41-9399-54CA78F42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3271838"/>
            <a:ext cx="114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8</a:t>
            </a:r>
            <a:endParaRPr lang="en-US" altLang="cs-CZ" sz="1600" baseline="30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3360" name="Rectangle 17">
            <a:extLst>
              <a:ext uri="{FF2B5EF4-FFF2-40B4-BE49-F238E27FC236}">
                <a16:creationId xmlns:a16="http://schemas.microsoft.com/office/drawing/2014/main" id="{07BCC090-6244-4B53-8786-4264735C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646363"/>
            <a:ext cx="228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10</a:t>
            </a:r>
            <a:endParaRPr lang="en-US" altLang="cs-CZ" sz="1600" baseline="30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3361" name="Rectangle 18">
            <a:extLst>
              <a:ext uri="{FF2B5EF4-FFF2-40B4-BE49-F238E27FC236}">
                <a16:creationId xmlns:a16="http://schemas.microsoft.com/office/drawing/2014/main" id="{D915A4B0-C855-4A1C-8DAA-B7A2AA603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030413"/>
            <a:ext cx="228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12</a:t>
            </a:r>
            <a:endParaRPr lang="en-US" altLang="cs-CZ" sz="1600" baseline="30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3362" name="Rectangle 19">
            <a:extLst>
              <a:ext uri="{FF2B5EF4-FFF2-40B4-BE49-F238E27FC236}">
                <a16:creationId xmlns:a16="http://schemas.microsoft.com/office/drawing/2014/main" id="{127624B9-F589-4936-8151-46F37E9B7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388" y="3963988"/>
            <a:ext cx="639762" cy="189071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3363" name="Rectangle 20">
            <a:extLst>
              <a:ext uri="{FF2B5EF4-FFF2-40B4-BE49-F238E27FC236}">
                <a16:creationId xmlns:a16="http://schemas.microsoft.com/office/drawing/2014/main" id="{BF99633C-336C-401A-BFD7-74A8DDB76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5486400"/>
            <a:ext cx="633413" cy="368300"/>
          </a:xfrm>
          <a:prstGeom prst="rect">
            <a:avLst/>
          </a:prstGeom>
          <a:solidFill>
            <a:srgbClr val="26C2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3364" name="Text Box 21">
            <a:extLst>
              <a:ext uri="{FF2B5EF4-FFF2-40B4-BE49-F238E27FC236}">
                <a16:creationId xmlns:a16="http://schemas.microsoft.com/office/drawing/2014/main" id="{D3AFEA86-12DE-4D27-BB3E-A6A60B99B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3617913"/>
            <a:ext cx="754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6.1</a:t>
            </a:r>
          </a:p>
        </p:txBody>
      </p:sp>
      <p:sp>
        <p:nvSpPr>
          <p:cNvPr id="313365" name="Text Box 22">
            <a:extLst>
              <a:ext uri="{FF2B5EF4-FFF2-40B4-BE49-F238E27FC236}">
                <a16:creationId xmlns:a16="http://schemas.microsoft.com/office/drawing/2014/main" id="{BA4F68DF-58B1-46EE-9533-B2A8107F8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5129213"/>
            <a:ext cx="754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1.2</a:t>
            </a:r>
          </a:p>
        </p:txBody>
      </p:sp>
      <p:sp>
        <p:nvSpPr>
          <p:cNvPr id="313366" name="Rectangle 23">
            <a:extLst>
              <a:ext uri="{FF2B5EF4-FFF2-40B4-BE49-F238E27FC236}">
                <a16:creationId xmlns:a16="http://schemas.microsoft.com/office/drawing/2014/main" id="{D143DDA6-24D4-487F-B64C-F4EDA6DC1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4341813"/>
            <a:ext cx="638175" cy="15128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3367" name="Rectangle 24">
            <a:extLst>
              <a:ext uri="{FF2B5EF4-FFF2-40B4-BE49-F238E27FC236}">
                <a16:creationId xmlns:a16="http://schemas.microsoft.com/office/drawing/2014/main" id="{72C10E12-DD2A-499B-8920-3F57BF48D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5638800"/>
            <a:ext cx="641350" cy="215900"/>
          </a:xfrm>
          <a:prstGeom prst="rect">
            <a:avLst/>
          </a:prstGeom>
          <a:solidFill>
            <a:srgbClr val="26C2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3368" name="Text Box 25">
            <a:extLst>
              <a:ext uri="{FF2B5EF4-FFF2-40B4-BE49-F238E27FC236}">
                <a16:creationId xmlns:a16="http://schemas.microsoft.com/office/drawing/2014/main" id="{25400F42-D5D9-4F1B-9994-609D209ED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013200"/>
            <a:ext cx="754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4.9</a:t>
            </a:r>
          </a:p>
        </p:txBody>
      </p:sp>
      <p:sp>
        <p:nvSpPr>
          <p:cNvPr id="313369" name="Text Box 26">
            <a:extLst>
              <a:ext uri="{FF2B5EF4-FFF2-40B4-BE49-F238E27FC236}">
                <a16:creationId xmlns:a16="http://schemas.microsoft.com/office/drawing/2014/main" id="{F388284C-27E2-4E65-BBF5-02BB25362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5299075"/>
            <a:ext cx="75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0.7</a:t>
            </a:r>
          </a:p>
        </p:txBody>
      </p:sp>
      <p:sp>
        <p:nvSpPr>
          <p:cNvPr id="313370" name="Rectangle 27">
            <a:extLst>
              <a:ext uri="{FF2B5EF4-FFF2-40B4-BE49-F238E27FC236}">
                <a16:creationId xmlns:a16="http://schemas.microsoft.com/office/drawing/2014/main" id="{64DE7C47-6C89-4F7B-B306-26EDA0864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2452688"/>
            <a:ext cx="639762" cy="340201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3371" name="Rectangle 28">
            <a:extLst>
              <a:ext uri="{FF2B5EF4-FFF2-40B4-BE49-F238E27FC236}">
                <a16:creationId xmlns:a16="http://schemas.microsoft.com/office/drawing/2014/main" id="{5EBF71D7-FC51-4D98-84DD-3DB7D7F52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5270500"/>
            <a:ext cx="630238" cy="584200"/>
          </a:xfrm>
          <a:prstGeom prst="rect">
            <a:avLst/>
          </a:prstGeom>
          <a:solidFill>
            <a:srgbClr val="26C2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3372" name="Text Box 29">
            <a:extLst>
              <a:ext uri="{FF2B5EF4-FFF2-40B4-BE49-F238E27FC236}">
                <a16:creationId xmlns:a16="http://schemas.microsoft.com/office/drawing/2014/main" id="{90CF1C70-2B3A-4B18-8328-0CB887D66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2132013"/>
            <a:ext cx="75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11.0</a:t>
            </a:r>
          </a:p>
        </p:txBody>
      </p:sp>
      <p:sp>
        <p:nvSpPr>
          <p:cNvPr id="313373" name="Text Box 30">
            <a:extLst>
              <a:ext uri="{FF2B5EF4-FFF2-40B4-BE49-F238E27FC236}">
                <a16:creationId xmlns:a16="http://schemas.microsoft.com/office/drawing/2014/main" id="{4D770033-93DD-41C1-97CC-E44C7B8C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713" y="4943475"/>
            <a:ext cx="754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1.9</a:t>
            </a:r>
          </a:p>
        </p:txBody>
      </p:sp>
      <p:sp>
        <p:nvSpPr>
          <p:cNvPr id="313374" name="Text Box 31">
            <a:extLst>
              <a:ext uri="{FF2B5EF4-FFF2-40B4-BE49-F238E27FC236}">
                <a16:creationId xmlns:a16="http://schemas.microsoft.com/office/drawing/2014/main" id="{32124EE7-C29E-4D21-B189-F497ACC48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75" y="1797050"/>
            <a:ext cx="1190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</a:t>
            </a:r>
            <a:r>
              <a:rPr lang="en-US" altLang="cs-CZ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&lt;0.0001</a:t>
            </a:r>
          </a:p>
        </p:txBody>
      </p:sp>
      <p:sp>
        <p:nvSpPr>
          <p:cNvPr id="313375" name="Text Box 32">
            <a:extLst>
              <a:ext uri="{FF2B5EF4-FFF2-40B4-BE49-F238E27FC236}">
                <a16:creationId xmlns:a16="http://schemas.microsoft.com/office/drawing/2014/main" id="{737E5DF9-E4CA-496F-811F-931FFFDCE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663700"/>
            <a:ext cx="136525" cy="1365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cs-CZ" sz="1000" baseline="30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3376" name="Text Box 33">
            <a:extLst>
              <a:ext uri="{FF2B5EF4-FFF2-40B4-BE49-F238E27FC236}">
                <a16:creationId xmlns:a16="http://schemas.microsoft.com/office/drawing/2014/main" id="{C9FD1900-571D-41E2-9F16-DEF2CD99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1557338"/>
            <a:ext cx="308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Placebo n=315</a:t>
            </a:r>
          </a:p>
        </p:txBody>
      </p:sp>
      <p:sp>
        <p:nvSpPr>
          <p:cNvPr id="313377" name="Text Box 34">
            <a:extLst>
              <a:ext uri="{FF2B5EF4-FFF2-40B4-BE49-F238E27FC236}">
                <a16:creationId xmlns:a16="http://schemas.microsoft.com/office/drawing/2014/main" id="{0D791D4D-0C91-41F4-B6A2-15162BB87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1862138"/>
            <a:ext cx="308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Natalizumab n=627</a:t>
            </a:r>
          </a:p>
        </p:txBody>
      </p:sp>
      <p:sp>
        <p:nvSpPr>
          <p:cNvPr id="313378" name="Text Box 35">
            <a:extLst>
              <a:ext uri="{FF2B5EF4-FFF2-40B4-BE49-F238E27FC236}">
                <a16:creationId xmlns:a16="http://schemas.microsoft.com/office/drawing/2014/main" id="{B61D33F1-FC91-47AF-913D-52ADDF39C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1968500"/>
            <a:ext cx="136525" cy="136525"/>
          </a:xfrm>
          <a:prstGeom prst="rect">
            <a:avLst/>
          </a:prstGeom>
          <a:solidFill>
            <a:srgbClr val="26C2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cs-CZ" sz="1000" baseline="30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3379" name="AutoShape 36">
            <a:extLst>
              <a:ext uri="{FF2B5EF4-FFF2-40B4-BE49-F238E27FC236}">
                <a16:creationId xmlns:a16="http://schemas.microsoft.com/office/drawing/2014/main" id="{4E4B04B8-20DF-4FAA-AF14-CFEAFDA8F44E}"/>
              </a:ext>
            </a:extLst>
          </p:cNvPr>
          <p:cNvSpPr>
            <a:spLocks/>
          </p:cNvSpPr>
          <p:nvPr/>
        </p:nvSpPr>
        <p:spPr bwMode="auto">
          <a:xfrm>
            <a:off x="7794625" y="2452688"/>
            <a:ext cx="377825" cy="2776537"/>
          </a:xfrm>
          <a:prstGeom prst="rightBrace">
            <a:avLst>
              <a:gd name="adj1" fmla="val 6123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3380" name="Text Box 37">
            <a:extLst>
              <a:ext uri="{FF2B5EF4-FFF2-40B4-BE49-F238E27FC236}">
                <a16:creationId xmlns:a16="http://schemas.microsoft.com/office/drawing/2014/main" id="{B14C4E76-2CAD-4AB3-B25E-74B48B175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25" y="3648075"/>
            <a:ext cx="647700" cy="36988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83%</a:t>
            </a:r>
          </a:p>
        </p:txBody>
      </p:sp>
      <p:sp>
        <p:nvSpPr>
          <p:cNvPr id="313381" name="AutoShape 38">
            <a:extLst>
              <a:ext uri="{FF2B5EF4-FFF2-40B4-BE49-F238E27FC236}">
                <a16:creationId xmlns:a16="http://schemas.microsoft.com/office/drawing/2014/main" id="{B2A3327B-8407-4A71-8ECE-D35AE6C386BD}"/>
              </a:ext>
            </a:extLst>
          </p:cNvPr>
          <p:cNvSpPr>
            <a:spLocks/>
          </p:cNvSpPr>
          <p:nvPr/>
        </p:nvSpPr>
        <p:spPr bwMode="auto">
          <a:xfrm>
            <a:off x="3348038" y="3997325"/>
            <a:ext cx="249237" cy="1471613"/>
          </a:xfrm>
          <a:prstGeom prst="rightBrace">
            <a:avLst>
              <a:gd name="adj1" fmla="val 4920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3382" name="Text Box 39">
            <a:extLst>
              <a:ext uri="{FF2B5EF4-FFF2-40B4-BE49-F238E27FC236}">
                <a16:creationId xmlns:a16="http://schemas.microsoft.com/office/drawing/2014/main" id="{B33D79C0-05DC-4A5A-8E0D-146E186AD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513" y="453866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80%</a:t>
            </a:r>
          </a:p>
        </p:txBody>
      </p:sp>
      <p:sp>
        <p:nvSpPr>
          <p:cNvPr id="313383" name="AutoShape 40">
            <a:extLst>
              <a:ext uri="{FF2B5EF4-FFF2-40B4-BE49-F238E27FC236}">
                <a16:creationId xmlns:a16="http://schemas.microsoft.com/office/drawing/2014/main" id="{7A705D10-5201-4A08-BA6F-9057065B9EED}"/>
              </a:ext>
            </a:extLst>
          </p:cNvPr>
          <p:cNvSpPr>
            <a:spLocks/>
          </p:cNvSpPr>
          <p:nvPr/>
        </p:nvSpPr>
        <p:spPr bwMode="auto">
          <a:xfrm>
            <a:off x="5557838" y="4341813"/>
            <a:ext cx="249237" cy="1281112"/>
          </a:xfrm>
          <a:prstGeom prst="rightBrace">
            <a:avLst>
              <a:gd name="adj1" fmla="val 4309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3384" name="Text Box 41">
            <a:extLst>
              <a:ext uri="{FF2B5EF4-FFF2-40B4-BE49-F238E27FC236}">
                <a16:creationId xmlns:a16="http://schemas.microsoft.com/office/drawing/2014/main" id="{F8A9EA4A-51D4-445D-AA4A-6650CAFDE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48069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86%</a:t>
            </a:r>
          </a:p>
        </p:txBody>
      </p:sp>
      <p:sp>
        <p:nvSpPr>
          <p:cNvPr id="313385" name="Rectangle 42">
            <a:extLst>
              <a:ext uri="{FF2B5EF4-FFF2-40B4-BE49-F238E27FC236}">
                <a16:creationId xmlns:a16="http://schemas.microsoft.com/office/drawing/2014/main" id="{9E115177-DD49-4EF4-8412-64CE0729E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6018213"/>
            <a:ext cx="846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Year 0</a:t>
            </a:r>
            <a:r>
              <a:rPr lang="en-US" altLang="cs-CZ" sz="1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endParaRPr lang="en-US" altLang="cs-CZ" sz="1600" b="1" baseline="30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386" name="Rectangle 43">
            <a:extLst>
              <a:ext uri="{FF2B5EF4-FFF2-40B4-BE49-F238E27FC236}">
                <a16:creationId xmlns:a16="http://schemas.microsoft.com/office/drawing/2014/main" id="{283B92F5-D60A-4408-9D64-043549ACD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6018213"/>
            <a:ext cx="846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Year 1</a:t>
            </a:r>
            <a:r>
              <a:rPr lang="en-US" altLang="cs-CZ" sz="1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–2</a:t>
            </a:r>
          </a:p>
        </p:txBody>
      </p:sp>
      <p:sp>
        <p:nvSpPr>
          <p:cNvPr id="313387" name="Rectangle 44">
            <a:extLst>
              <a:ext uri="{FF2B5EF4-FFF2-40B4-BE49-F238E27FC236}">
                <a16:creationId xmlns:a16="http://schemas.microsoft.com/office/drawing/2014/main" id="{2BC51838-ED28-4499-95DC-F21132BEF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6018213"/>
            <a:ext cx="846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Year 0</a:t>
            </a:r>
            <a:r>
              <a:rPr lang="en-US" altLang="cs-CZ" sz="1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–2</a:t>
            </a:r>
            <a:endParaRPr lang="en-US" altLang="cs-CZ" sz="1600" b="1" baseline="300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49" name="Rectangle 45">
            <a:extLst>
              <a:ext uri="{FF2B5EF4-FFF2-40B4-BE49-F238E27FC236}">
                <a16:creationId xmlns:a16="http://schemas.microsoft.com/office/drawing/2014/main" id="{30AB2244-DAB9-40E0-801B-FD92EA8D8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80963"/>
            <a:ext cx="8458200" cy="1106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Počet nových a zvětšujících se T2 lézí</a:t>
            </a:r>
            <a:endParaRPr lang="en-US" altLang="cs-CZ" sz="32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313389" name="Line 46">
            <a:extLst>
              <a:ext uri="{FF2B5EF4-FFF2-40B4-BE49-F238E27FC236}">
                <a16:creationId xmlns:a16="http://schemas.microsoft.com/office/drawing/2014/main" id="{99CFD64E-01A5-4ECB-9D31-8D4BBF8ABA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5861050"/>
            <a:ext cx="1588" cy="8890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3390" name="Text Box 47">
            <a:extLst>
              <a:ext uri="{FF2B5EF4-FFF2-40B4-BE49-F238E27FC236}">
                <a16:creationId xmlns:a16="http://schemas.microsoft.com/office/drawing/2014/main" id="{C301C684-70D4-478C-AA7B-4BD194449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3213100"/>
            <a:ext cx="1190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</a:t>
            </a:r>
            <a:r>
              <a:rPr lang="en-US" altLang="cs-CZ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&lt;0.0001</a:t>
            </a:r>
          </a:p>
        </p:txBody>
      </p:sp>
      <p:sp>
        <p:nvSpPr>
          <p:cNvPr id="313391" name="Text Box 48">
            <a:extLst>
              <a:ext uri="{FF2B5EF4-FFF2-40B4-BE49-F238E27FC236}">
                <a16:creationId xmlns:a16="http://schemas.microsoft.com/office/drawing/2014/main" id="{0347CE6C-0926-4F02-83B6-189FFA49D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3638550"/>
            <a:ext cx="1190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</a:t>
            </a:r>
            <a:r>
              <a:rPr lang="en-US" altLang="cs-CZ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&lt;0.0001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3EE32AB6-D596-1A93-D814-D0B0289738D5}"/>
              </a:ext>
            </a:extLst>
          </p:cNvPr>
          <p:cNvCxnSpPr>
            <a:cxnSpLocks/>
            <a:endCxn id="313347" idx="0"/>
          </p:cNvCxnSpPr>
          <p:nvPr/>
        </p:nvCxnSpPr>
        <p:spPr>
          <a:xfrm>
            <a:off x="1457325" y="1909763"/>
            <a:ext cx="12700" cy="3944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5"/>
    </mc:Choice>
    <mc:Fallback xmlns="">
      <p:transition spd="slow" advTm="1163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D5D8F-B811-1B0C-B076-41A3C48C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Studie AFFIRM dala vznik konceptu NEDA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C5B85-7895-3AEA-ACEB-45B924595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615019"/>
            <a:ext cx="4793332" cy="4478277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6446245-F029-F90B-0AAF-5F584FBC5E12}"/>
              </a:ext>
            </a:extLst>
          </p:cNvPr>
          <p:cNvSpPr txBox="1"/>
          <p:nvPr/>
        </p:nvSpPr>
        <p:spPr>
          <a:xfrm>
            <a:off x="6372200" y="595102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Havrdová</a:t>
            </a:r>
            <a:r>
              <a:rPr lang="en-US" dirty="0"/>
              <a:t> E et al. Lancet </a:t>
            </a:r>
            <a:r>
              <a:rPr lang="en-US" dirty="0" err="1"/>
              <a:t>Neurol</a:t>
            </a:r>
            <a:r>
              <a:rPr lang="en-US" dirty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119011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04161-CD5F-9CB5-5BB0-2B1A9D1E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BG12 studie fáze II a III (</a:t>
            </a:r>
            <a:r>
              <a:rPr lang="cs-CZ" sz="3600" dirty="0" err="1"/>
              <a:t>dimethyl</a:t>
            </a:r>
            <a:r>
              <a:rPr lang="cs-CZ" sz="3600" dirty="0"/>
              <a:t> </a:t>
            </a:r>
            <a:r>
              <a:rPr lang="cs-CZ" sz="3600" dirty="0" err="1"/>
              <a:t>fumarát</a:t>
            </a:r>
            <a:r>
              <a:rPr lang="cs-CZ" sz="3600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05CA63-5D28-B700-FDD2-0BAB607BD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Další studie s firmou </a:t>
            </a:r>
            <a:r>
              <a:rPr lang="cs-CZ" dirty="0" err="1"/>
              <a:t>Biogen</a:t>
            </a:r>
            <a:endParaRPr lang="cs-CZ" dirty="0"/>
          </a:p>
          <a:p>
            <a:r>
              <a:rPr lang="cs-CZ" dirty="0"/>
              <a:t>Studie fáze II neměla dlouhodobé sledování, naše první zkušenost s tím, že pacient zůstal po studii bez možností léčby</a:t>
            </a:r>
          </a:p>
          <a:p>
            <a:r>
              <a:rPr lang="cs-CZ" dirty="0"/>
              <a:t>Obecně problém s následnou léčbou – do studií byli nabíráni především pacienti, kteří nesplňovali úhradová kritéria ani pro léky, které byly tehdy na trhu (IFNB, GA)</a:t>
            </a:r>
          </a:p>
          <a:p>
            <a:r>
              <a:rPr lang="cs-CZ" dirty="0">
                <a:solidFill>
                  <a:srgbClr val="FF0000"/>
                </a:solidFill>
              </a:rPr>
              <a:t>Od té doby odmítáme studie fáze II bez naděje na </a:t>
            </a:r>
            <a:r>
              <a:rPr lang="cs-CZ" dirty="0" err="1">
                <a:solidFill>
                  <a:srgbClr val="FF0000"/>
                </a:solidFill>
              </a:rPr>
              <a:t>follow</a:t>
            </a:r>
            <a:r>
              <a:rPr lang="cs-CZ" dirty="0">
                <a:solidFill>
                  <a:srgbClr val="FF0000"/>
                </a:solidFill>
              </a:rPr>
              <a:t>-up</a:t>
            </a:r>
          </a:p>
          <a:p>
            <a:r>
              <a:rPr lang="cs-CZ" dirty="0"/>
              <a:t>U skončených studií bylo nutno převést pacienty na hrazenou léčbu, oni však nesplňovali kritéria, bylo nutno žádat plátce o úhradu na paragraf 16, a to každé 3 měsíce (neúnosná a NESMYSLNÁ administrativní zátěž center při neměnné vstupní podmínce)</a:t>
            </a:r>
          </a:p>
          <a:p>
            <a:pPr marL="0" indent="0">
              <a:buNone/>
            </a:pPr>
            <a:r>
              <a:rPr lang="cs-CZ" dirty="0"/>
              <a:t>	                </a:t>
            </a:r>
            <a:r>
              <a:rPr lang="cs-CZ" dirty="0">
                <a:solidFill>
                  <a:srgbClr val="FF0000"/>
                </a:solidFill>
              </a:rPr>
              <a:t>PROČ JE TO PROBLÉM???</a:t>
            </a:r>
          </a:p>
        </p:txBody>
      </p:sp>
    </p:spTree>
    <p:extLst>
      <p:ext uri="{BB962C8B-B14F-4D97-AF65-F5344CB8AC3E}">
        <p14:creationId xmlns:p14="http://schemas.microsoft.com/office/powerpoint/2010/main" val="9801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96FFA-695E-FBDF-7977-CEE9BC8C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Ztracený čas nelze vrátit</a:t>
            </a:r>
            <a:br>
              <a:rPr lang="cs-CZ" dirty="0"/>
            </a:br>
            <a:r>
              <a:rPr lang="cs-CZ" sz="3200" dirty="0"/>
              <a:t>(ztracený mozek nelze vrátit)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A66E06-C26F-CE39-733A-436CDA484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311027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6CAB6D4-47AA-6557-0B9F-51E53F879323}"/>
              </a:ext>
            </a:extLst>
          </p:cNvPr>
          <p:cNvSpPr txBox="1"/>
          <p:nvPr/>
        </p:nvSpPr>
        <p:spPr>
          <a:xfrm>
            <a:off x="4355976" y="561072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12121"/>
                </a:solidFill>
              </a:rPr>
              <a:t>He A et al. Lancet Ne Timing of high-efficacy therapy for multiple sclerosis: a retrospective observational cohort study. urol. 2020 Apr;19(4):307-316.</a:t>
            </a:r>
            <a:endParaRPr lang="cs-CZ" sz="1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26D832E-4A3D-2623-8106-555644CDB9EE}"/>
              </a:ext>
            </a:extLst>
          </p:cNvPr>
          <p:cNvSpPr txBox="1"/>
          <p:nvPr/>
        </p:nvSpPr>
        <p:spPr>
          <a:xfrm>
            <a:off x="1331640" y="4941168"/>
            <a:ext cx="2116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EDSS po 10 letech:</a:t>
            </a:r>
          </a:p>
          <a:p>
            <a:r>
              <a:rPr lang="cs-CZ" sz="2000" dirty="0">
                <a:solidFill>
                  <a:srgbClr val="FF0000"/>
                </a:solidFill>
              </a:rPr>
              <a:t>2,2 → 3,5</a:t>
            </a:r>
          </a:p>
          <a:p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2,2 → 2,3</a:t>
            </a:r>
          </a:p>
        </p:txBody>
      </p:sp>
    </p:spTree>
    <p:extLst>
      <p:ext uri="{BB962C8B-B14F-4D97-AF65-F5344CB8AC3E}">
        <p14:creationId xmlns:p14="http://schemas.microsoft.com/office/powerpoint/2010/main" val="236393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71006-A614-6741-3226-89C8A9C0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EF031A-9C3B-F0C1-750A-4BB333FE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cs-CZ" dirty="0"/>
              <a:t>Všechny tyto 3 studie používaly papírové </a:t>
            </a:r>
            <a:r>
              <a:rPr lang="cs-CZ" dirty="0" err="1"/>
              <a:t>CRFy</a:t>
            </a:r>
            <a:r>
              <a:rPr lang="cs-CZ" dirty="0"/>
              <a:t>.</a:t>
            </a:r>
          </a:p>
          <a:p>
            <a:r>
              <a:rPr lang="cs-CZ" dirty="0"/>
              <a:t>Byly jednoduché, zabraly hodně místa, ale byly přehledné</a:t>
            </a:r>
          </a:p>
          <a:p>
            <a:r>
              <a:rPr lang="cs-CZ" dirty="0"/>
              <a:t>V současnosti jsou všechny záznamy pouze digitální, zažili jsme všechny problémy se zaváděním těchto systémů</a:t>
            </a:r>
          </a:p>
          <a:p>
            <a:r>
              <a:rPr lang="cs-CZ" dirty="0"/>
              <a:t>Omezily se návštěvy monitorů, což nám také ztěžuje práci, často by se předešlo problémům, které se pak řeší opakovanými </a:t>
            </a:r>
            <a:r>
              <a:rPr lang="cs-CZ" dirty="0" err="1"/>
              <a:t>querries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00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BA189-D538-2E13-556A-DD4A2DE3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Roztroušená skleróza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821F8-7CB3-E13F-7B08-493027D3ECBE}"/>
              </a:ext>
            </a:extLst>
          </p:cNvPr>
          <p:cNvSpPr txBox="1">
            <a:spLocks/>
          </p:cNvSpPr>
          <p:nvPr/>
        </p:nvSpPr>
        <p:spPr bwMode="auto">
          <a:xfrm>
            <a:off x="683568" y="134076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 a B </a:t>
            </a:r>
            <a:r>
              <a:rPr lang="en-US" dirty="0" err="1"/>
              <a:t>lymfocyty</a:t>
            </a:r>
            <a:r>
              <a:rPr lang="en-US" dirty="0"/>
              <a:t> </a:t>
            </a:r>
            <a:r>
              <a:rPr lang="en-US" dirty="0" err="1"/>
              <a:t>zprostředkované</a:t>
            </a:r>
            <a:r>
              <a:rPr lang="en-US" dirty="0"/>
              <a:t> </a:t>
            </a:r>
            <a:r>
              <a:rPr lang="en-US" dirty="0" err="1"/>
              <a:t>autoimunitní</a:t>
            </a:r>
            <a:r>
              <a:rPr lang="en-US" dirty="0"/>
              <a:t> </a:t>
            </a:r>
            <a:r>
              <a:rPr lang="en-US" dirty="0" err="1"/>
              <a:t>onemocnění</a:t>
            </a:r>
            <a:endParaRPr lang="en-US" dirty="0"/>
          </a:p>
          <a:p>
            <a:r>
              <a:rPr lang="en-US" dirty="0" err="1"/>
              <a:t>Genetický</a:t>
            </a:r>
            <a:r>
              <a:rPr lang="en-US" dirty="0"/>
              <a:t> background &lt; 30 %</a:t>
            </a:r>
          </a:p>
          <a:p>
            <a:r>
              <a:rPr lang="en-US" dirty="0" err="1"/>
              <a:t>Environmentální</a:t>
            </a:r>
            <a:r>
              <a:rPr lang="en-US" dirty="0"/>
              <a:t> </a:t>
            </a:r>
            <a:r>
              <a:rPr lang="en-US" dirty="0" err="1"/>
              <a:t>faktory</a:t>
            </a:r>
            <a:r>
              <a:rPr lang="en-US" dirty="0"/>
              <a:t>: EBV, vitamin D, </a:t>
            </a:r>
            <a:r>
              <a:rPr lang="en-US" dirty="0" err="1"/>
              <a:t>kouření</a:t>
            </a:r>
            <a:r>
              <a:rPr lang="en-US" dirty="0"/>
              <a:t>, </a:t>
            </a:r>
            <a:r>
              <a:rPr lang="en-US" dirty="0" err="1"/>
              <a:t>stres</a:t>
            </a:r>
            <a:r>
              <a:rPr lang="en-US" dirty="0"/>
              <a:t>, </a:t>
            </a:r>
            <a:r>
              <a:rPr lang="en-US" dirty="0" err="1"/>
              <a:t>nadbytek</a:t>
            </a:r>
            <a:r>
              <a:rPr lang="en-US" dirty="0"/>
              <a:t> soli, </a:t>
            </a:r>
            <a:r>
              <a:rPr lang="en-US" dirty="0" err="1"/>
              <a:t>mikrobiom</a:t>
            </a:r>
            <a:r>
              <a:rPr lang="en-US" dirty="0"/>
              <a:t> </a:t>
            </a:r>
            <a:r>
              <a:rPr lang="en-US" dirty="0" err="1"/>
              <a:t>střeva</a:t>
            </a:r>
            <a:r>
              <a:rPr lang="en-US" dirty="0"/>
              <a:t>, melatonin, </a:t>
            </a:r>
            <a:r>
              <a:rPr lang="en-US" dirty="0" err="1"/>
              <a:t>infekce</a:t>
            </a:r>
            <a:endParaRPr lang="en-US" dirty="0"/>
          </a:p>
          <a:p>
            <a:r>
              <a:rPr lang="en-US" dirty="0" err="1">
                <a:latin typeface="Calibri" charset="0"/>
                <a:ea typeface="MS PGothic" charset="0"/>
              </a:rPr>
              <a:t>Onemocnění</a:t>
            </a:r>
            <a:r>
              <a:rPr lang="en-US" dirty="0">
                <a:latin typeface="Calibri" charset="0"/>
                <a:ea typeface="MS PGothic" charset="0"/>
              </a:rPr>
              <a:t> </a:t>
            </a:r>
            <a:r>
              <a:rPr lang="en-US" dirty="0" err="1">
                <a:latin typeface="Calibri" charset="0"/>
                <a:ea typeface="MS PGothic" charset="0"/>
              </a:rPr>
              <a:t>mladých</a:t>
            </a:r>
            <a:r>
              <a:rPr lang="en-US" dirty="0">
                <a:latin typeface="Calibri" charset="0"/>
                <a:ea typeface="MS PGothic" charset="0"/>
              </a:rPr>
              <a:t> </a:t>
            </a:r>
            <a:r>
              <a:rPr lang="en-US" dirty="0" err="1">
                <a:latin typeface="Calibri" charset="0"/>
                <a:ea typeface="MS PGothic" charset="0"/>
              </a:rPr>
              <a:t>dospělých</a:t>
            </a:r>
            <a:r>
              <a:rPr lang="en-US" dirty="0">
                <a:latin typeface="Calibri" charset="0"/>
                <a:ea typeface="MS PGothic" charset="0"/>
              </a:rPr>
              <a:t>, 20-40 let</a:t>
            </a:r>
            <a:endParaRPr lang="cs-CZ" dirty="0">
              <a:latin typeface="Calibri" charset="0"/>
              <a:ea typeface="MS PGothic" charset="0"/>
            </a:endParaRPr>
          </a:p>
          <a:p>
            <a:r>
              <a:rPr lang="cs-CZ" dirty="0">
                <a:latin typeface="Calibri" charset="0"/>
                <a:ea typeface="MS PGothic" charset="0"/>
              </a:rPr>
              <a:t>Prevalence v ČR: 170/100 000, incidence 7/100 000</a:t>
            </a:r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2/3 </a:t>
            </a:r>
            <a:r>
              <a:rPr lang="en-US" dirty="0" err="1">
                <a:latin typeface="Calibri" charset="0"/>
                <a:ea typeface="MS PGothic" charset="0"/>
              </a:rPr>
              <a:t>jsou</a:t>
            </a:r>
            <a:r>
              <a:rPr lang="en-US" dirty="0">
                <a:latin typeface="Calibri" charset="0"/>
                <a:ea typeface="MS PGothic" charset="0"/>
              </a:rPr>
              <a:t> </a:t>
            </a:r>
            <a:r>
              <a:rPr lang="en-US" dirty="0" err="1">
                <a:latin typeface="Calibri" charset="0"/>
                <a:ea typeface="MS PGothic" charset="0"/>
              </a:rPr>
              <a:t>ženy</a:t>
            </a:r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 err="1">
                <a:latin typeface="Calibri" charset="0"/>
                <a:ea typeface="MS PGothic" charset="0"/>
              </a:rPr>
              <a:t>Invalidizující</a:t>
            </a:r>
            <a:r>
              <a:rPr lang="en-US" dirty="0">
                <a:latin typeface="Calibri" charset="0"/>
                <a:ea typeface="MS PGothic" charset="0"/>
              </a:rPr>
              <a:t>: </a:t>
            </a:r>
            <a:r>
              <a:rPr lang="en-US" dirty="0" err="1">
                <a:latin typeface="Calibri" charset="0"/>
                <a:ea typeface="MS PGothic" charset="0"/>
              </a:rPr>
              <a:t>během</a:t>
            </a:r>
            <a:r>
              <a:rPr lang="en-US" dirty="0">
                <a:latin typeface="Calibri" charset="0"/>
                <a:ea typeface="MS PGothic" charset="0"/>
              </a:rPr>
              <a:t> 11-15 let </a:t>
            </a:r>
            <a:r>
              <a:rPr lang="en-US" dirty="0" err="1">
                <a:latin typeface="Calibri" charset="0"/>
                <a:ea typeface="MS PGothic" charset="0"/>
              </a:rPr>
              <a:t>potřebuje</a:t>
            </a:r>
            <a:r>
              <a:rPr lang="en-US" dirty="0">
                <a:latin typeface="Calibri" charset="0"/>
                <a:ea typeface="MS PGothic" charset="0"/>
              </a:rPr>
              <a:t> 57% </a:t>
            </a:r>
            <a:r>
              <a:rPr lang="en-US" dirty="0" err="1">
                <a:latin typeface="Calibri" charset="0"/>
                <a:ea typeface="MS PGothic" charset="0"/>
              </a:rPr>
              <a:t>pacientů</a:t>
            </a:r>
            <a:r>
              <a:rPr lang="en-US" dirty="0">
                <a:latin typeface="Calibri" charset="0"/>
                <a:ea typeface="MS PGothic" charset="0"/>
              </a:rPr>
              <a:t> </a:t>
            </a:r>
            <a:r>
              <a:rPr lang="en-US" dirty="0" err="1">
                <a:latin typeface="Calibri" charset="0"/>
                <a:ea typeface="MS PGothic" charset="0"/>
              </a:rPr>
              <a:t>oporu</a:t>
            </a:r>
            <a:r>
              <a:rPr lang="en-US" dirty="0">
                <a:latin typeface="Calibri" charset="0"/>
                <a:ea typeface="MS PGothic" charset="0"/>
              </a:rPr>
              <a:t> k </a:t>
            </a:r>
            <a:r>
              <a:rPr lang="en-US" dirty="0" err="1">
                <a:latin typeface="Calibri" charset="0"/>
                <a:ea typeface="MS PGothic" charset="0"/>
              </a:rPr>
              <a:t>chůzi</a:t>
            </a:r>
            <a:r>
              <a:rPr lang="en-US" dirty="0">
                <a:latin typeface="Calibri" charset="0"/>
                <a:ea typeface="MS PGothic" charset="0"/>
              </a:rPr>
              <a:t> </a:t>
            </a:r>
            <a:r>
              <a:rPr lang="en-US" dirty="0" err="1">
                <a:latin typeface="Calibri" charset="0"/>
                <a:ea typeface="MS PGothic" charset="0"/>
              </a:rPr>
              <a:t>na</a:t>
            </a:r>
            <a:r>
              <a:rPr lang="en-US" dirty="0">
                <a:latin typeface="Calibri" charset="0"/>
                <a:ea typeface="MS PGothic" charset="0"/>
              </a:rPr>
              <a:t> 100m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F095F-7AD0-A8E5-3C43-33B264EC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Etické komise a informované souhlasy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8E6F46-C258-4AFC-5F28-0A1F18752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Žádné etické problémy s designem studií s RS nikdy nebyly</a:t>
            </a:r>
          </a:p>
          <a:p>
            <a:r>
              <a:rPr lang="cs-CZ" sz="2000" dirty="0"/>
              <a:t>Placebem kontrolované studie jsou již povoleny pouze pro indikace, kde není standardní léčba nebo kde pro ni nejsou splněny podmínky</a:t>
            </a:r>
          </a:p>
          <a:p>
            <a:r>
              <a:rPr lang="cs-CZ" sz="2000" dirty="0"/>
              <a:t>Samozřejmě odborná společnost nemá kontrolu nad tím, zda nábor pacientů probíhá ve všech centrech podle všech pravidel, ale zdá se, že praxe se zlepšuje a pacienti mají dostatek možností ozvat se či se dozvědět informace z internetu či sociálních sítí</a:t>
            </a:r>
          </a:p>
          <a:p>
            <a:pPr lvl="1"/>
            <a:r>
              <a:rPr lang="cs-CZ" sz="1600" dirty="0"/>
              <a:t>Opakovaně akceptováno pro studii „centrum“, které nemá specifické zkušenosti s danou chorobou, nemá možnost po skončení studie pacientovi zajistit adekvátní péči</a:t>
            </a:r>
          </a:p>
          <a:p>
            <a:pPr lvl="1"/>
            <a:r>
              <a:rPr lang="cs-CZ" sz="1600" dirty="0"/>
              <a:t>Opakovaně se stává, že pracovník oficiálního centra si pacienta vyvede do své soukromé ordinace, která nasmlouvá studii – pokud se něco děje, je pacient odeslán do příslušného centra, kde může i po skončení studie čerpat biologickou léčbu hrazenou pojišťovnou (zda je to pro SUKL přijatelná situace, ráda uslyším, děje se to zřejmě ve všech oborech…)</a:t>
            </a:r>
          </a:p>
        </p:txBody>
      </p:sp>
    </p:spTree>
    <p:extLst>
      <p:ext uri="{BB962C8B-B14F-4D97-AF65-F5344CB8AC3E}">
        <p14:creationId xmlns:p14="http://schemas.microsoft.com/office/powerpoint/2010/main" val="367853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F095F-7AD0-A8E5-3C43-33B264EC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Etické komise a informované souhlasy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8E6F46-C258-4AFC-5F28-0A1F18752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Některé etické problémy zaznamenané u nás či v zahraničí v průběhu minulých let:</a:t>
            </a:r>
          </a:p>
          <a:p>
            <a:pPr lvl="1"/>
            <a:r>
              <a:rPr lang="cs-CZ" sz="1800" dirty="0"/>
              <a:t>Nebyly reportovány relapsy lékařem, protože netušil, že jsou tyto návštěvy také placeny</a:t>
            </a:r>
          </a:p>
          <a:p>
            <a:pPr lvl="1"/>
            <a:r>
              <a:rPr lang="cs-CZ" sz="1800" dirty="0"/>
              <a:t>Nebyly reportovány relapsy pacientem, protože se obával, že by byl ze studie vyloučen</a:t>
            </a:r>
          </a:p>
          <a:p>
            <a:pPr lvl="1"/>
            <a:r>
              <a:rPr lang="cs-CZ" sz="1800" dirty="0"/>
              <a:t>Po skončení studie přešel pacient do jiného centra a nesdělil, že byl v předchozí studii a nechal se nabrat do další studie, aby nezůstal bez léčby (studijní turistika)</a:t>
            </a:r>
          </a:p>
          <a:p>
            <a:pPr lvl="1"/>
            <a:r>
              <a:rPr lang="cs-CZ" sz="1800" dirty="0"/>
              <a:t>Farmaceut nenaředil lék podle pokynů, ale rozdělil účinnou látku stejnoměrně, aby se dostalo na všechny pacienty</a:t>
            </a:r>
          </a:p>
          <a:p>
            <a:r>
              <a:rPr lang="cs-CZ" sz="1800" dirty="0">
                <a:solidFill>
                  <a:srgbClr val="FF0000"/>
                </a:solidFill>
              </a:rPr>
              <a:t>Informované souhlasy </a:t>
            </a:r>
            <a:r>
              <a:rPr lang="cs-CZ" sz="1800" dirty="0"/>
              <a:t>jsou velmi dlouhé, často jsou vydávány dodatky</a:t>
            </a:r>
          </a:p>
          <a:p>
            <a:r>
              <a:rPr lang="cs-CZ" sz="1800" dirty="0"/>
              <a:t>Připomínky etických komisí k požadované délce IS</a:t>
            </a:r>
          </a:p>
          <a:p>
            <a:r>
              <a:rPr lang="cs-CZ" sz="1800" dirty="0"/>
              <a:t>Nově problémy s výplatami přes zahraniční subjekt – pacientovi vnucována karta – to považuje naše EK za nepřijatelné, pacient musí mít alespoň dvě metody plateb na výběr </a:t>
            </a:r>
          </a:p>
        </p:txBody>
      </p:sp>
    </p:spTree>
    <p:extLst>
      <p:ext uri="{BB962C8B-B14F-4D97-AF65-F5344CB8AC3E}">
        <p14:creationId xmlns:p14="http://schemas.microsoft.com/office/powerpoint/2010/main" val="25636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3204D-8A26-A5F3-E03B-7E089434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 studie pro pacienty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C1ABA-62F4-A3D2-E8DC-B688083A8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 léčby léky, které nejsou zatím k dispozici</a:t>
            </a:r>
          </a:p>
          <a:p>
            <a:r>
              <a:rPr lang="cs-CZ" dirty="0"/>
              <a:t>Sledování v podrobnějším režimu, než je tomu v běžné klinické praxi</a:t>
            </a:r>
          </a:p>
          <a:p>
            <a:r>
              <a:rPr lang="cs-CZ" dirty="0"/>
              <a:t>Možnost po studii pokračovat v léčbě, která byla efektivnější než to, co bylo dosud dostupné</a:t>
            </a:r>
          </a:p>
          <a:p>
            <a:r>
              <a:rPr lang="cs-CZ" dirty="0"/>
              <a:t>Časná detekce a řešení NÚ</a:t>
            </a:r>
          </a:p>
          <a:p>
            <a:r>
              <a:rPr lang="cs-CZ" dirty="0"/>
              <a:t>Vztah se studijním týmem a </a:t>
            </a:r>
            <a:r>
              <a:rPr lang="cs-CZ" dirty="0" err="1"/>
              <a:t>spolupacienty</a:t>
            </a:r>
            <a:r>
              <a:rPr lang="cs-CZ" dirty="0"/>
              <a:t> účastnícími se stejné studie</a:t>
            </a:r>
          </a:p>
        </p:txBody>
      </p:sp>
    </p:spTree>
    <p:extLst>
      <p:ext uri="{BB962C8B-B14F-4D97-AF65-F5344CB8AC3E}">
        <p14:creationId xmlns:p14="http://schemas.microsoft.com/office/powerpoint/2010/main" val="2737895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6952C-B380-D8F3-F699-53083A28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sz="3600" dirty="0"/>
              <a:t>Problémy z hlediska výzkumníka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07E33-564C-F18A-6497-86004E8CC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Výběr center </a:t>
            </a:r>
            <a:r>
              <a:rPr lang="cs-CZ" dirty="0"/>
              <a:t>(pokud jsou vybrána centra, která nejsou CVSP, nemají oprávnění preskripce DMD a nejsou schopna poskytnout komplexní péči, pokud pacient ukončí studii)</a:t>
            </a:r>
          </a:p>
          <a:p>
            <a:r>
              <a:rPr lang="cs-CZ" dirty="0"/>
              <a:t>Narůstající </a:t>
            </a:r>
            <a:r>
              <a:rPr lang="cs-CZ" dirty="0">
                <a:solidFill>
                  <a:srgbClr val="FF0000"/>
                </a:solidFill>
              </a:rPr>
              <a:t>administrativa</a:t>
            </a:r>
            <a:r>
              <a:rPr lang="cs-CZ" dirty="0"/>
              <a:t>, která nepřispívá nijak ke kvalitě dat ani ke zjištění, zda zkoušené léčivo funguje, ale dle našeho názoru jen zbytečně prodražuje klinické zkoušení a cenu léku, navíc návštěvy jsou zbytečně dlouhé (administrativa studie se stále navyšuje, v centrech pro tento personál není dost místa)</a:t>
            </a:r>
          </a:p>
          <a:p>
            <a:r>
              <a:rPr lang="cs-CZ" dirty="0"/>
              <a:t>Noční můrou jsou </a:t>
            </a:r>
            <a:r>
              <a:rPr lang="cs-CZ" dirty="0" err="1">
                <a:solidFill>
                  <a:srgbClr val="FF0000"/>
                </a:solidFill>
              </a:rPr>
              <a:t>querries</a:t>
            </a:r>
            <a:r>
              <a:rPr lang="cs-CZ" dirty="0"/>
              <a:t> – posílá je personál zjevně bez jakýchkoli základů zdravotnického vzdělání</a:t>
            </a:r>
          </a:p>
          <a:p>
            <a:r>
              <a:rPr lang="cs-CZ" dirty="0">
                <a:solidFill>
                  <a:srgbClr val="FF0000"/>
                </a:solidFill>
              </a:rPr>
              <a:t>Digitální nástroje </a:t>
            </a:r>
            <a:r>
              <a:rPr lang="cs-CZ" dirty="0"/>
              <a:t>obtěžují pacienty i personál (velká poruchovost, obtížné připojení na síť, zbytečně často opakovaná vyšetření či dotazníky</a:t>
            </a:r>
          </a:p>
        </p:txBody>
      </p:sp>
    </p:spTree>
    <p:extLst>
      <p:ext uri="{BB962C8B-B14F-4D97-AF65-F5344CB8AC3E}">
        <p14:creationId xmlns:p14="http://schemas.microsoft.com/office/powerpoint/2010/main" val="249401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48" y="467556"/>
            <a:ext cx="6419468" cy="4458585"/>
          </a:xfrm>
          <a:prstGeom prst="rect">
            <a:avLst/>
          </a:prstGeom>
        </p:spPr>
      </p:pic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7019925" y="1919158"/>
            <a:ext cx="15113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cs-CZ" sz="2000"/>
              <a:t>Děkuji za pozornost</a:t>
            </a:r>
          </a:p>
        </p:txBody>
      </p:sp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305879" y="5211650"/>
            <a:ext cx="640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cs-CZ" sz="1800" dirty="0"/>
              <a:t>Tým Centra pro demyelinizační onemocnění 1.LF UK a VFN Praha </a:t>
            </a:r>
          </a:p>
        </p:txBody>
      </p:sp>
    </p:spTree>
    <p:extLst>
      <p:ext uri="{BB962C8B-B14F-4D97-AF65-F5344CB8AC3E}">
        <p14:creationId xmlns:p14="http://schemas.microsoft.com/office/powerpoint/2010/main" val="295434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7CFC6-5288-F34B-B69E-9A870E32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200" dirty="0">
                <a:solidFill>
                  <a:srgbClr val="3F2020"/>
                </a:solidFill>
                <a:cs typeface="Arial Black" panose="020B0604020202020204" pitchFamily="34" charset="0"/>
              </a:rPr>
              <a:t>Průběh RS: </a:t>
            </a:r>
            <a:br>
              <a:rPr lang="cs-CZ" sz="3200" dirty="0">
                <a:solidFill>
                  <a:srgbClr val="3F2020"/>
                </a:solidFill>
                <a:cs typeface="Arial Black" panose="020B0604020202020204" pitchFamily="34" charset="0"/>
              </a:rPr>
            </a:br>
            <a:r>
              <a:rPr lang="cs-CZ" sz="3200" dirty="0">
                <a:solidFill>
                  <a:srgbClr val="3F2020"/>
                </a:solidFill>
                <a:cs typeface="Arial Black" panose="020B0604020202020204" pitchFamily="34" charset="0"/>
              </a:rPr>
              <a:t>klinicky viditelné a neviditelné projevy</a:t>
            </a:r>
            <a:br>
              <a:rPr lang="cs-CZ" sz="3200" dirty="0">
                <a:solidFill>
                  <a:srgbClr val="3F2020"/>
                </a:solidFill>
                <a:cs typeface="Arial Black" panose="020B0604020202020204" pitchFamily="34" charset="0"/>
              </a:rPr>
            </a:br>
            <a:endParaRPr lang="cs-CZ" sz="3200" dirty="0"/>
          </a:p>
        </p:txBody>
      </p:sp>
      <p:sp>
        <p:nvSpPr>
          <p:cNvPr id="4" name="Freeform 123">
            <a:extLst>
              <a:ext uri="{FF2B5EF4-FFF2-40B4-BE49-F238E27FC236}">
                <a16:creationId xmlns:a16="http://schemas.microsoft.com/office/drawing/2014/main" id="{21B05D4B-1A17-4B48-8358-D569CDCD323D}"/>
              </a:ext>
            </a:extLst>
          </p:cNvPr>
          <p:cNvSpPr/>
          <p:nvPr/>
        </p:nvSpPr>
        <p:spPr>
          <a:xfrm>
            <a:off x="1897184" y="1777080"/>
            <a:ext cx="5406911" cy="2077909"/>
          </a:xfrm>
          <a:custGeom>
            <a:avLst/>
            <a:gdLst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323115 w 7173686"/>
              <a:gd name="connsiteY5" fmla="*/ 1915886 h 2068286"/>
              <a:gd name="connsiteX6" fmla="*/ 4365172 w 7173686"/>
              <a:gd name="connsiteY6" fmla="*/ 1807029 h 2068286"/>
              <a:gd name="connsiteX7" fmla="*/ 3309258 w 7173686"/>
              <a:gd name="connsiteY7" fmla="*/ 1600200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307319 w 7173686"/>
              <a:gd name="connsiteY5" fmla="*/ 1915886 h 2068286"/>
              <a:gd name="connsiteX6" fmla="*/ 4365172 w 7173686"/>
              <a:gd name="connsiteY6" fmla="*/ 1807029 h 2068286"/>
              <a:gd name="connsiteX7" fmla="*/ 3309258 w 7173686"/>
              <a:gd name="connsiteY7" fmla="*/ 1600200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307319 w 7173686"/>
              <a:gd name="connsiteY5" fmla="*/ 1915886 h 2068286"/>
              <a:gd name="connsiteX6" fmla="*/ 4387288 w 7173686"/>
              <a:gd name="connsiteY6" fmla="*/ 1733552 h 2068286"/>
              <a:gd name="connsiteX7" fmla="*/ 3309258 w 7173686"/>
              <a:gd name="connsiteY7" fmla="*/ 1600200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307319 w 7173686"/>
              <a:gd name="connsiteY5" fmla="*/ 1915886 h 2068286"/>
              <a:gd name="connsiteX6" fmla="*/ 4387288 w 7173686"/>
              <a:gd name="connsiteY6" fmla="*/ 1733552 h 2068286"/>
              <a:gd name="connsiteX7" fmla="*/ 3309258 w 7173686"/>
              <a:gd name="connsiteY7" fmla="*/ 1600200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307319 w 7173686"/>
              <a:gd name="connsiteY5" fmla="*/ 1915886 h 2068286"/>
              <a:gd name="connsiteX6" fmla="*/ 4387288 w 7173686"/>
              <a:gd name="connsiteY6" fmla="*/ 1733552 h 2068286"/>
              <a:gd name="connsiteX7" fmla="*/ 3309258 w 7173686"/>
              <a:gd name="connsiteY7" fmla="*/ 1600200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304160 w 7173686"/>
              <a:gd name="connsiteY5" fmla="*/ 1922997 h 2068286"/>
              <a:gd name="connsiteX6" fmla="*/ 4387288 w 7173686"/>
              <a:gd name="connsiteY6" fmla="*/ 1733552 h 2068286"/>
              <a:gd name="connsiteX7" fmla="*/ 3309258 w 7173686"/>
              <a:gd name="connsiteY7" fmla="*/ 1600200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387288 w 7173686"/>
              <a:gd name="connsiteY6" fmla="*/ 1733552 h 2068286"/>
              <a:gd name="connsiteX7" fmla="*/ 3309258 w 7173686"/>
              <a:gd name="connsiteY7" fmla="*/ 1600200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387288 w 7173686"/>
              <a:gd name="connsiteY6" fmla="*/ 1733552 h 2068286"/>
              <a:gd name="connsiteX7" fmla="*/ 3309258 w 7173686"/>
              <a:gd name="connsiteY7" fmla="*/ 1600200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399926 w 7173686"/>
              <a:gd name="connsiteY6" fmla="*/ 1738293 h 2068286"/>
              <a:gd name="connsiteX7" fmla="*/ 3309258 w 7173686"/>
              <a:gd name="connsiteY7" fmla="*/ 1600200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399926 w 7173686"/>
              <a:gd name="connsiteY6" fmla="*/ 1738293 h 2068286"/>
              <a:gd name="connsiteX7" fmla="*/ 3309258 w 7173686"/>
              <a:gd name="connsiteY7" fmla="*/ 1600200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399926 w 7173686"/>
              <a:gd name="connsiteY6" fmla="*/ 1738293 h 2068286"/>
              <a:gd name="connsiteX7" fmla="*/ 3397720 w 7173686"/>
              <a:gd name="connsiteY7" fmla="*/ 1434285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399926 w 7173686"/>
              <a:gd name="connsiteY6" fmla="*/ 1738293 h 2068286"/>
              <a:gd name="connsiteX7" fmla="*/ 3397720 w 7173686"/>
              <a:gd name="connsiteY7" fmla="*/ 1434285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399926 w 7173686"/>
              <a:gd name="connsiteY6" fmla="*/ 1738293 h 2068286"/>
              <a:gd name="connsiteX7" fmla="*/ 3397720 w 7173686"/>
              <a:gd name="connsiteY7" fmla="*/ 1434285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231572 w 7173686"/>
              <a:gd name="connsiteY8" fmla="*/ 1338943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35830 w 7173686"/>
              <a:gd name="connsiteY8" fmla="*/ 1175397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35830 w 7173686"/>
              <a:gd name="connsiteY8" fmla="*/ 1175397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404258 w 7173686"/>
              <a:gd name="connsiteY9" fmla="*/ 104502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464286 w 7173686"/>
              <a:gd name="connsiteY9" fmla="*/ 907556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429533 w 7173686"/>
              <a:gd name="connsiteY9" fmla="*/ 93125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429533 w 7173686"/>
              <a:gd name="connsiteY9" fmla="*/ 93125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429533 w 7173686"/>
              <a:gd name="connsiteY9" fmla="*/ 931259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300000 w 7173686"/>
              <a:gd name="connsiteY9" fmla="*/ 900446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300000 w 7173686"/>
              <a:gd name="connsiteY9" fmla="*/ 900446 h 2068286"/>
              <a:gd name="connsiteX10" fmla="*/ 892629 w 7173686"/>
              <a:gd name="connsiteY10" fmla="*/ 816429 h 2068286"/>
              <a:gd name="connsiteX11" fmla="*/ 435429 w 7173686"/>
              <a:gd name="connsiteY11" fmla="*/ 489857 h 2068286"/>
              <a:gd name="connsiteX12" fmla="*/ 108858 w 7173686"/>
              <a:gd name="connsiteY12" fmla="*/ 206829 h 2068286"/>
              <a:gd name="connsiteX13" fmla="*/ 21772 w 7173686"/>
              <a:gd name="connsiteY13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435429 w 7173686"/>
              <a:gd name="connsiteY12" fmla="*/ 489857 h 2068286"/>
              <a:gd name="connsiteX13" fmla="*/ 108858 w 7173686"/>
              <a:gd name="connsiteY13" fmla="*/ 206829 h 2068286"/>
              <a:gd name="connsiteX14" fmla="*/ 21772 w 7173686"/>
              <a:gd name="connsiteY14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435429 w 7173686"/>
              <a:gd name="connsiteY12" fmla="*/ 489857 h 2068286"/>
              <a:gd name="connsiteX13" fmla="*/ 108858 w 7173686"/>
              <a:gd name="connsiteY13" fmla="*/ 206829 h 2068286"/>
              <a:gd name="connsiteX14" fmla="*/ 21772 w 7173686"/>
              <a:gd name="connsiteY14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435429 w 7173686"/>
              <a:gd name="connsiteY12" fmla="*/ 489857 h 2068286"/>
              <a:gd name="connsiteX13" fmla="*/ 108858 w 7173686"/>
              <a:gd name="connsiteY13" fmla="*/ 206829 h 2068286"/>
              <a:gd name="connsiteX14" fmla="*/ 21772 w 7173686"/>
              <a:gd name="connsiteY14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435429 w 7173686"/>
              <a:gd name="connsiteY12" fmla="*/ 489857 h 2068286"/>
              <a:gd name="connsiteX13" fmla="*/ 102539 w 7173686"/>
              <a:gd name="connsiteY13" fmla="*/ 147573 h 2068286"/>
              <a:gd name="connsiteX14" fmla="*/ 21772 w 7173686"/>
              <a:gd name="connsiteY14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435429 w 7173686"/>
              <a:gd name="connsiteY12" fmla="*/ 489857 h 2068286"/>
              <a:gd name="connsiteX13" fmla="*/ 61468 w 7173686"/>
              <a:gd name="connsiteY13" fmla="*/ 88317 h 2068286"/>
              <a:gd name="connsiteX14" fmla="*/ 21772 w 7173686"/>
              <a:gd name="connsiteY14" fmla="*/ 65315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435429 w 7173686"/>
              <a:gd name="connsiteY12" fmla="*/ 489857 h 2068286"/>
              <a:gd name="connsiteX13" fmla="*/ 61468 w 7173686"/>
              <a:gd name="connsiteY13" fmla="*/ 88317 h 2068286"/>
              <a:gd name="connsiteX14" fmla="*/ 43888 w 7173686"/>
              <a:gd name="connsiteY14" fmla="*/ 20281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435429 w 7173686"/>
              <a:gd name="connsiteY12" fmla="*/ 489857 h 2068286"/>
              <a:gd name="connsiteX13" fmla="*/ 61468 w 7173686"/>
              <a:gd name="connsiteY13" fmla="*/ 88317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435429 w 7173686"/>
              <a:gd name="connsiteY12" fmla="*/ 489857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435429 w 7173686"/>
              <a:gd name="connsiteY12" fmla="*/ 489857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192159 w 7173686"/>
              <a:gd name="connsiteY12" fmla="*/ 238613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192159 w 7173686"/>
              <a:gd name="connsiteY12" fmla="*/ 238613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283781 w 7173686"/>
              <a:gd name="connsiteY12" fmla="*/ 302609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283781 w 7173686"/>
              <a:gd name="connsiteY12" fmla="*/ 302609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283781 w 7173686"/>
              <a:gd name="connsiteY12" fmla="*/ 302609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255346 w 7173686"/>
              <a:gd name="connsiteY12" fmla="*/ 219651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255346 w 7173686"/>
              <a:gd name="connsiteY12" fmla="*/ 219651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255346 w 7173686"/>
              <a:gd name="connsiteY12" fmla="*/ 219651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230072 w 7173686"/>
              <a:gd name="connsiteY12" fmla="*/ 162766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280621 w 7173686"/>
              <a:gd name="connsiteY12" fmla="*/ 179358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315374 w 7173686"/>
              <a:gd name="connsiteY12" fmla="*/ 200690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296418 w 7173686"/>
              <a:gd name="connsiteY12" fmla="*/ 186469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296418 w 7173686"/>
              <a:gd name="connsiteY12" fmla="*/ 186469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296418 w 7173686"/>
              <a:gd name="connsiteY12" fmla="*/ 186469 h 2068286"/>
              <a:gd name="connsiteX13" fmla="*/ 64627 w 7173686"/>
              <a:gd name="connsiteY13" fmla="*/ 62245 h 2068286"/>
              <a:gd name="connsiteX14" fmla="*/ 43888 w 7173686"/>
              <a:gd name="connsiteY14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547461 w 7173686"/>
              <a:gd name="connsiteY12" fmla="*/ 345914 h 2068286"/>
              <a:gd name="connsiteX13" fmla="*/ 296418 w 7173686"/>
              <a:gd name="connsiteY13" fmla="*/ 186469 h 2068286"/>
              <a:gd name="connsiteX14" fmla="*/ 64627 w 7173686"/>
              <a:gd name="connsiteY14" fmla="*/ 62245 h 2068286"/>
              <a:gd name="connsiteX15" fmla="*/ 43888 w 7173686"/>
              <a:gd name="connsiteY15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547461 w 7173686"/>
              <a:gd name="connsiteY12" fmla="*/ 345914 h 2068286"/>
              <a:gd name="connsiteX13" fmla="*/ 296418 w 7173686"/>
              <a:gd name="connsiteY13" fmla="*/ 186469 h 2068286"/>
              <a:gd name="connsiteX14" fmla="*/ 64627 w 7173686"/>
              <a:gd name="connsiteY14" fmla="*/ 62245 h 2068286"/>
              <a:gd name="connsiteX15" fmla="*/ 43888 w 7173686"/>
              <a:gd name="connsiteY15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531664 w 7173686"/>
              <a:gd name="connsiteY12" fmla="*/ 336433 h 2068286"/>
              <a:gd name="connsiteX13" fmla="*/ 296418 w 7173686"/>
              <a:gd name="connsiteY13" fmla="*/ 186469 h 2068286"/>
              <a:gd name="connsiteX14" fmla="*/ 64627 w 7173686"/>
              <a:gd name="connsiteY14" fmla="*/ 62245 h 2068286"/>
              <a:gd name="connsiteX15" fmla="*/ 43888 w 7173686"/>
              <a:gd name="connsiteY15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727544 w 7173686"/>
              <a:gd name="connsiteY12" fmla="*/ 523680 h 2068286"/>
              <a:gd name="connsiteX13" fmla="*/ 531664 w 7173686"/>
              <a:gd name="connsiteY13" fmla="*/ 336433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727544 w 7173686"/>
              <a:gd name="connsiteY12" fmla="*/ 523680 h 2068286"/>
              <a:gd name="connsiteX13" fmla="*/ 531664 w 7173686"/>
              <a:gd name="connsiteY13" fmla="*/ 336433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727544 w 7173686"/>
              <a:gd name="connsiteY12" fmla="*/ 523680 h 2068286"/>
              <a:gd name="connsiteX13" fmla="*/ 531664 w 7173686"/>
              <a:gd name="connsiteY13" fmla="*/ 336433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834962 w 7173686"/>
              <a:gd name="connsiteY12" fmla="*/ 623230 h 2068286"/>
              <a:gd name="connsiteX13" fmla="*/ 531664 w 7173686"/>
              <a:gd name="connsiteY13" fmla="*/ 336433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834962 w 7173686"/>
              <a:gd name="connsiteY12" fmla="*/ 623230 h 2068286"/>
              <a:gd name="connsiteX13" fmla="*/ 529557 w 7173686"/>
              <a:gd name="connsiteY13" fmla="*/ 402799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892629 w 7173686"/>
              <a:gd name="connsiteY11" fmla="*/ 816429 h 2068286"/>
              <a:gd name="connsiteX12" fmla="*/ 824431 w 7173686"/>
              <a:gd name="connsiteY12" fmla="*/ 695917 h 2068286"/>
              <a:gd name="connsiteX13" fmla="*/ 529557 w 7173686"/>
              <a:gd name="connsiteY13" fmla="*/ 402799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1025322 w 7173686"/>
              <a:gd name="connsiteY11" fmla="*/ 825910 h 2068286"/>
              <a:gd name="connsiteX12" fmla="*/ 824431 w 7173686"/>
              <a:gd name="connsiteY12" fmla="*/ 695917 h 2068286"/>
              <a:gd name="connsiteX13" fmla="*/ 529557 w 7173686"/>
              <a:gd name="connsiteY13" fmla="*/ 402799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1025322 w 7173686"/>
              <a:gd name="connsiteY11" fmla="*/ 825910 h 2068286"/>
              <a:gd name="connsiteX12" fmla="*/ 824431 w 7173686"/>
              <a:gd name="connsiteY12" fmla="*/ 695917 h 2068286"/>
              <a:gd name="connsiteX13" fmla="*/ 529557 w 7173686"/>
              <a:gd name="connsiteY13" fmla="*/ 402799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1079031 w 7173686"/>
              <a:gd name="connsiteY11" fmla="*/ 847242 h 2068286"/>
              <a:gd name="connsiteX12" fmla="*/ 824431 w 7173686"/>
              <a:gd name="connsiteY12" fmla="*/ 695917 h 2068286"/>
              <a:gd name="connsiteX13" fmla="*/ 529557 w 7173686"/>
              <a:gd name="connsiteY13" fmla="*/ 402799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1079031 w 7173686"/>
              <a:gd name="connsiteY11" fmla="*/ 847242 h 2068286"/>
              <a:gd name="connsiteX12" fmla="*/ 824431 w 7173686"/>
              <a:gd name="connsiteY12" fmla="*/ 695917 h 2068286"/>
              <a:gd name="connsiteX13" fmla="*/ 529557 w 7173686"/>
              <a:gd name="connsiteY13" fmla="*/ 402799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1079031 w 7173686"/>
              <a:gd name="connsiteY11" fmla="*/ 847242 h 2068286"/>
              <a:gd name="connsiteX12" fmla="*/ 824431 w 7173686"/>
              <a:gd name="connsiteY12" fmla="*/ 695917 h 2068286"/>
              <a:gd name="connsiteX13" fmla="*/ 529557 w 7173686"/>
              <a:gd name="connsiteY13" fmla="*/ 402799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1082190 w 7173686"/>
              <a:gd name="connsiteY11" fmla="*/ 885166 h 2068286"/>
              <a:gd name="connsiteX12" fmla="*/ 824431 w 7173686"/>
              <a:gd name="connsiteY12" fmla="*/ 695917 h 2068286"/>
              <a:gd name="connsiteX13" fmla="*/ 529557 w 7173686"/>
              <a:gd name="connsiteY13" fmla="*/ 402799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1104306 w 7173686"/>
              <a:gd name="connsiteY11" fmla="*/ 821170 h 2068286"/>
              <a:gd name="connsiteX12" fmla="*/ 824431 w 7173686"/>
              <a:gd name="connsiteY12" fmla="*/ 695917 h 2068286"/>
              <a:gd name="connsiteX13" fmla="*/ 529557 w 7173686"/>
              <a:gd name="connsiteY13" fmla="*/ 402799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1104306 w 7173686"/>
              <a:gd name="connsiteY11" fmla="*/ 821170 h 2068286"/>
              <a:gd name="connsiteX12" fmla="*/ 824431 w 7173686"/>
              <a:gd name="connsiteY12" fmla="*/ 695917 h 2068286"/>
              <a:gd name="connsiteX13" fmla="*/ 532717 w 7173686"/>
              <a:gd name="connsiteY13" fmla="*/ 450203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1104306 w 7173686"/>
              <a:gd name="connsiteY11" fmla="*/ 821170 h 2068286"/>
              <a:gd name="connsiteX12" fmla="*/ 824431 w 7173686"/>
              <a:gd name="connsiteY12" fmla="*/ 695917 h 2068286"/>
              <a:gd name="connsiteX13" fmla="*/ 532717 w 7173686"/>
              <a:gd name="connsiteY13" fmla="*/ 450203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1097987 w 7173686"/>
              <a:gd name="connsiteY11" fmla="*/ 840132 h 2068286"/>
              <a:gd name="connsiteX12" fmla="*/ 824431 w 7173686"/>
              <a:gd name="connsiteY12" fmla="*/ 695917 h 2068286"/>
              <a:gd name="connsiteX13" fmla="*/ 532717 w 7173686"/>
              <a:gd name="connsiteY13" fmla="*/ 450203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00000 w 7173686"/>
              <a:gd name="connsiteY10" fmla="*/ 900446 h 2068286"/>
              <a:gd name="connsiteX11" fmla="*/ 1097987 w 7173686"/>
              <a:gd name="connsiteY11" fmla="*/ 840132 h 2068286"/>
              <a:gd name="connsiteX12" fmla="*/ 824431 w 7173686"/>
              <a:gd name="connsiteY12" fmla="*/ 695917 h 2068286"/>
              <a:gd name="connsiteX13" fmla="*/ 532717 w 7173686"/>
              <a:gd name="connsiteY13" fmla="*/ 450203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22116 w 7173686"/>
              <a:gd name="connsiteY10" fmla="*/ 917038 h 2068286"/>
              <a:gd name="connsiteX11" fmla="*/ 1097987 w 7173686"/>
              <a:gd name="connsiteY11" fmla="*/ 840132 h 2068286"/>
              <a:gd name="connsiteX12" fmla="*/ 824431 w 7173686"/>
              <a:gd name="connsiteY12" fmla="*/ 695917 h 2068286"/>
              <a:gd name="connsiteX13" fmla="*/ 532717 w 7173686"/>
              <a:gd name="connsiteY13" fmla="*/ 450203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22116 w 7173686"/>
              <a:gd name="connsiteY10" fmla="*/ 917038 h 2068286"/>
              <a:gd name="connsiteX11" fmla="*/ 1097987 w 7173686"/>
              <a:gd name="connsiteY11" fmla="*/ 840132 h 2068286"/>
              <a:gd name="connsiteX12" fmla="*/ 824431 w 7173686"/>
              <a:gd name="connsiteY12" fmla="*/ 695917 h 2068286"/>
              <a:gd name="connsiteX13" fmla="*/ 532717 w 7173686"/>
              <a:gd name="connsiteY13" fmla="*/ 450203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22116 w 7173686"/>
              <a:gd name="connsiteY10" fmla="*/ 917038 h 2068286"/>
              <a:gd name="connsiteX11" fmla="*/ 1097987 w 7173686"/>
              <a:gd name="connsiteY11" fmla="*/ 840132 h 2068286"/>
              <a:gd name="connsiteX12" fmla="*/ 824431 w 7173686"/>
              <a:gd name="connsiteY12" fmla="*/ 695917 h 2068286"/>
              <a:gd name="connsiteX13" fmla="*/ 532717 w 7173686"/>
              <a:gd name="connsiteY13" fmla="*/ 450203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392699 w 7173686"/>
              <a:gd name="connsiteY8" fmla="*/ 1175397 h 2068286"/>
              <a:gd name="connsiteX9" fmla="*/ 1779608 w 7173686"/>
              <a:gd name="connsiteY9" fmla="*/ 1026167 h 2068286"/>
              <a:gd name="connsiteX10" fmla="*/ 1322116 w 7173686"/>
              <a:gd name="connsiteY10" fmla="*/ 917038 h 2068286"/>
              <a:gd name="connsiteX11" fmla="*/ 1097987 w 7173686"/>
              <a:gd name="connsiteY11" fmla="*/ 840132 h 2068286"/>
              <a:gd name="connsiteX12" fmla="*/ 824431 w 7173686"/>
              <a:gd name="connsiteY12" fmla="*/ 695917 h 2068286"/>
              <a:gd name="connsiteX13" fmla="*/ 532717 w 7173686"/>
              <a:gd name="connsiteY13" fmla="*/ 450203 h 2068286"/>
              <a:gd name="connsiteX14" fmla="*/ 296418 w 7173686"/>
              <a:gd name="connsiteY14" fmla="*/ 186469 h 2068286"/>
              <a:gd name="connsiteX15" fmla="*/ 64627 w 7173686"/>
              <a:gd name="connsiteY15" fmla="*/ 62245 h 2068286"/>
              <a:gd name="connsiteX16" fmla="*/ 43888 w 7173686"/>
              <a:gd name="connsiteY16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820931 w 7173686"/>
              <a:gd name="connsiteY8" fmla="*/ 1302061 h 2068286"/>
              <a:gd name="connsiteX9" fmla="*/ 2392699 w 7173686"/>
              <a:gd name="connsiteY9" fmla="*/ 1175397 h 2068286"/>
              <a:gd name="connsiteX10" fmla="*/ 1779608 w 7173686"/>
              <a:gd name="connsiteY10" fmla="*/ 1026167 h 2068286"/>
              <a:gd name="connsiteX11" fmla="*/ 1322116 w 7173686"/>
              <a:gd name="connsiteY11" fmla="*/ 917038 h 2068286"/>
              <a:gd name="connsiteX12" fmla="*/ 1097987 w 7173686"/>
              <a:gd name="connsiteY12" fmla="*/ 840132 h 2068286"/>
              <a:gd name="connsiteX13" fmla="*/ 824431 w 7173686"/>
              <a:gd name="connsiteY13" fmla="*/ 695917 h 2068286"/>
              <a:gd name="connsiteX14" fmla="*/ 532717 w 7173686"/>
              <a:gd name="connsiteY14" fmla="*/ 450203 h 2068286"/>
              <a:gd name="connsiteX15" fmla="*/ 296418 w 7173686"/>
              <a:gd name="connsiteY15" fmla="*/ 186469 h 2068286"/>
              <a:gd name="connsiteX16" fmla="*/ 64627 w 7173686"/>
              <a:gd name="connsiteY16" fmla="*/ 62245 h 2068286"/>
              <a:gd name="connsiteX17" fmla="*/ 43888 w 7173686"/>
              <a:gd name="connsiteY17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820931 w 7173686"/>
              <a:gd name="connsiteY8" fmla="*/ 1302061 h 2068286"/>
              <a:gd name="connsiteX9" fmla="*/ 2392699 w 7173686"/>
              <a:gd name="connsiteY9" fmla="*/ 1175397 h 2068286"/>
              <a:gd name="connsiteX10" fmla="*/ 1779608 w 7173686"/>
              <a:gd name="connsiteY10" fmla="*/ 1026167 h 2068286"/>
              <a:gd name="connsiteX11" fmla="*/ 1322116 w 7173686"/>
              <a:gd name="connsiteY11" fmla="*/ 917038 h 2068286"/>
              <a:gd name="connsiteX12" fmla="*/ 1097987 w 7173686"/>
              <a:gd name="connsiteY12" fmla="*/ 840132 h 2068286"/>
              <a:gd name="connsiteX13" fmla="*/ 824431 w 7173686"/>
              <a:gd name="connsiteY13" fmla="*/ 695917 h 2068286"/>
              <a:gd name="connsiteX14" fmla="*/ 532717 w 7173686"/>
              <a:gd name="connsiteY14" fmla="*/ 450203 h 2068286"/>
              <a:gd name="connsiteX15" fmla="*/ 296418 w 7173686"/>
              <a:gd name="connsiteY15" fmla="*/ 186469 h 2068286"/>
              <a:gd name="connsiteX16" fmla="*/ 64627 w 7173686"/>
              <a:gd name="connsiteY16" fmla="*/ 62245 h 2068286"/>
              <a:gd name="connsiteX17" fmla="*/ 43888 w 7173686"/>
              <a:gd name="connsiteY17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820931 w 7173686"/>
              <a:gd name="connsiteY8" fmla="*/ 1302061 h 2068286"/>
              <a:gd name="connsiteX9" fmla="*/ 2392699 w 7173686"/>
              <a:gd name="connsiteY9" fmla="*/ 1175397 h 2068286"/>
              <a:gd name="connsiteX10" fmla="*/ 2178950 w 7173686"/>
              <a:gd name="connsiteY10" fmla="*/ 1120028 h 2068286"/>
              <a:gd name="connsiteX11" fmla="*/ 1779608 w 7173686"/>
              <a:gd name="connsiteY11" fmla="*/ 1026167 h 2068286"/>
              <a:gd name="connsiteX12" fmla="*/ 1322116 w 7173686"/>
              <a:gd name="connsiteY12" fmla="*/ 917038 h 2068286"/>
              <a:gd name="connsiteX13" fmla="*/ 1097987 w 7173686"/>
              <a:gd name="connsiteY13" fmla="*/ 840132 h 2068286"/>
              <a:gd name="connsiteX14" fmla="*/ 824431 w 7173686"/>
              <a:gd name="connsiteY14" fmla="*/ 695917 h 2068286"/>
              <a:gd name="connsiteX15" fmla="*/ 532717 w 7173686"/>
              <a:gd name="connsiteY15" fmla="*/ 450203 h 2068286"/>
              <a:gd name="connsiteX16" fmla="*/ 296418 w 7173686"/>
              <a:gd name="connsiteY16" fmla="*/ 186469 h 2068286"/>
              <a:gd name="connsiteX17" fmla="*/ 64627 w 7173686"/>
              <a:gd name="connsiteY17" fmla="*/ 62245 h 2068286"/>
              <a:gd name="connsiteX18" fmla="*/ 43888 w 7173686"/>
              <a:gd name="connsiteY18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820931 w 7173686"/>
              <a:gd name="connsiteY8" fmla="*/ 1302061 h 2068286"/>
              <a:gd name="connsiteX9" fmla="*/ 2392699 w 7173686"/>
              <a:gd name="connsiteY9" fmla="*/ 1175397 h 2068286"/>
              <a:gd name="connsiteX10" fmla="*/ 2178950 w 7173686"/>
              <a:gd name="connsiteY10" fmla="*/ 1120028 h 2068286"/>
              <a:gd name="connsiteX11" fmla="*/ 1779608 w 7173686"/>
              <a:gd name="connsiteY11" fmla="*/ 1026167 h 2068286"/>
              <a:gd name="connsiteX12" fmla="*/ 1322116 w 7173686"/>
              <a:gd name="connsiteY12" fmla="*/ 917038 h 2068286"/>
              <a:gd name="connsiteX13" fmla="*/ 1097987 w 7173686"/>
              <a:gd name="connsiteY13" fmla="*/ 840132 h 2068286"/>
              <a:gd name="connsiteX14" fmla="*/ 824431 w 7173686"/>
              <a:gd name="connsiteY14" fmla="*/ 695917 h 2068286"/>
              <a:gd name="connsiteX15" fmla="*/ 532717 w 7173686"/>
              <a:gd name="connsiteY15" fmla="*/ 450203 h 2068286"/>
              <a:gd name="connsiteX16" fmla="*/ 296418 w 7173686"/>
              <a:gd name="connsiteY16" fmla="*/ 186469 h 2068286"/>
              <a:gd name="connsiteX17" fmla="*/ 64627 w 7173686"/>
              <a:gd name="connsiteY17" fmla="*/ 62245 h 2068286"/>
              <a:gd name="connsiteX18" fmla="*/ 43888 w 7173686"/>
              <a:gd name="connsiteY18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820931 w 7173686"/>
              <a:gd name="connsiteY8" fmla="*/ 1302061 h 2068286"/>
              <a:gd name="connsiteX9" fmla="*/ 2392699 w 7173686"/>
              <a:gd name="connsiteY9" fmla="*/ 1175397 h 2068286"/>
              <a:gd name="connsiteX10" fmla="*/ 2396946 w 7173686"/>
              <a:gd name="connsiteY10" fmla="*/ 1124769 h 2068286"/>
              <a:gd name="connsiteX11" fmla="*/ 1779608 w 7173686"/>
              <a:gd name="connsiteY11" fmla="*/ 1026167 h 2068286"/>
              <a:gd name="connsiteX12" fmla="*/ 1322116 w 7173686"/>
              <a:gd name="connsiteY12" fmla="*/ 917038 h 2068286"/>
              <a:gd name="connsiteX13" fmla="*/ 1097987 w 7173686"/>
              <a:gd name="connsiteY13" fmla="*/ 840132 h 2068286"/>
              <a:gd name="connsiteX14" fmla="*/ 824431 w 7173686"/>
              <a:gd name="connsiteY14" fmla="*/ 695917 h 2068286"/>
              <a:gd name="connsiteX15" fmla="*/ 532717 w 7173686"/>
              <a:gd name="connsiteY15" fmla="*/ 450203 h 2068286"/>
              <a:gd name="connsiteX16" fmla="*/ 296418 w 7173686"/>
              <a:gd name="connsiteY16" fmla="*/ 186469 h 2068286"/>
              <a:gd name="connsiteX17" fmla="*/ 64627 w 7173686"/>
              <a:gd name="connsiteY17" fmla="*/ 62245 h 2068286"/>
              <a:gd name="connsiteX18" fmla="*/ 43888 w 7173686"/>
              <a:gd name="connsiteY18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820931 w 7173686"/>
              <a:gd name="connsiteY8" fmla="*/ 1302061 h 2068286"/>
              <a:gd name="connsiteX9" fmla="*/ 2392699 w 7173686"/>
              <a:gd name="connsiteY9" fmla="*/ 1175397 h 2068286"/>
              <a:gd name="connsiteX10" fmla="*/ 2374830 w 7173686"/>
              <a:gd name="connsiteY10" fmla="*/ 1122399 h 2068286"/>
              <a:gd name="connsiteX11" fmla="*/ 1779608 w 7173686"/>
              <a:gd name="connsiteY11" fmla="*/ 1026167 h 2068286"/>
              <a:gd name="connsiteX12" fmla="*/ 1322116 w 7173686"/>
              <a:gd name="connsiteY12" fmla="*/ 917038 h 2068286"/>
              <a:gd name="connsiteX13" fmla="*/ 1097987 w 7173686"/>
              <a:gd name="connsiteY13" fmla="*/ 840132 h 2068286"/>
              <a:gd name="connsiteX14" fmla="*/ 824431 w 7173686"/>
              <a:gd name="connsiteY14" fmla="*/ 695917 h 2068286"/>
              <a:gd name="connsiteX15" fmla="*/ 532717 w 7173686"/>
              <a:gd name="connsiteY15" fmla="*/ 450203 h 2068286"/>
              <a:gd name="connsiteX16" fmla="*/ 296418 w 7173686"/>
              <a:gd name="connsiteY16" fmla="*/ 186469 h 2068286"/>
              <a:gd name="connsiteX17" fmla="*/ 64627 w 7173686"/>
              <a:gd name="connsiteY17" fmla="*/ 62245 h 2068286"/>
              <a:gd name="connsiteX18" fmla="*/ 43888 w 7173686"/>
              <a:gd name="connsiteY18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820931 w 7173686"/>
              <a:gd name="connsiteY8" fmla="*/ 1302061 h 2068286"/>
              <a:gd name="connsiteX9" fmla="*/ 2629650 w 7173686"/>
              <a:gd name="connsiteY9" fmla="*/ 1251244 h 2068286"/>
              <a:gd name="connsiteX10" fmla="*/ 2374830 w 7173686"/>
              <a:gd name="connsiteY10" fmla="*/ 1122399 h 2068286"/>
              <a:gd name="connsiteX11" fmla="*/ 1779608 w 7173686"/>
              <a:gd name="connsiteY11" fmla="*/ 1026167 h 2068286"/>
              <a:gd name="connsiteX12" fmla="*/ 1322116 w 7173686"/>
              <a:gd name="connsiteY12" fmla="*/ 917038 h 2068286"/>
              <a:gd name="connsiteX13" fmla="*/ 1097987 w 7173686"/>
              <a:gd name="connsiteY13" fmla="*/ 840132 h 2068286"/>
              <a:gd name="connsiteX14" fmla="*/ 824431 w 7173686"/>
              <a:gd name="connsiteY14" fmla="*/ 695917 h 2068286"/>
              <a:gd name="connsiteX15" fmla="*/ 532717 w 7173686"/>
              <a:gd name="connsiteY15" fmla="*/ 450203 h 2068286"/>
              <a:gd name="connsiteX16" fmla="*/ 296418 w 7173686"/>
              <a:gd name="connsiteY16" fmla="*/ 186469 h 2068286"/>
              <a:gd name="connsiteX17" fmla="*/ 64627 w 7173686"/>
              <a:gd name="connsiteY17" fmla="*/ 62245 h 2068286"/>
              <a:gd name="connsiteX18" fmla="*/ 43888 w 7173686"/>
              <a:gd name="connsiteY18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839887 w 7173686"/>
              <a:gd name="connsiteY8" fmla="*/ 1273619 h 2068286"/>
              <a:gd name="connsiteX9" fmla="*/ 2629650 w 7173686"/>
              <a:gd name="connsiteY9" fmla="*/ 1251244 h 2068286"/>
              <a:gd name="connsiteX10" fmla="*/ 2374830 w 7173686"/>
              <a:gd name="connsiteY10" fmla="*/ 1122399 h 2068286"/>
              <a:gd name="connsiteX11" fmla="*/ 1779608 w 7173686"/>
              <a:gd name="connsiteY11" fmla="*/ 1026167 h 2068286"/>
              <a:gd name="connsiteX12" fmla="*/ 1322116 w 7173686"/>
              <a:gd name="connsiteY12" fmla="*/ 917038 h 2068286"/>
              <a:gd name="connsiteX13" fmla="*/ 1097987 w 7173686"/>
              <a:gd name="connsiteY13" fmla="*/ 840132 h 2068286"/>
              <a:gd name="connsiteX14" fmla="*/ 824431 w 7173686"/>
              <a:gd name="connsiteY14" fmla="*/ 695917 h 2068286"/>
              <a:gd name="connsiteX15" fmla="*/ 532717 w 7173686"/>
              <a:gd name="connsiteY15" fmla="*/ 450203 h 2068286"/>
              <a:gd name="connsiteX16" fmla="*/ 296418 w 7173686"/>
              <a:gd name="connsiteY16" fmla="*/ 186469 h 2068286"/>
              <a:gd name="connsiteX17" fmla="*/ 64627 w 7173686"/>
              <a:gd name="connsiteY17" fmla="*/ 62245 h 2068286"/>
              <a:gd name="connsiteX18" fmla="*/ 43888 w 7173686"/>
              <a:gd name="connsiteY18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839887 w 7173686"/>
              <a:gd name="connsiteY8" fmla="*/ 1273619 h 2068286"/>
              <a:gd name="connsiteX9" fmla="*/ 2658084 w 7173686"/>
              <a:gd name="connsiteY9" fmla="*/ 1225171 h 2068286"/>
              <a:gd name="connsiteX10" fmla="*/ 2374830 w 7173686"/>
              <a:gd name="connsiteY10" fmla="*/ 1122399 h 2068286"/>
              <a:gd name="connsiteX11" fmla="*/ 1779608 w 7173686"/>
              <a:gd name="connsiteY11" fmla="*/ 1026167 h 2068286"/>
              <a:gd name="connsiteX12" fmla="*/ 1322116 w 7173686"/>
              <a:gd name="connsiteY12" fmla="*/ 917038 h 2068286"/>
              <a:gd name="connsiteX13" fmla="*/ 1097987 w 7173686"/>
              <a:gd name="connsiteY13" fmla="*/ 840132 h 2068286"/>
              <a:gd name="connsiteX14" fmla="*/ 824431 w 7173686"/>
              <a:gd name="connsiteY14" fmla="*/ 695917 h 2068286"/>
              <a:gd name="connsiteX15" fmla="*/ 532717 w 7173686"/>
              <a:gd name="connsiteY15" fmla="*/ 450203 h 2068286"/>
              <a:gd name="connsiteX16" fmla="*/ 296418 w 7173686"/>
              <a:gd name="connsiteY16" fmla="*/ 186469 h 2068286"/>
              <a:gd name="connsiteX17" fmla="*/ 64627 w 7173686"/>
              <a:gd name="connsiteY17" fmla="*/ 62245 h 2068286"/>
              <a:gd name="connsiteX18" fmla="*/ 43888 w 7173686"/>
              <a:gd name="connsiteY18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820931 w 7173686"/>
              <a:gd name="connsiteY8" fmla="*/ 1271248 h 2068286"/>
              <a:gd name="connsiteX9" fmla="*/ 2658084 w 7173686"/>
              <a:gd name="connsiteY9" fmla="*/ 1225171 h 2068286"/>
              <a:gd name="connsiteX10" fmla="*/ 2374830 w 7173686"/>
              <a:gd name="connsiteY10" fmla="*/ 1122399 h 2068286"/>
              <a:gd name="connsiteX11" fmla="*/ 1779608 w 7173686"/>
              <a:gd name="connsiteY11" fmla="*/ 1026167 h 2068286"/>
              <a:gd name="connsiteX12" fmla="*/ 1322116 w 7173686"/>
              <a:gd name="connsiteY12" fmla="*/ 917038 h 2068286"/>
              <a:gd name="connsiteX13" fmla="*/ 1097987 w 7173686"/>
              <a:gd name="connsiteY13" fmla="*/ 840132 h 2068286"/>
              <a:gd name="connsiteX14" fmla="*/ 824431 w 7173686"/>
              <a:gd name="connsiteY14" fmla="*/ 695917 h 2068286"/>
              <a:gd name="connsiteX15" fmla="*/ 532717 w 7173686"/>
              <a:gd name="connsiteY15" fmla="*/ 450203 h 2068286"/>
              <a:gd name="connsiteX16" fmla="*/ 296418 w 7173686"/>
              <a:gd name="connsiteY16" fmla="*/ 186469 h 2068286"/>
              <a:gd name="connsiteX17" fmla="*/ 64627 w 7173686"/>
              <a:gd name="connsiteY17" fmla="*/ 62245 h 2068286"/>
              <a:gd name="connsiteX18" fmla="*/ 43888 w 7173686"/>
              <a:gd name="connsiteY18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929613 w 7173686"/>
              <a:gd name="connsiteY8" fmla="*/ 1331926 h 2068286"/>
              <a:gd name="connsiteX9" fmla="*/ 2820931 w 7173686"/>
              <a:gd name="connsiteY9" fmla="*/ 1271248 h 2068286"/>
              <a:gd name="connsiteX10" fmla="*/ 2658084 w 7173686"/>
              <a:gd name="connsiteY10" fmla="*/ 1225171 h 2068286"/>
              <a:gd name="connsiteX11" fmla="*/ 2374830 w 7173686"/>
              <a:gd name="connsiteY11" fmla="*/ 1122399 h 2068286"/>
              <a:gd name="connsiteX12" fmla="*/ 1779608 w 7173686"/>
              <a:gd name="connsiteY12" fmla="*/ 1026167 h 2068286"/>
              <a:gd name="connsiteX13" fmla="*/ 1322116 w 7173686"/>
              <a:gd name="connsiteY13" fmla="*/ 917038 h 2068286"/>
              <a:gd name="connsiteX14" fmla="*/ 1097987 w 7173686"/>
              <a:gd name="connsiteY14" fmla="*/ 840132 h 2068286"/>
              <a:gd name="connsiteX15" fmla="*/ 824431 w 7173686"/>
              <a:gd name="connsiteY15" fmla="*/ 695917 h 2068286"/>
              <a:gd name="connsiteX16" fmla="*/ 532717 w 7173686"/>
              <a:gd name="connsiteY16" fmla="*/ 450203 h 2068286"/>
              <a:gd name="connsiteX17" fmla="*/ 296418 w 7173686"/>
              <a:gd name="connsiteY17" fmla="*/ 186469 h 2068286"/>
              <a:gd name="connsiteX18" fmla="*/ 64627 w 7173686"/>
              <a:gd name="connsiteY18" fmla="*/ 62245 h 2068286"/>
              <a:gd name="connsiteX19" fmla="*/ 43888 w 7173686"/>
              <a:gd name="connsiteY19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929613 w 7173686"/>
              <a:gd name="connsiteY8" fmla="*/ 1331926 h 2068286"/>
              <a:gd name="connsiteX9" fmla="*/ 2820931 w 7173686"/>
              <a:gd name="connsiteY9" fmla="*/ 1271248 h 2068286"/>
              <a:gd name="connsiteX10" fmla="*/ 2658084 w 7173686"/>
              <a:gd name="connsiteY10" fmla="*/ 1225171 h 2068286"/>
              <a:gd name="connsiteX11" fmla="*/ 2374830 w 7173686"/>
              <a:gd name="connsiteY11" fmla="*/ 1122399 h 2068286"/>
              <a:gd name="connsiteX12" fmla="*/ 1779608 w 7173686"/>
              <a:gd name="connsiteY12" fmla="*/ 1026167 h 2068286"/>
              <a:gd name="connsiteX13" fmla="*/ 1322116 w 7173686"/>
              <a:gd name="connsiteY13" fmla="*/ 917038 h 2068286"/>
              <a:gd name="connsiteX14" fmla="*/ 1097987 w 7173686"/>
              <a:gd name="connsiteY14" fmla="*/ 840132 h 2068286"/>
              <a:gd name="connsiteX15" fmla="*/ 824431 w 7173686"/>
              <a:gd name="connsiteY15" fmla="*/ 695917 h 2068286"/>
              <a:gd name="connsiteX16" fmla="*/ 532717 w 7173686"/>
              <a:gd name="connsiteY16" fmla="*/ 450203 h 2068286"/>
              <a:gd name="connsiteX17" fmla="*/ 296418 w 7173686"/>
              <a:gd name="connsiteY17" fmla="*/ 186469 h 2068286"/>
              <a:gd name="connsiteX18" fmla="*/ 64627 w 7173686"/>
              <a:gd name="connsiteY18" fmla="*/ 62245 h 2068286"/>
              <a:gd name="connsiteX19" fmla="*/ 43888 w 7173686"/>
              <a:gd name="connsiteY19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397720 w 7173686"/>
              <a:gd name="connsiteY7" fmla="*/ 1434285 h 2068286"/>
              <a:gd name="connsiteX8" fmla="*/ 2929613 w 7173686"/>
              <a:gd name="connsiteY8" fmla="*/ 1331926 h 2068286"/>
              <a:gd name="connsiteX9" fmla="*/ 2820931 w 7173686"/>
              <a:gd name="connsiteY9" fmla="*/ 1271248 h 2068286"/>
              <a:gd name="connsiteX10" fmla="*/ 2658084 w 7173686"/>
              <a:gd name="connsiteY10" fmla="*/ 1225171 h 2068286"/>
              <a:gd name="connsiteX11" fmla="*/ 2374830 w 7173686"/>
              <a:gd name="connsiteY11" fmla="*/ 1122399 h 2068286"/>
              <a:gd name="connsiteX12" fmla="*/ 1779608 w 7173686"/>
              <a:gd name="connsiteY12" fmla="*/ 1026167 h 2068286"/>
              <a:gd name="connsiteX13" fmla="*/ 1322116 w 7173686"/>
              <a:gd name="connsiteY13" fmla="*/ 917038 h 2068286"/>
              <a:gd name="connsiteX14" fmla="*/ 1097987 w 7173686"/>
              <a:gd name="connsiteY14" fmla="*/ 840132 h 2068286"/>
              <a:gd name="connsiteX15" fmla="*/ 824431 w 7173686"/>
              <a:gd name="connsiteY15" fmla="*/ 695917 h 2068286"/>
              <a:gd name="connsiteX16" fmla="*/ 532717 w 7173686"/>
              <a:gd name="connsiteY16" fmla="*/ 450203 h 2068286"/>
              <a:gd name="connsiteX17" fmla="*/ 296418 w 7173686"/>
              <a:gd name="connsiteY17" fmla="*/ 186469 h 2068286"/>
              <a:gd name="connsiteX18" fmla="*/ 64627 w 7173686"/>
              <a:gd name="connsiteY18" fmla="*/ 62245 h 2068286"/>
              <a:gd name="connsiteX19" fmla="*/ 43888 w 7173686"/>
              <a:gd name="connsiteY19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233434 w 7173686"/>
              <a:gd name="connsiteY7" fmla="*/ 1396361 h 2068286"/>
              <a:gd name="connsiteX8" fmla="*/ 2929613 w 7173686"/>
              <a:gd name="connsiteY8" fmla="*/ 1331926 h 2068286"/>
              <a:gd name="connsiteX9" fmla="*/ 2820931 w 7173686"/>
              <a:gd name="connsiteY9" fmla="*/ 1271248 h 2068286"/>
              <a:gd name="connsiteX10" fmla="*/ 2658084 w 7173686"/>
              <a:gd name="connsiteY10" fmla="*/ 1225171 h 2068286"/>
              <a:gd name="connsiteX11" fmla="*/ 2374830 w 7173686"/>
              <a:gd name="connsiteY11" fmla="*/ 1122399 h 2068286"/>
              <a:gd name="connsiteX12" fmla="*/ 1779608 w 7173686"/>
              <a:gd name="connsiteY12" fmla="*/ 1026167 h 2068286"/>
              <a:gd name="connsiteX13" fmla="*/ 1322116 w 7173686"/>
              <a:gd name="connsiteY13" fmla="*/ 917038 h 2068286"/>
              <a:gd name="connsiteX14" fmla="*/ 1097987 w 7173686"/>
              <a:gd name="connsiteY14" fmla="*/ 840132 h 2068286"/>
              <a:gd name="connsiteX15" fmla="*/ 824431 w 7173686"/>
              <a:gd name="connsiteY15" fmla="*/ 695917 h 2068286"/>
              <a:gd name="connsiteX16" fmla="*/ 532717 w 7173686"/>
              <a:gd name="connsiteY16" fmla="*/ 450203 h 2068286"/>
              <a:gd name="connsiteX17" fmla="*/ 296418 w 7173686"/>
              <a:gd name="connsiteY17" fmla="*/ 186469 h 2068286"/>
              <a:gd name="connsiteX18" fmla="*/ 64627 w 7173686"/>
              <a:gd name="connsiteY18" fmla="*/ 62245 h 2068286"/>
              <a:gd name="connsiteX19" fmla="*/ 43888 w 7173686"/>
              <a:gd name="connsiteY19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403086 w 7173686"/>
              <a:gd name="connsiteY6" fmla="*/ 1724071 h 2068286"/>
              <a:gd name="connsiteX7" fmla="*/ 3233434 w 7173686"/>
              <a:gd name="connsiteY7" fmla="*/ 1396361 h 2068286"/>
              <a:gd name="connsiteX8" fmla="*/ 2929613 w 7173686"/>
              <a:gd name="connsiteY8" fmla="*/ 1331926 h 2068286"/>
              <a:gd name="connsiteX9" fmla="*/ 2820931 w 7173686"/>
              <a:gd name="connsiteY9" fmla="*/ 1271248 h 2068286"/>
              <a:gd name="connsiteX10" fmla="*/ 2658084 w 7173686"/>
              <a:gd name="connsiteY10" fmla="*/ 1225171 h 2068286"/>
              <a:gd name="connsiteX11" fmla="*/ 2374830 w 7173686"/>
              <a:gd name="connsiteY11" fmla="*/ 1122399 h 2068286"/>
              <a:gd name="connsiteX12" fmla="*/ 1779608 w 7173686"/>
              <a:gd name="connsiteY12" fmla="*/ 1026167 h 2068286"/>
              <a:gd name="connsiteX13" fmla="*/ 1322116 w 7173686"/>
              <a:gd name="connsiteY13" fmla="*/ 917038 h 2068286"/>
              <a:gd name="connsiteX14" fmla="*/ 1097987 w 7173686"/>
              <a:gd name="connsiteY14" fmla="*/ 840132 h 2068286"/>
              <a:gd name="connsiteX15" fmla="*/ 824431 w 7173686"/>
              <a:gd name="connsiteY15" fmla="*/ 695917 h 2068286"/>
              <a:gd name="connsiteX16" fmla="*/ 532717 w 7173686"/>
              <a:gd name="connsiteY16" fmla="*/ 450203 h 2068286"/>
              <a:gd name="connsiteX17" fmla="*/ 296418 w 7173686"/>
              <a:gd name="connsiteY17" fmla="*/ 186469 h 2068286"/>
              <a:gd name="connsiteX18" fmla="*/ 64627 w 7173686"/>
              <a:gd name="connsiteY18" fmla="*/ 62245 h 2068286"/>
              <a:gd name="connsiteX19" fmla="*/ 43888 w 7173686"/>
              <a:gd name="connsiteY19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3606929 w 7173686"/>
              <a:gd name="connsiteY6" fmla="*/ 1600820 h 2068286"/>
              <a:gd name="connsiteX7" fmla="*/ 3233434 w 7173686"/>
              <a:gd name="connsiteY7" fmla="*/ 1396361 h 2068286"/>
              <a:gd name="connsiteX8" fmla="*/ 2929613 w 7173686"/>
              <a:gd name="connsiteY8" fmla="*/ 1331926 h 2068286"/>
              <a:gd name="connsiteX9" fmla="*/ 2820931 w 7173686"/>
              <a:gd name="connsiteY9" fmla="*/ 1271248 h 2068286"/>
              <a:gd name="connsiteX10" fmla="*/ 2658084 w 7173686"/>
              <a:gd name="connsiteY10" fmla="*/ 1225171 h 2068286"/>
              <a:gd name="connsiteX11" fmla="*/ 2374830 w 7173686"/>
              <a:gd name="connsiteY11" fmla="*/ 1122399 h 2068286"/>
              <a:gd name="connsiteX12" fmla="*/ 1779608 w 7173686"/>
              <a:gd name="connsiteY12" fmla="*/ 1026167 h 2068286"/>
              <a:gd name="connsiteX13" fmla="*/ 1322116 w 7173686"/>
              <a:gd name="connsiteY13" fmla="*/ 917038 h 2068286"/>
              <a:gd name="connsiteX14" fmla="*/ 1097987 w 7173686"/>
              <a:gd name="connsiteY14" fmla="*/ 840132 h 2068286"/>
              <a:gd name="connsiteX15" fmla="*/ 824431 w 7173686"/>
              <a:gd name="connsiteY15" fmla="*/ 695917 h 2068286"/>
              <a:gd name="connsiteX16" fmla="*/ 532717 w 7173686"/>
              <a:gd name="connsiteY16" fmla="*/ 450203 h 2068286"/>
              <a:gd name="connsiteX17" fmla="*/ 296418 w 7173686"/>
              <a:gd name="connsiteY17" fmla="*/ 186469 h 2068286"/>
              <a:gd name="connsiteX18" fmla="*/ 64627 w 7173686"/>
              <a:gd name="connsiteY18" fmla="*/ 62245 h 2068286"/>
              <a:gd name="connsiteX19" fmla="*/ 43888 w 7173686"/>
              <a:gd name="connsiteY19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3606929 w 7173686"/>
              <a:gd name="connsiteY6" fmla="*/ 1600820 h 2068286"/>
              <a:gd name="connsiteX7" fmla="*/ 3233434 w 7173686"/>
              <a:gd name="connsiteY7" fmla="*/ 1396361 h 2068286"/>
              <a:gd name="connsiteX8" fmla="*/ 2929613 w 7173686"/>
              <a:gd name="connsiteY8" fmla="*/ 1331926 h 2068286"/>
              <a:gd name="connsiteX9" fmla="*/ 2820931 w 7173686"/>
              <a:gd name="connsiteY9" fmla="*/ 1271248 h 2068286"/>
              <a:gd name="connsiteX10" fmla="*/ 2658084 w 7173686"/>
              <a:gd name="connsiteY10" fmla="*/ 1225171 h 2068286"/>
              <a:gd name="connsiteX11" fmla="*/ 2374830 w 7173686"/>
              <a:gd name="connsiteY11" fmla="*/ 1122399 h 2068286"/>
              <a:gd name="connsiteX12" fmla="*/ 1779608 w 7173686"/>
              <a:gd name="connsiteY12" fmla="*/ 1026167 h 2068286"/>
              <a:gd name="connsiteX13" fmla="*/ 1322116 w 7173686"/>
              <a:gd name="connsiteY13" fmla="*/ 917038 h 2068286"/>
              <a:gd name="connsiteX14" fmla="*/ 1097987 w 7173686"/>
              <a:gd name="connsiteY14" fmla="*/ 840132 h 2068286"/>
              <a:gd name="connsiteX15" fmla="*/ 824431 w 7173686"/>
              <a:gd name="connsiteY15" fmla="*/ 695917 h 2068286"/>
              <a:gd name="connsiteX16" fmla="*/ 532717 w 7173686"/>
              <a:gd name="connsiteY16" fmla="*/ 450203 h 2068286"/>
              <a:gd name="connsiteX17" fmla="*/ 296418 w 7173686"/>
              <a:gd name="connsiteY17" fmla="*/ 186469 h 2068286"/>
              <a:gd name="connsiteX18" fmla="*/ 64627 w 7173686"/>
              <a:gd name="connsiteY18" fmla="*/ 62245 h 2068286"/>
              <a:gd name="connsiteX19" fmla="*/ 43888 w 7173686"/>
              <a:gd name="connsiteY19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3606929 w 7173686"/>
              <a:gd name="connsiteY6" fmla="*/ 1600820 h 2068286"/>
              <a:gd name="connsiteX7" fmla="*/ 3233434 w 7173686"/>
              <a:gd name="connsiteY7" fmla="*/ 1396361 h 2068286"/>
              <a:gd name="connsiteX8" fmla="*/ 2929613 w 7173686"/>
              <a:gd name="connsiteY8" fmla="*/ 1331926 h 2068286"/>
              <a:gd name="connsiteX9" fmla="*/ 2820931 w 7173686"/>
              <a:gd name="connsiteY9" fmla="*/ 1271248 h 2068286"/>
              <a:gd name="connsiteX10" fmla="*/ 2658084 w 7173686"/>
              <a:gd name="connsiteY10" fmla="*/ 1225171 h 2068286"/>
              <a:gd name="connsiteX11" fmla="*/ 2374830 w 7173686"/>
              <a:gd name="connsiteY11" fmla="*/ 1122399 h 2068286"/>
              <a:gd name="connsiteX12" fmla="*/ 1779608 w 7173686"/>
              <a:gd name="connsiteY12" fmla="*/ 1026167 h 2068286"/>
              <a:gd name="connsiteX13" fmla="*/ 1322116 w 7173686"/>
              <a:gd name="connsiteY13" fmla="*/ 917038 h 2068286"/>
              <a:gd name="connsiteX14" fmla="*/ 1097987 w 7173686"/>
              <a:gd name="connsiteY14" fmla="*/ 840132 h 2068286"/>
              <a:gd name="connsiteX15" fmla="*/ 824431 w 7173686"/>
              <a:gd name="connsiteY15" fmla="*/ 695917 h 2068286"/>
              <a:gd name="connsiteX16" fmla="*/ 532717 w 7173686"/>
              <a:gd name="connsiteY16" fmla="*/ 450203 h 2068286"/>
              <a:gd name="connsiteX17" fmla="*/ 296418 w 7173686"/>
              <a:gd name="connsiteY17" fmla="*/ 186469 h 2068286"/>
              <a:gd name="connsiteX18" fmla="*/ 64627 w 7173686"/>
              <a:gd name="connsiteY18" fmla="*/ 62245 h 2068286"/>
              <a:gd name="connsiteX19" fmla="*/ 43888 w 7173686"/>
              <a:gd name="connsiteY19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3597451 w 7173686"/>
              <a:gd name="connsiteY6" fmla="*/ 1524973 h 2068286"/>
              <a:gd name="connsiteX7" fmla="*/ 3233434 w 7173686"/>
              <a:gd name="connsiteY7" fmla="*/ 1396361 h 2068286"/>
              <a:gd name="connsiteX8" fmla="*/ 2929613 w 7173686"/>
              <a:gd name="connsiteY8" fmla="*/ 1331926 h 2068286"/>
              <a:gd name="connsiteX9" fmla="*/ 2820931 w 7173686"/>
              <a:gd name="connsiteY9" fmla="*/ 1271248 h 2068286"/>
              <a:gd name="connsiteX10" fmla="*/ 2658084 w 7173686"/>
              <a:gd name="connsiteY10" fmla="*/ 1225171 h 2068286"/>
              <a:gd name="connsiteX11" fmla="*/ 2374830 w 7173686"/>
              <a:gd name="connsiteY11" fmla="*/ 1122399 h 2068286"/>
              <a:gd name="connsiteX12" fmla="*/ 1779608 w 7173686"/>
              <a:gd name="connsiteY12" fmla="*/ 1026167 h 2068286"/>
              <a:gd name="connsiteX13" fmla="*/ 1322116 w 7173686"/>
              <a:gd name="connsiteY13" fmla="*/ 917038 h 2068286"/>
              <a:gd name="connsiteX14" fmla="*/ 1097987 w 7173686"/>
              <a:gd name="connsiteY14" fmla="*/ 840132 h 2068286"/>
              <a:gd name="connsiteX15" fmla="*/ 824431 w 7173686"/>
              <a:gd name="connsiteY15" fmla="*/ 695917 h 2068286"/>
              <a:gd name="connsiteX16" fmla="*/ 532717 w 7173686"/>
              <a:gd name="connsiteY16" fmla="*/ 450203 h 2068286"/>
              <a:gd name="connsiteX17" fmla="*/ 296418 w 7173686"/>
              <a:gd name="connsiteY17" fmla="*/ 186469 h 2068286"/>
              <a:gd name="connsiteX18" fmla="*/ 64627 w 7173686"/>
              <a:gd name="connsiteY18" fmla="*/ 62245 h 2068286"/>
              <a:gd name="connsiteX19" fmla="*/ 43888 w 7173686"/>
              <a:gd name="connsiteY19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3597451 w 7173686"/>
              <a:gd name="connsiteY6" fmla="*/ 1524973 h 2068286"/>
              <a:gd name="connsiteX7" fmla="*/ 3233434 w 7173686"/>
              <a:gd name="connsiteY7" fmla="*/ 1396361 h 2068286"/>
              <a:gd name="connsiteX8" fmla="*/ 2929613 w 7173686"/>
              <a:gd name="connsiteY8" fmla="*/ 1331926 h 2068286"/>
              <a:gd name="connsiteX9" fmla="*/ 2820931 w 7173686"/>
              <a:gd name="connsiteY9" fmla="*/ 1271248 h 2068286"/>
              <a:gd name="connsiteX10" fmla="*/ 2658084 w 7173686"/>
              <a:gd name="connsiteY10" fmla="*/ 1225171 h 2068286"/>
              <a:gd name="connsiteX11" fmla="*/ 2374830 w 7173686"/>
              <a:gd name="connsiteY11" fmla="*/ 1122399 h 2068286"/>
              <a:gd name="connsiteX12" fmla="*/ 1779608 w 7173686"/>
              <a:gd name="connsiteY12" fmla="*/ 1026167 h 2068286"/>
              <a:gd name="connsiteX13" fmla="*/ 1322116 w 7173686"/>
              <a:gd name="connsiteY13" fmla="*/ 917038 h 2068286"/>
              <a:gd name="connsiteX14" fmla="*/ 1097987 w 7173686"/>
              <a:gd name="connsiteY14" fmla="*/ 840132 h 2068286"/>
              <a:gd name="connsiteX15" fmla="*/ 824431 w 7173686"/>
              <a:gd name="connsiteY15" fmla="*/ 695917 h 2068286"/>
              <a:gd name="connsiteX16" fmla="*/ 532717 w 7173686"/>
              <a:gd name="connsiteY16" fmla="*/ 450203 h 2068286"/>
              <a:gd name="connsiteX17" fmla="*/ 296418 w 7173686"/>
              <a:gd name="connsiteY17" fmla="*/ 186469 h 2068286"/>
              <a:gd name="connsiteX18" fmla="*/ 64627 w 7173686"/>
              <a:gd name="connsiteY18" fmla="*/ 62245 h 2068286"/>
              <a:gd name="connsiteX19" fmla="*/ 43888 w 7173686"/>
              <a:gd name="connsiteY19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46240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396361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46240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396361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46240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396361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46240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396361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46240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396361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46240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396361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46240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396361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46240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46240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291523 w 7173686"/>
              <a:gd name="connsiteY5" fmla="*/ 1908776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307320 w 7173686"/>
              <a:gd name="connsiteY5" fmla="*/ 1882704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259286 w 7173686"/>
              <a:gd name="connsiteY4" fmla="*/ 1981200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97987 w 7173686"/>
              <a:gd name="connsiteY15" fmla="*/ 840132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79608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2013400 w 7173686"/>
              <a:gd name="connsiteY13" fmla="*/ 1105175 h 2068286"/>
              <a:gd name="connsiteX14" fmla="*/ 1760652 w 7173686"/>
              <a:gd name="connsiteY14" fmla="*/ 1026167 h 2068286"/>
              <a:gd name="connsiteX15" fmla="*/ 1322116 w 7173686"/>
              <a:gd name="connsiteY15" fmla="*/ 917038 h 2068286"/>
              <a:gd name="connsiteX16" fmla="*/ 1088509 w 7173686"/>
              <a:gd name="connsiteY16" fmla="*/ 851983 h 2068286"/>
              <a:gd name="connsiteX17" fmla="*/ 824431 w 7173686"/>
              <a:gd name="connsiteY17" fmla="*/ 695917 h 2068286"/>
              <a:gd name="connsiteX18" fmla="*/ 532717 w 7173686"/>
              <a:gd name="connsiteY18" fmla="*/ 450203 h 2068286"/>
              <a:gd name="connsiteX19" fmla="*/ 296418 w 7173686"/>
              <a:gd name="connsiteY19" fmla="*/ 186469 h 2068286"/>
              <a:gd name="connsiteX20" fmla="*/ 64627 w 7173686"/>
              <a:gd name="connsiteY20" fmla="*/ 62245 h 2068286"/>
              <a:gd name="connsiteX21" fmla="*/ 43888 w 7173686"/>
              <a:gd name="connsiteY21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2013400 w 7173686"/>
              <a:gd name="connsiteY13" fmla="*/ 1105175 h 2068286"/>
              <a:gd name="connsiteX14" fmla="*/ 1760652 w 7173686"/>
              <a:gd name="connsiteY14" fmla="*/ 1026167 h 2068286"/>
              <a:gd name="connsiteX15" fmla="*/ 1322116 w 7173686"/>
              <a:gd name="connsiteY15" fmla="*/ 917038 h 2068286"/>
              <a:gd name="connsiteX16" fmla="*/ 1088509 w 7173686"/>
              <a:gd name="connsiteY16" fmla="*/ 851983 h 2068286"/>
              <a:gd name="connsiteX17" fmla="*/ 824431 w 7173686"/>
              <a:gd name="connsiteY17" fmla="*/ 695917 h 2068286"/>
              <a:gd name="connsiteX18" fmla="*/ 532717 w 7173686"/>
              <a:gd name="connsiteY18" fmla="*/ 450203 h 2068286"/>
              <a:gd name="connsiteX19" fmla="*/ 296418 w 7173686"/>
              <a:gd name="connsiteY19" fmla="*/ 186469 h 2068286"/>
              <a:gd name="connsiteX20" fmla="*/ 64627 w 7173686"/>
              <a:gd name="connsiteY20" fmla="*/ 62245 h 2068286"/>
              <a:gd name="connsiteX21" fmla="*/ 43888 w 7173686"/>
              <a:gd name="connsiteY21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74830 w 7173686"/>
              <a:gd name="connsiteY12" fmla="*/ 1122399 h 2068286"/>
              <a:gd name="connsiteX13" fmla="*/ 2013400 w 7173686"/>
              <a:gd name="connsiteY13" fmla="*/ 1105175 h 2068286"/>
              <a:gd name="connsiteX14" fmla="*/ 1760652 w 7173686"/>
              <a:gd name="connsiteY14" fmla="*/ 1026167 h 2068286"/>
              <a:gd name="connsiteX15" fmla="*/ 1322116 w 7173686"/>
              <a:gd name="connsiteY15" fmla="*/ 917038 h 2068286"/>
              <a:gd name="connsiteX16" fmla="*/ 1088509 w 7173686"/>
              <a:gd name="connsiteY16" fmla="*/ 851983 h 2068286"/>
              <a:gd name="connsiteX17" fmla="*/ 824431 w 7173686"/>
              <a:gd name="connsiteY17" fmla="*/ 695917 h 2068286"/>
              <a:gd name="connsiteX18" fmla="*/ 532717 w 7173686"/>
              <a:gd name="connsiteY18" fmla="*/ 450203 h 2068286"/>
              <a:gd name="connsiteX19" fmla="*/ 296418 w 7173686"/>
              <a:gd name="connsiteY19" fmla="*/ 186469 h 2068286"/>
              <a:gd name="connsiteX20" fmla="*/ 64627 w 7173686"/>
              <a:gd name="connsiteY20" fmla="*/ 62245 h 2068286"/>
              <a:gd name="connsiteX21" fmla="*/ 43888 w 7173686"/>
              <a:gd name="connsiteY21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58084 w 7173686"/>
              <a:gd name="connsiteY11" fmla="*/ 1225171 h 2068286"/>
              <a:gd name="connsiteX12" fmla="*/ 2387468 w 7173686"/>
              <a:gd name="connsiteY12" fmla="*/ 1157162 h 2068286"/>
              <a:gd name="connsiteX13" fmla="*/ 2013400 w 7173686"/>
              <a:gd name="connsiteY13" fmla="*/ 1105175 h 2068286"/>
              <a:gd name="connsiteX14" fmla="*/ 1760652 w 7173686"/>
              <a:gd name="connsiteY14" fmla="*/ 1026167 h 2068286"/>
              <a:gd name="connsiteX15" fmla="*/ 1322116 w 7173686"/>
              <a:gd name="connsiteY15" fmla="*/ 917038 h 2068286"/>
              <a:gd name="connsiteX16" fmla="*/ 1088509 w 7173686"/>
              <a:gd name="connsiteY16" fmla="*/ 851983 h 2068286"/>
              <a:gd name="connsiteX17" fmla="*/ 824431 w 7173686"/>
              <a:gd name="connsiteY17" fmla="*/ 695917 h 2068286"/>
              <a:gd name="connsiteX18" fmla="*/ 532717 w 7173686"/>
              <a:gd name="connsiteY18" fmla="*/ 450203 h 2068286"/>
              <a:gd name="connsiteX19" fmla="*/ 296418 w 7173686"/>
              <a:gd name="connsiteY19" fmla="*/ 186469 h 2068286"/>
              <a:gd name="connsiteX20" fmla="*/ 64627 w 7173686"/>
              <a:gd name="connsiteY20" fmla="*/ 62245 h 2068286"/>
              <a:gd name="connsiteX21" fmla="*/ 43888 w 7173686"/>
              <a:gd name="connsiteY21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660191 w 7173686"/>
              <a:gd name="connsiteY11" fmla="*/ 1225171 h 2068286"/>
              <a:gd name="connsiteX12" fmla="*/ 2387468 w 7173686"/>
              <a:gd name="connsiteY12" fmla="*/ 1157162 h 2068286"/>
              <a:gd name="connsiteX13" fmla="*/ 2013400 w 7173686"/>
              <a:gd name="connsiteY13" fmla="*/ 1105175 h 2068286"/>
              <a:gd name="connsiteX14" fmla="*/ 1760652 w 7173686"/>
              <a:gd name="connsiteY14" fmla="*/ 1026167 h 2068286"/>
              <a:gd name="connsiteX15" fmla="*/ 1322116 w 7173686"/>
              <a:gd name="connsiteY15" fmla="*/ 917038 h 2068286"/>
              <a:gd name="connsiteX16" fmla="*/ 1088509 w 7173686"/>
              <a:gd name="connsiteY16" fmla="*/ 851983 h 2068286"/>
              <a:gd name="connsiteX17" fmla="*/ 824431 w 7173686"/>
              <a:gd name="connsiteY17" fmla="*/ 695917 h 2068286"/>
              <a:gd name="connsiteX18" fmla="*/ 532717 w 7173686"/>
              <a:gd name="connsiteY18" fmla="*/ 450203 h 2068286"/>
              <a:gd name="connsiteX19" fmla="*/ 296418 w 7173686"/>
              <a:gd name="connsiteY19" fmla="*/ 186469 h 2068286"/>
              <a:gd name="connsiteX20" fmla="*/ 64627 w 7173686"/>
              <a:gd name="connsiteY20" fmla="*/ 62245 h 2068286"/>
              <a:gd name="connsiteX21" fmla="*/ 43888 w 7173686"/>
              <a:gd name="connsiteY21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387468 w 7173686"/>
              <a:gd name="connsiteY11" fmla="*/ 1157162 h 2068286"/>
              <a:gd name="connsiteX12" fmla="*/ 2013400 w 7173686"/>
              <a:gd name="connsiteY12" fmla="*/ 110517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20931 w 7173686"/>
              <a:gd name="connsiteY10" fmla="*/ 1271248 h 2068286"/>
              <a:gd name="connsiteX11" fmla="*/ 2387468 w 7173686"/>
              <a:gd name="connsiteY11" fmla="*/ 1157162 h 2068286"/>
              <a:gd name="connsiteX12" fmla="*/ 2013400 w 7173686"/>
              <a:gd name="connsiteY12" fmla="*/ 110517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29613 w 7173686"/>
              <a:gd name="connsiteY9" fmla="*/ 1331926 h 2068286"/>
              <a:gd name="connsiteX10" fmla="*/ 2816718 w 7173686"/>
              <a:gd name="connsiteY10" fmla="*/ 1287049 h 2068286"/>
              <a:gd name="connsiteX11" fmla="*/ 2387468 w 7173686"/>
              <a:gd name="connsiteY11" fmla="*/ 1157162 h 2068286"/>
              <a:gd name="connsiteX12" fmla="*/ 2013400 w 7173686"/>
              <a:gd name="connsiteY12" fmla="*/ 110517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16718 w 7173686"/>
              <a:gd name="connsiteY10" fmla="*/ 1287049 h 2068286"/>
              <a:gd name="connsiteX11" fmla="*/ 2387468 w 7173686"/>
              <a:gd name="connsiteY11" fmla="*/ 1157162 h 2068286"/>
              <a:gd name="connsiteX12" fmla="*/ 2013400 w 7173686"/>
              <a:gd name="connsiteY12" fmla="*/ 110517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16718 w 7173686"/>
              <a:gd name="connsiteY10" fmla="*/ 1287049 h 2068286"/>
              <a:gd name="connsiteX11" fmla="*/ 2387468 w 7173686"/>
              <a:gd name="connsiteY11" fmla="*/ 1157162 h 2068286"/>
              <a:gd name="connsiteX12" fmla="*/ 2013400 w 7173686"/>
              <a:gd name="connsiteY12" fmla="*/ 110517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57162 h 2068286"/>
              <a:gd name="connsiteX12" fmla="*/ 2013400 w 7173686"/>
              <a:gd name="connsiteY12" fmla="*/ 110517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57162 h 2068286"/>
              <a:gd name="connsiteX12" fmla="*/ 2044994 w 7173686"/>
              <a:gd name="connsiteY12" fmla="*/ 1081473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57162 h 2068286"/>
              <a:gd name="connsiteX12" fmla="*/ 2044994 w 7173686"/>
              <a:gd name="connsiteY12" fmla="*/ 1081473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57162 h 2068286"/>
              <a:gd name="connsiteX12" fmla="*/ 2019719 w 7173686"/>
              <a:gd name="connsiteY12" fmla="*/ 1124137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19719 w 7173686"/>
              <a:gd name="connsiteY12" fmla="*/ 1124137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2356 w 7173686"/>
              <a:gd name="connsiteY12" fmla="*/ 1128878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2356 w 7173686"/>
              <a:gd name="connsiteY12" fmla="*/ 1128878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51983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21741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21741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21741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4462951 w 7173686"/>
              <a:gd name="connsiteY7" fmla="*/ 1669152 h 2068286"/>
              <a:gd name="connsiteX8" fmla="*/ 3597451 w 7173686"/>
              <a:gd name="connsiteY8" fmla="*/ 1524973 h 2068286"/>
              <a:gd name="connsiteX9" fmla="*/ 3233434 w 7173686"/>
              <a:gd name="connsiteY9" fmla="*/ 1424804 h 2068286"/>
              <a:gd name="connsiteX10" fmla="*/ 2935932 w 7173686"/>
              <a:gd name="connsiteY10" fmla="*/ 1349308 h 2068286"/>
              <a:gd name="connsiteX11" fmla="*/ 2825143 w 7173686"/>
              <a:gd name="connsiteY11" fmla="*/ 1287049 h 2068286"/>
              <a:gd name="connsiteX12" fmla="*/ 2387468 w 7173686"/>
              <a:gd name="connsiteY12" fmla="*/ 1195086 h 2068286"/>
              <a:gd name="connsiteX13" fmla="*/ 2038115 w 7173686"/>
              <a:gd name="connsiteY13" fmla="*/ 1094315 h 2068286"/>
              <a:gd name="connsiteX14" fmla="*/ 1760652 w 7173686"/>
              <a:gd name="connsiteY14" fmla="*/ 1026167 h 2068286"/>
              <a:gd name="connsiteX15" fmla="*/ 1322116 w 7173686"/>
              <a:gd name="connsiteY15" fmla="*/ 917038 h 2068286"/>
              <a:gd name="connsiteX16" fmla="*/ 1088509 w 7173686"/>
              <a:gd name="connsiteY16" fmla="*/ 821741 h 2068286"/>
              <a:gd name="connsiteX17" fmla="*/ 824431 w 7173686"/>
              <a:gd name="connsiteY17" fmla="*/ 695917 h 2068286"/>
              <a:gd name="connsiteX18" fmla="*/ 532717 w 7173686"/>
              <a:gd name="connsiteY18" fmla="*/ 450203 h 2068286"/>
              <a:gd name="connsiteX19" fmla="*/ 296418 w 7173686"/>
              <a:gd name="connsiteY19" fmla="*/ 186469 h 2068286"/>
              <a:gd name="connsiteX20" fmla="*/ 64627 w 7173686"/>
              <a:gd name="connsiteY20" fmla="*/ 62245 h 2068286"/>
              <a:gd name="connsiteX21" fmla="*/ 43888 w 7173686"/>
              <a:gd name="connsiteY21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307321 w 7173686"/>
              <a:gd name="connsiteY5" fmla="*/ 1859002 h 2068286"/>
              <a:gd name="connsiteX6" fmla="*/ 4752559 w 7173686"/>
              <a:gd name="connsiteY6" fmla="*/ 1765677 h 2068286"/>
              <a:gd name="connsiteX7" fmla="*/ 4462951 w 7173686"/>
              <a:gd name="connsiteY7" fmla="*/ 1669152 h 2068286"/>
              <a:gd name="connsiteX8" fmla="*/ 3597451 w 7173686"/>
              <a:gd name="connsiteY8" fmla="*/ 1524973 h 2068286"/>
              <a:gd name="connsiteX9" fmla="*/ 3233434 w 7173686"/>
              <a:gd name="connsiteY9" fmla="*/ 1424804 h 2068286"/>
              <a:gd name="connsiteX10" fmla="*/ 2935932 w 7173686"/>
              <a:gd name="connsiteY10" fmla="*/ 1349308 h 2068286"/>
              <a:gd name="connsiteX11" fmla="*/ 2825143 w 7173686"/>
              <a:gd name="connsiteY11" fmla="*/ 1287049 h 2068286"/>
              <a:gd name="connsiteX12" fmla="*/ 2387468 w 7173686"/>
              <a:gd name="connsiteY12" fmla="*/ 1195086 h 2068286"/>
              <a:gd name="connsiteX13" fmla="*/ 2038115 w 7173686"/>
              <a:gd name="connsiteY13" fmla="*/ 1094315 h 2068286"/>
              <a:gd name="connsiteX14" fmla="*/ 1760652 w 7173686"/>
              <a:gd name="connsiteY14" fmla="*/ 1026167 h 2068286"/>
              <a:gd name="connsiteX15" fmla="*/ 1322116 w 7173686"/>
              <a:gd name="connsiteY15" fmla="*/ 917038 h 2068286"/>
              <a:gd name="connsiteX16" fmla="*/ 1088509 w 7173686"/>
              <a:gd name="connsiteY16" fmla="*/ 821741 h 2068286"/>
              <a:gd name="connsiteX17" fmla="*/ 824431 w 7173686"/>
              <a:gd name="connsiteY17" fmla="*/ 695917 h 2068286"/>
              <a:gd name="connsiteX18" fmla="*/ 532717 w 7173686"/>
              <a:gd name="connsiteY18" fmla="*/ 450203 h 2068286"/>
              <a:gd name="connsiteX19" fmla="*/ 296418 w 7173686"/>
              <a:gd name="connsiteY19" fmla="*/ 186469 h 2068286"/>
              <a:gd name="connsiteX20" fmla="*/ 64627 w 7173686"/>
              <a:gd name="connsiteY20" fmla="*/ 62245 h 2068286"/>
              <a:gd name="connsiteX21" fmla="*/ 43888 w 7173686"/>
              <a:gd name="connsiteY21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412633 w 7173686"/>
              <a:gd name="connsiteY5" fmla="*/ 1887445 h 2068286"/>
              <a:gd name="connsiteX6" fmla="*/ 4752559 w 7173686"/>
              <a:gd name="connsiteY6" fmla="*/ 1765677 h 2068286"/>
              <a:gd name="connsiteX7" fmla="*/ 4462951 w 7173686"/>
              <a:gd name="connsiteY7" fmla="*/ 1669152 h 2068286"/>
              <a:gd name="connsiteX8" fmla="*/ 3597451 w 7173686"/>
              <a:gd name="connsiteY8" fmla="*/ 1524973 h 2068286"/>
              <a:gd name="connsiteX9" fmla="*/ 3233434 w 7173686"/>
              <a:gd name="connsiteY9" fmla="*/ 1424804 h 2068286"/>
              <a:gd name="connsiteX10" fmla="*/ 2935932 w 7173686"/>
              <a:gd name="connsiteY10" fmla="*/ 1349308 h 2068286"/>
              <a:gd name="connsiteX11" fmla="*/ 2825143 w 7173686"/>
              <a:gd name="connsiteY11" fmla="*/ 1287049 h 2068286"/>
              <a:gd name="connsiteX12" fmla="*/ 2387468 w 7173686"/>
              <a:gd name="connsiteY12" fmla="*/ 1195086 h 2068286"/>
              <a:gd name="connsiteX13" fmla="*/ 2038115 w 7173686"/>
              <a:gd name="connsiteY13" fmla="*/ 1094315 h 2068286"/>
              <a:gd name="connsiteX14" fmla="*/ 1760652 w 7173686"/>
              <a:gd name="connsiteY14" fmla="*/ 1026167 h 2068286"/>
              <a:gd name="connsiteX15" fmla="*/ 1322116 w 7173686"/>
              <a:gd name="connsiteY15" fmla="*/ 917038 h 2068286"/>
              <a:gd name="connsiteX16" fmla="*/ 1088509 w 7173686"/>
              <a:gd name="connsiteY16" fmla="*/ 821741 h 2068286"/>
              <a:gd name="connsiteX17" fmla="*/ 824431 w 7173686"/>
              <a:gd name="connsiteY17" fmla="*/ 695917 h 2068286"/>
              <a:gd name="connsiteX18" fmla="*/ 532717 w 7173686"/>
              <a:gd name="connsiteY18" fmla="*/ 450203 h 2068286"/>
              <a:gd name="connsiteX19" fmla="*/ 296418 w 7173686"/>
              <a:gd name="connsiteY19" fmla="*/ 186469 h 2068286"/>
              <a:gd name="connsiteX20" fmla="*/ 64627 w 7173686"/>
              <a:gd name="connsiteY20" fmla="*/ 62245 h 2068286"/>
              <a:gd name="connsiteX21" fmla="*/ 43888 w 7173686"/>
              <a:gd name="connsiteY21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425270 w 7173686"/>
              <a:gd name="connsiteY5" fmla="*/ 1915888 h 2068286"/>
              <a:gd name="connsiteX6" fmla="*/ 4752559 w 7173686"/>
              <a:gd name="connsiteY6" fmla="*/ 1765677 h 2068286"/>
              <a:gd name="connsiteX7" fmla="*/ 4462951 w 7173686"/>
              <a:gd name="connsiteY7" fmla="*/ 1669152 h 2068286"/>
              <a:gd name="connsiteX8" fmla="*/ 3597451 w 7173686"/>
              <a:gd name="connsiteY8" fmla="*/ 1524973 h 2068286"/>
              <a:gd name="connsiteX9" fmla="*/ 3233434 w 7173686"/>
              <a:gd name="connsiteY9" fmla="*/ 1424804 h 2068286"/>
              <a:gd name="connsiteX10" fmla="*/ 2935932 w 7173686"/>
              <a:gd name="connsiteY10" fmla="*/ 1349308 h 2068286"/>
              <a:gd name="connsiteX11" fmla="*/ 2825143 w 7173686"/>
              <a:gd name="connsiteY11" fmla="*/ 1287049 h 2068286"/>
              <a:gd name="connsiteX12" fmla="*/ 2387468 w 7173686"/>
              <a:gd name="connsiteY12" fmla="*/ 1195086 h 2068286"/>
              <a:gd name="connsiteX13" fmla="*/ 2038115 w 7173686"/>
              <a:gd name="connsiteY13" fmla="*/ 1094315 h 2068286"/>
              <a:gd name="connsiteX14" fmla="*/ 1760652 w 7173686"/>
              <a:gd name="connsiteY14" fmla="*/ 1026167 h 2068286"/>
              <a:gd name="connsiteX15" fmla="*/ 1322116 w 7173686"/>
              <a:gd name="connsiteY15" fmla="*/ 917038 h 2068286"/>
              <a:gd name="connsiteX16" fmla="*/ 1088509 w 7173686"/>
              <a:gd name="connsiteY16" fmla="*/ 821741 h 2068286"/>
              <a:gd name="connsiteX17" fmla="*/ 824431 w 7173686"/>
              <a:gd name="connsiteY17" fmla="*/ 695917 h 2068286"/>
              <a:gd name="connsiteX18" fmla="*/ 532717 w 7173686"/>
              <a:gd name="connsiteY18" fmla="*/ 450203 h 2068286"/>
              <a:gd name="connsiteX19" fmla="*/ 296418 w 7173686"/>
              <a:gd name="connsiteY19" fmla="*/ 186469 h 2068286"/>
              <a:gd name="connsiteX20" fmla="*/ 64627 w 7173686"/>
              <a:gd name="connsiteY20" fmla="*/ 62245 h 2068286"/>
              <a:gd name="connsiteX21" fmla="*/ 43888 w 7173686"/>
              <a:gd name="connsiteY21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5425270 w 7173686"/>
              <a:gd name="connsiteY5" fmla="*/ 1915888 h 2068286"/>
              <a:gd name="connsiteX6" fmla="*/ 4752559 w 7173686"/>
              <a:gd name="connsiteY6" fmla="*/ 1765677 h 2068286"/>
              <a:gd name="connsiteX7" fmla="*/ 4462951 w 7173686"/>
              <a:gd name="connsiteY7" fmla="*/ 1669152 h 2068286"/>
              <a:gd name="connsiteX8" fmla="*/ 3597451 w 7173686"/>
              <a:gd name="connsiteY8" fmla="*/ 1524973 h 2068286"/>
              <a:gd name="connsiteX9" fmla="*/ 3233434 w 7173686"/>
              <a:gd name="connsiteY9" fmla="*/ 1424804 h 2068286"/>
              <a:gd name="connsiteX10" fmla="*/ 2935932 w 7173686"/>
              <a:gd name="connsiteY10" fmla="*/ 1349308 h 2068286"/>
              <a:gd name="connsiteX11" fmla="*/ 2825143 w 7173686"/>
              <a:gd name="connsiteY11" fmla="*/ 1287049 h 2068286"/>
              <a:gd name="connsiteX12" fmla="*/ 2387468 w 7173686"/>
              <a:gd name="connsiteY12" fmla="*/ 1195086 h 2068286"/>
              <a:gd name="connsiteX13" fmla="*/ 2038115 w 7173686"/>
              <a:gd name="connsiteY13" fmla="*/ 1094315 h 2068286"/>
              <a:gd name="connsiteX14" fmla="*/ 1760652 w 7173686"/>
              <a:gd name="connsiteY14" fmla="*/ 1026167 h 2068286"/>
              <a:gd name="connsiteX15" fmla="*/ 1322116 w 7173686"/>
              <a:gd name="connsiteY15" fmla="*/ 917038 h 2068286"/>
              <a:gd name="connsiteX16" fmla="*/ 1088509 w 7173686"/>
              <a:gd name="connsiteY16" fmla="*/ 821741 h 2068286"/>
              <a:gd name="connsiteX17" fmla="*/ 824431 w 7173686"/>
              <a:gd name="connsiteY17" fmla="*/ 695917 h 2068286"/>
              <a:gd name="connsiteX18" fmla="*/ 532717 w 7173686"/>
              <a:gd name="connsiteY18" fmla="*/ 450203 h 2068286"/>
              <a:gd name="connsiteX19" fmla="*/ 296418 w 7173686"/>
              <a:gd name="connsiteY19" fmla="*/ 186469 h 2068286"/>
              <a:gd name="connsiteX20" fmla="*/ 64627 w 7173686"/>
              <a:gd name="connsiteY20" fmla="*/ 62245 h 2068286"/>
              <a:gd name="connsiteX21" fmla="*/ 43888 w 7173686"/>
              <a:gd name="connsiteY21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2951 w 7173686"/>
              <a:gd name="connsiteY6" fmla="*/ 1669152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21741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2951 w 7173686"/>
              <a:gd name="connsiteY6" fmla="*/ 1669152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21741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2951 w 7173686"/>
              <a:gd name="connsiteY6" fmla="*/ 1669152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21741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2951 w 7173686"/>
              <a:gd name="connsiteY6" fmla="*/ 1669152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21741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2951 w 7173686"/>
              <a:gd name="connsiteY6" fmla="*/ 1669152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21741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2951 w 7173686"/>
              <a:gd name="connsiteY6" fmla="*/ 1669152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21741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7165 w 7173686"/>
              <a:gd name="connsiteY6" fmla="*/ 1703915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21741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7165 w 7173686"/>
              <a:gd name="connsiteY6" fmla="*/ 1703915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21741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7165 w 7173686"/>
              <a:gd name="connsiteY6" fmla="*/ 1703915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21741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7165 w 7173686"/>
              <a:gd name="connsiteY6" fmla="*/ 1703915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62697 w 7173686"/>
              <a:gd name="connsiteY15" fmla="*/ 850788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7165 w 7173686"/>
              <a:gd name="connsiteY6" fmla="*/ 1703915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16900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7165 w 7173686"/>
              <a:gd name="connsiteY6" fmla="*/ 1703915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16900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  <a:gd name="connsiteX0" fmla="*/ 0 w 7173686"/>
              <a:gd name="connsiteY0" fmla="*/ 0 h 2068286"/>
              <a:gd name="connsiteX1" fmla="*/ 10886 w 7173686"/>
              <a:gd name="connsiteY1" fmla="*/ 2057400 h 2068286"/>
              <a:gd name="connsiteX2" fmla="*/ 7173686 w 7173686"/>
              <a:gd name="connsiteY2" fmla="*/ 2068286 h 2068286"/>
              <a:gd name="connsiteX3" fmla="*/ 7151915 w 7173686"/>
              <a:gd name="connsiteY3" fmla="*/ 2013857 h 2068286"/>
              <a:gd name="connsiteX4" fmla="*/ 6354067 w 7173686"/>
              <a:gd name="connsiteY4" fmla="*/ 1964608 h 2068286"/>
              <a:gd name="connsiteX5" fmla="*/ 4752559 w 7173686"/>
              <a:gd name="connsiteY5" fmla="*/ 1765677 h 2068286"/>
              <a:gd name="connsiteX6" fmla="*/ 4467165 w 7173686"/>
              <a:gd name="connsiteY6" fmla="*/ 1703915 h 2068286"/>
              <a:gd name="connsiteX7" fmla="*/ 3597451 w 7173686"/>
              <a:gd name="connsiteY7" fmla="*/ 1524973 h 2068286"/>
              <a:gd name="connsiteX8" fmla="*/ 3233434 w 7173686"/>
              <a:gd name="connsiteY8" fmla="*/ 1424804 h 2068286"/>
              <a:gd name="connsiteX9" fmla="*/ 2935932 w 7173686"/>
              <a:gd name="connsiteY9" fmla="*/ 1349308 h 2068286"/>
              <a:gd name="connsiteX10" fmla="*/ 2825143 w 7173686"/>
              <a:gd name="connsiteY10" fmla="*/ 1287049 h 2068286"/>
              <a:gd name="connsiteX11" fmla="*/ 2387468 w 7173686"/>
              <a:gd name="connsiteY11" fmla="*/ 1195086 h 2068286"/>
              <a:gd name="connsiteX12" fmla="*/ 2038115 w 7173686"/>
              <a:gd name="connsiteY12" fmla="*/ 1094315 h 2068286"/>
              <a:gd name="connsiteX13" fmla="*/ 1760652 w 7173686"/>
              <a:gd name="connsiteY13" fmla="*/ 1026167 h 2068286"/>
              <a:gd name="connsiteX14" fmla="*/ 1322116 w 7173686"/>
              <a:gd name="connsiteY14" fmla="*/ 917038 h 2068286"/>
              <a:gd name="connsiteX15" fmla="*/ 1088509 w 7173686"/>
              <a:gd name="connsiteY15" fmla="*/ 816900 h 2068286"/>
              <a:gd name="connsiteX16" fmla="*/ 824431 w 7173686"/>
              <a:gd name="connsiteY16" fmla="*/ 695917 h 2068286"/>
              <a:gd name="connsiteX17" fmla="*/ 532717 w 7173686"/>
              <a:gd name="connsiteY17" fmla="*/ 450203 h 2068286"/>
              <a:gd name="connsiteX18" fmla="*/ 296418 w 7173686"/>
              <a:gd name="connsiteY18" fmla="*/ 186469 h 2068286"/>
              <a:gd name="connsiteX19" fmla="*/ 64627 w 7173686"/>
              <a:gd name="connsiteY19" fmla="*/ 62245 h 2068286"/>
              <a:gd name="connsiteX20" fmla="*/ 43888 w 7173686"/>
              <a:gd name="connsiteY20" fmla="*/ 34502 h 206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73686" h="2068286">
                <a:moveTo>
                  <a:pt x="0" y="0"/>
                </a:moveTo>
                <a:cubicBezTo>
                  <a:pt x="3629" y="685800"/>
                  <a:pt x="7257" y="1371600"/>
                  <a:pt x="10886" y="2057400"/>
                </a:cubicBezTo>
                <a:lnTo>
                  <a:pt x="7173686" y="2068286"/>
                </a:lnTo>
                <a:lnTo>
                  <a:pt x="7151915" y="2013857"/>
                </a:lnTo>
                <a:cubicBezTo>
                  <a:pt x="6885966" y="1997441"/>
                  <a:pt x="6676885" y="1990505"/>
                  <a:pt x="6354067" y="1964608"/>
                </a:cubicBezTo>
                <a:cubicBezTo>
                  <a:pt x="5945750" y="1942207"/>
                  <a:pt x="4966647" y="1887607"/>
                  <a:pt x="4752559" y="1765677"/>
                </a:cubicBezTo>
                <a:cubicBezTo>
                  <a:pt x="4610427" y="1746677"/>
                  <a:pt x="4571221" y="1766155"/>
                  <a:pt x="4467165" y="1703915"/>
                </a:cubicBezTo>
                <a:cubicBezTo>
                  <a:pt x="4274647" y="1663798"/>
                  <a:pt x="3733567" y="1622583"/>
                  <a:pt x="3597451" y="1524973"/>
                </a:cubicBezTo>
                <a:cubicBezTo>
                  <a:pt x="3547724" y="1497113"/>
                  <a:pt x="3346349" y="1549843"/>
                  <a:pt x="3233434" y="1424804"/>
                </a:cubicBezTo>
                <a:cubicBezTo>
                  <a:pt x="3037878" y="1401321"/>
                  <a:pt x="2981515" y="1442057"/>
                  <a:pt x="2935932" y="1349308"/>
                </a:cubicBezTo>
                <a:cubicBezTo>
                  <a:pt x="2874554" y="1336357"/>
                  <a:pt x="2847756" y="1360938"/>
                  <a:pt x="2825143" y="1287049"/>
                </a:cubicBezTo>
                <a:cubicBezTo>
                  <a:pt x="2734786" y="1257922"/>
                  <a:pt x="2469401" y="1281230"/>
                  <a:pt x="2387468" y="1195086"/>
                </a:cubicBezTo>
                <a:cubicBezTo>
                  <a:pt x="2289850" y="1175350"/>
                  <a:pt x="2089209" y="1187482"/>
                  <a:pt x="2038115" y="1094315"/>
                </a:cubicBezTo>
                <a:cubicBezTo>
                  <a:pt x="1859928" y="1094078"/>
                  <a:pt x="1845382" y="1075067"/>
                  <a:pt x="1760652" y="1026167"/>
                </a:cubicBezTo>
                <a:cubicBezTo>
                  <a:pt x="1403719" y="980342"/>
                  <a:pt x="1442565" y="1066160"/>
                  <a:pt x="1322116" y="917038"/>
                </a:cubicBezTo>
                <a:cubicBezTo>
                  <a:pt x="1254778" y="896933"/>
                  <a:pt x="1135412" y="921343"/>
                  <a:pt x="1088509" y="816900"/>
                </a:cubicBezTo>
                <a:cubicBezTo>
                  <a:pt x="921398" y="821521"/>
                  <a:pt x="884592" y="775916"/>
                  <a:pt x="824431" y="695917"/>
                </a:cubicBezTo>
                <a:cubicBezTo>
                  <a:pt x="688445" y="696506"/>
                  <a:pt x="581403" y="588967"/>
                  <a:pt x="532717" y="450203"/>
                </a:cubicBezTo>
                <a:cubicBezTo>
                  <a:pt x="297497" y="425798"/>
                  <a:pt x="374257" y="246783"/>
                  <a:pt x="296418" y="186469"/>
                </a:cubicBezTo>
                <a:cubicBezTo>
                  <a:pt x="185455" y="134000"/>
                  <a:pt x="112403" y="143156"/>
                  <a:pt x="64627" y="62245"/>
                </a:cubicBezTo>
                <a:lnTo>
                  <a:pt x="43888" y="34502"/>
                </a:lnTo>
              </a:path>
            </a:pathLst>
          </a:custGeom>
          <a:solidFill>
            <a:srgbClr val="00B050">
              <a:alpha val="36000"/>
            </a:srgbClr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ight Triangle 50">
            <a:extLst>
              <a:ext uri="{FF2B5EF4-FFF2-40B4-BE49-F238E27FC236}">
                <a16:creationId xmlns:a16="http://schemas.microsoft.com/office/drawing/2014/main" id="{D0979C59-677D-8342-9F00-8C0FE21680B4}"/>
              </a:ext>
            </a:extLst>
          </p:cNvPr>
          <p:cNvSpPr/>
          <p:nvPr/>
        </p:nvSpPr>
        <p:spPr>
          <a:xfrm flipH="1">
            <a:off x="1913037" y="3924292"/>
            <a:ext cx="5381533" cy="425015"/>
          </a:xfrm>
          <a:prstGeom prst="rt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7575"/>
              </a:gs>
              <a:gs pos="100000">
                <a:srgbClr val="FFC5C5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ight Triangle 172">
            <a:extLst>
              <a:ext uri="{FF2B5EF4-FFF2-40B4-BE49-F238E27FC236}">
                <a16:creationId xmlns:a16="http://schemas.microsoft.com/office/drawing/2014/main" id="{B54241D1-A79D-F14C-A3CE-CE57EFCE377D}"/>
              </a:ext>
            </a:extLst>
          </p:cNvPr>
          <p:cNvSpPr/>
          <p:nvPr/>
        </p:nvSpPr>
        <p:spPr>
          <a:xfrm flipV="1">
            <a:off x="1905171" y="3901355"/>
            <a:ext cx="5577993" cy="438071"/>
          </a:xfrm>
          <a:prstGeom prst="rtTriangle">
            <a:avLst/>
          </a:prstGeom>
          <a:gradFill flip="none" rotWithShape="1">
            <a:gsLst>
              <a:gs pos="0">
                <a:srgbClr val="0070C0">
                  <a:lumMod val="96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0" scaled="0"/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extBox 200">
            <a:extLst>
              <a:ext uri="{FF2B5EF4-FFF2-40B4-BE49-F238E27FC236}">
                <a16:creationId xmlns:a16="http://schemas.microsoft.com/office/drawing/2014/main" id="{BC760434-8754-A840-AF6F-2053616E5141}"/>
              </a:ext>
            </a:extLst>
          </p:cNvPr>
          <p:cNvSpPr txBox="1"/>
          <p:nvPr/>
        </p:nvSpPr>
        <p:spPr>
          <a:xfrm>
            <a:off x="1886543" y="4368539"/>
            <a:ext cx="2539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Periferně spuštěný zánět</a:t>
            </a:r>
          </a:p>
        </p:txBody>
      </p:sp>
      <p:sp>
        <p:nvSpPr>
          <p:cNvPr id="9" name="TextBox 55">
            <a:extLst>
              <a:ext uri="{FF2B5EF4-FFF2-40B4-BE49-F238E27FC236}">
                <a16:creationId xmlns:a16="http://schemas.microsoft.com/office/drawing/2014/main" id="{1891720B-7F24-274F-A23E-E5D0552595E8}"/>
              </a:ext>
            </a:extLst>
          </p:cNvPr>
          <p:cNvSpPr txBox="1"/>
          <p:nvPr/>
        </p:nvSpPr>
        <p:spPr>
          <a:xfrm>
            <a:off x="3866670" y="4361067"/>
            <a:ext cx="3505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 sz="1400" b="1" i="0" u="none" strike="noStrike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 zánět a </a:t>
            </a:r>
            <a:r>
              <a:rPr lang="cs-CZ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neurodegenerace</a:t>
            </a:r>
            <a:endParaRPr lang="cs-C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E8976B88-6290-214C-AA75-93CB9C7C5BE5}"/>
              </a:ext>
            </a:extLst>
          </p:cNvPr>
          <p:cNvSpPr/>
          <p:nvPr/>
        </p:nvSpPr>
        <p:spPr>
          <a:xfrm rot="16200000">
            <a:off x="616349" y="2628475"/>
            <a:ext cx="2197154" cy="23729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defTabSz="685800">
              <a:defRPr sz="1400" b="1" i="0" u="none" strike="noStrike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cs-CZ" sz="1400" dirty="0">
                <a:solidFill>
                  <a:srgbClr val="EC9A1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Akutní zánět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484EBD1A-77BC-0C44-91B4-32137B54DE3B}"/>
              </a:ext>
            </a:extLst>
          </p:cNvPr>
          <p:cNvSpPr/>
          <p:nvPr/>
        </p:nvSpPr>
        <p:spPr>
          <a:xfrm rot="16200000">
            <a:off x="6513990" y="2632715"/>
            <a:ext cx="2053987" cy="337385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algn="ctr" defTabSz="685800">
              <a:defRPr sz="1400" b="1" i="0" u="none" strike="noStrike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Neuronální poškození (kumulované)</a:t>
            </a:r>
          </a:p>
        </p:txBody>
      </p:sp>
      <p:grpSp>
        <p:nvGrpSpPr>
          <p:cNvPr id="13" name="Group 67">
            <a:extLst>
              <a:ext uri="{FF2B5EF4-FFF2-40B4-BE49-F238E27FC236}">
                <a16:creationId xmlns:a16="http://schemas.microsoft.com/office/drawing/2014/main" id="{09368535-8743-C540-9EF3-E1420A32A1B6}"/>
              </a:ext>
            </a:extLst>
          </p:cNvPr>
          <p:cNvGrpSpPr/>
          <p:nvPr/>
        </p:nvGrpSpPr>
        <p:grpSpPr>
          <a:xfrm>
            <a:off x="1913037" y="2350854"/>
            <a:ext cx="5381533" cy="1480213"/>
            <a:chOff x="1178848" y="2285220"/>
            <a:chExt cx="7115293" cy="1592847"/>
          </a:xfrm>
        </p:grpSpPr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B0DC3D6E-358A-D247-A352-8CB6D62A8264}"/>
                </a:ext>
              </a:extLst>
            </p:cNvPr>
            <p:cNvSpPr/>
            <p:nvPr/>
          </p:nvSpPr>
          <p:spPr>
            <a:xfrm>
              <a:off x="1178848" y="3528989"/>
              <a:ext cx="1330119" cy="349078"/>
            </a:xfrm>
            <a:custGeom>
              <a:avLst/>
              <a:gdLst>
                <a:gd name="connsiteX0" fmla="*/ 0 w 7239000"/>
                <a:gd name="connsiteY0" fmla="*/ 2253420 h 2253420"/>
                <a:gd name="connsiteX1" fmla="*/ 108857 w 7239000"/>
                <a:gd name="connsiteY1" fmla="*/ 2242535 h 2253420"/>
                <a:gd name="connsiteX2" fmla="*/ 152400 w 7239000"/>
                <a:gd name="connsiteY2" fmla="*/ 2220763 h 2253420"/>
                <a:gd name="connsiteX3" fmla="*/ 239485 w 7239000"/>
                <a:gd name="connsiteY3" fmla="*/ 2198992 h 2253420"/>
                <a:gd name="connsiteX4" fmla="*/ 250371 w 7239000"/>
                <a:gd name="connsiteY4" fmla="*/ 2166335 h 2253420"/>
                <a:gd name="connsiteX5" fmla="*/ 413657 w 7239000"/>
                <a:gd name="connsiteY5" fmla="*/ 2133677 h 2253420"/>
                <a:gd name="connsiteX6" fmla="*/ 468085 w 7239000"/>
                <a:gd name="connsiteY6" fmla="*/ 2057477 h 2253420"/>
                <a:gd name="connsiteX7" fmla="*/ 533400 w 7239000"/>
                <a:gd name="connsiteY7" fmla="*/ 2046592 h 2253420"/>
                <a:gd name="connsiteX8" fmla="*/ 620485 w 7239000"/>
                <a:gd name="connsiteY8" fmla="*/ 2024820 h 2253420"/>
                <a:gd name="connsiteX9" fmla="*/ 642257 w 7239000"/>
                <a:gd name="connsiteY9" fmla="*/ 2003049 h 2253420"/>
                <a:gd name="connsiteX10" fmla="*/ 653143 w 7239000"/>
                <a:gd name="connsiteY10" fmla="*/ 1970392 h 2253420"/>
                <a:gd name="connsiteX11" fmla="*/ 729343 w 7239000"/>
                <a:gd name="connsiteY11" fmla="*/ 1948620 h 2253420"/>
                <a:gd name="connsiteX12" fmla="*/ 762000 w 7239000"/>
                <a:gd name="connsiteY12" fmla="*/ 1937735 h 2253420"/>
                <a:gd name="connsiteX13" fmla="*/ 925285 w 7239000"/>
                <a:gd name="connsiteY13" fmla="*/ 1915963 h 2253420"/>
                <a:gd name="connsiteX14" fmla="*/ 979714 w 7239000"/>
                <a:gd name="connsiteY14" fmla="*/ 1894192 h 2253420"/>
                <a:gd name="connsiteX15" fmla="*/ 1034143 w 7239000"/>
                <a:gd name="connsiteY15" fmla="*/ 1861535 h 2253420"/>
                <a:gd name="connsiteX16" fmla="*/ 1055914 w 7239000"/>
                <a:gd name="connsiteY16" fmla="*/ 1839763 h 2253420"/>
                <a:gd name="connsiteX17" fmla="*/ 1164771 w 7239000"/>
                <a:gd name="connsiteY17" fmla="*/ 1807106 h 2253420"/>
                <a:gd name="connsiteX18" fmla="*/ 1219200 w 7239000"/>
                <a:gd name="connsiteY18" fmla="*/ 1774449 h 2253420"/>
                <a:gd name="connsiteX19" fmla="*/ 1349828 w 7239000"/>
                <a:gd name="connsiteY19" fmla="*/ 1752677 h 2253420"/>
                <a:gd name="connsiteX20" fmla="*/ 1382485 w 7239000"/>
                <a:gd name="connsiteY20" fmla="*/ 1730906 h 2253420"/>
                <a:gd name="connsiteX21" fmla="*/ 1447800 w 7239000"/>
                <a:gd name="connsiteY21" fmla="*/ 1709135 h 2253420"/>
                <a:gd name="connsiteX22" fmla="*/ 1469571 w 7239000"/>
                <a:gd name="connsiteY22" fmla="*/ 1676477 h 2253420"/>
                <a:gd name="connsiteX23" fmla="*/ 1524000 w 7239000"/>
                <a:gd name="connsiteY23" fmla="*/ 1665592 h 2253420"/>
                <a:gd name="connsiteX24" fmla="*/ 1556657 w 7239000"/>
                <a:gd name="connsiteY24" fmla="*/ 1654706 h 2253420"/>
                <a:gd name="connsiteX25" fmla="*/ 1676400 w 7239000"/>
                <a:gd name="connsiteY25" fmla="*/ 1643820 h 2253420"/>
                <a:gd name="connsiteX26" fmla="*/ 1763485 w 7239000"/>
                <a:gd name="connsiteY26" fmla="*/ 1622049 h 2253420"/>
                <a:gd name="connsiteX27" fmla="*/ 1883228 w 7239000"/>
                <a:gd name="connsiteY27" fmla="*/ 1600277 h 2253420"/>
                <a:gd name="connsiteX28" fmla="*/ 1905000 w 7239000"/>
                <a:gd name="connsiteY28" fmla="*/ 1567620 h 2253420"/>
                <a:gd name="connsiteX29" fmla="*/ 1937657 w 7239000"/>
                <a:gd name="connsiteY29" fmla="*/ 1556735 h 2253420"/>
                <a:gd name="connsiteX30" fmla="*/ 1948543 w 7239000"/>
                <a:gd name="connsiteY30" fmla="*/ 1513192 h 2253420"/>
                <a:gd name="connsiteX31" fmla="*/ 2035628 w 7239000"/>
                <a:gd name="connsiteY31" fmla="*/ 1491420 h 2253420"/>
                <a:gd name="connsiteX32" fmla="*/ 2068285 w 7239000"/>
                <a:gd name="connsiteY32" fmla="*/ 1480535 h 2253420"/>
                <a:gd name="connsiteX33" fmla="*/ 2111828 w 7239000"/>
                <a:gd name="connsiteY33" fmla="*/ 1458763 h 2253420"/>
                <a:gd name="connsiteX34" fmla="*/ 2264228 w 7239000"/>
                <a:gd name="connsiteY34" fmla="*/ 1447877 h 2253420"/>
                <a:gd name="connsiteX35" fmla="*/ 2362200 w 7239000"/>
                <a:gd name="connsiteY35" fmla="*/ 1426106 h 2253420"/>
                <a:gd name="connsiteX36" fmla="*/ 2383971 w 7239000"/>
                <a:gd name="connsiteY36" fmla="*/ 1393449 h 2253420"/>
                <a:gd name="connsiteX37" fmla="*/ 2449285 w 7239000"/>
                <a:gd name="connsiteY37" fmla="*/ 1371677 h 2253420"/>
                <a:gd name="connsiteX38" fmla="*/ 2471057 w 7239000"/>
                <a:gd name="connsiteY38" fmla="*/ 1349906 h 2253420"/>
                <a:gd name="connsiteX39" fmla="*/ 2536371 w 7239000"/>
                <a:gd name="connsiteY39" fmla="*/ 1328135 h 2253420"/>
                <a:gd name="connsiteX40" fmla="*/ 2579914 w 7239000"/>
                <a:gd name="connsiteY40" fmla="*/ 1284592 h 2253420"/>
                <a:gd name="connsiteX41" fmla="*/ 2590800 w 7239000"/>
                <a:gd name="connsiteY41" fmla="*/ 1241049 h 2253420"/>
                <a:gd name="connsiteX42" fmla="*/ 2634343 w 7239000"/>
                <a:gd name="connsiteY42" fmla="*/ 1230163 h 2253420"/>
                <a:gd name="connsiteX43" fmla="*/ 2775857 w 7239000"/>
                <a:gd name="connsiteY43" fmla="*/ 1208392 h 2253420"/>
                <a:gd name="connsiteX44" fmla="*/ 2797628 w 7239000"/>
                <a:gd name="connsiteY44" fmla="*/ 1186620 h 2253420"/>
                <a:gd name="connsiteX45" fmla="*/ 2873828 w 7239000"/>
                <a:gd name="connsiteY45" fmla="*/ 1175735 h 2253420"/>
                <a:gd name="connsiteX46" fmla="*/ 2928257 w 7239000"/>
                <a:gd name="connsiteY46" fmla="*/ 1164849 h 2253420"/>
                <a:gd name="connsiteX47" fmla="*/ 2993571 w 7239000"/>
                <a:gd name="connsiteY47" fmla="*/ 1132192 h 2253420"/>
                <a:gd name="connsiteX48" fmla="*/ 3026228 w 7239000"/>
                <a:gd name="connsiteY48" fmla="*/ 1121306 h 2253420"/>
                <a:gd name="connsiteX49" fmla="*/ 3200400 w 7239000"/>
                <a:gd name="connsiteY49" fmla="*/ 1099535 h 2253420"/>
                <a:gd name="connsiteX50" fmla="*/ 3287485 w 7239000"/>
                <a:gd name="connsiteY50" fmla="*/ 1066877 h 2253420"/>
                <a:gd name="connsiteX51" fmla="*/ 3352800 w 7239000"/>
                <a:gd name="connsiteY51" fmla="*/ 1055992 h 2253420"/>
                <a:gd name="connsiteX52" fmla="*/ 3407228 w 7239000"/>
                <a:gd name="connsiteY52" fmla="*/ 1045106 h 2253420"/>
                <a:gd name="connsiteX53" fmla="*/ 3429000 w 7239000"/>
                <a:gd name="connsiteY53" fmla="*/ 1023335 h 2253420"/>
                <a:gd name="connsiteX54" fmla="*/ 3505200 w 7239000"/>
                <a:gd name="connsiteY54" fmla="*/ 1001563 h 2253420"/>
                <a:gd name="connsiteX55" fmla="*/ 3559628 w 7239000"/>
                <a:gd name="connsiteY55" fmla="*/ 947135 h 2253420"/>
                <a:gd name="connsiteX56" fmla="*/ 3581400 w 7239000"/>
                <a:gd name="connsiteY56" fmla="*/ 914477 h 2253420"/>
                <a:gd name="connsiteX57" fmla="*/ 3744685 w 7239000"/>
                <a:gd name="connsiteY57" fmla="*/ 870935 h 2253420"/>
                <a:gd name="connsiteX58" fmla="*/ 3810000 w 7239000"/>
                <a:gd name="connsiteY58" fmla="*/ 860049 h 2253420"/>
                <a:gd name="connsiteX59" fmla="*/ 3897085 w 7239000"/>
                <a:gd name="connsiteY59" fmla="*/ 838277 h 2253420"/>
                <a:gd name="connsiteX60" fmla="*/ 4016828 w 7239000"/>
                <a:gd name="connsiteY60" fmla="*/ 816506 h 2253420"/>
                <a:gd name="connsiteX61" fmla="*/ 4060371 w 7239000"/>
                <a:gd name="connsiteY61" fmla="*/ 805620 h 2253420"/>
                <a:gd name="connsiteX62" fmla="*/ 4191000 w 7239000"/>
                <a:gd name="connsiteY62" fmla="*/ 794735 h 2253420"/>
                <a:gd name="connsiteX63" fmla="*/ 4376057 w 7239000"/>
                <a:gd name="connsiteY63" fmla="*/ 762077 h 2253420"/>
                <a:gd name="connsiteX64" fmla="*/ 4441371 w 7239000"/>
                <a:gd name="connsiteY64" fmla="*/ 740306 h 2253420"/>
                <a:gd name="connsiteX65" fmla="*/ 4484914 w 7239000"/>
                <a:gd name="connsiteY65" fmla="*/ 729420 h 2253420"/>
                <a:gd name="connsiteX66" fmla="*/ 4604657 w 7239000"/>
                <a:gd name="connsiteY66" fmla="*/ 696763 h 2253420"/>
                <a:gd name="connsiteX67" fmla="*/ 4680857 w 7239000"/>
                <a:gd name="connsiteY67" fmla="*/ 674992 h 2253420"/>
                <a:gd name="connsiteX68" fmla="*/ 4735285 w 7239000"/>
                <a:gd name="connsiteY68" fmla="*/ 653220 h 2253420"/>
                <a:gd name="connsiteX69" fmla="*/ 4833257 w 7239000"/>
                <a:gd name="connsiteY69" fmla="*/ 642335 h 2253420"/>
                <a:gd name="connsiteX70" fmla="*/ 4942114 w 7239000"/>
                <a:gd name="connsiteY70" fmla="*/ 620563 h 2253420"/>
                <a:gd name="connsiteX71" fmla="*/ 5029200 w 7239000"/>
                <a:gd name="connsiteY71" fmla="*/ 587906 h 2253420"/>
                <a:gd name="connsiteX72" fmla="*/ 5094514 w 7239000"/>
                <a:gd name="connsiteY72" fmla="*/ 566135 h 2253420"/>
                <a:gd name="connsiteX73" fmla="*/ 5105400 w 7239000"/>
                <a:gd name="connsiteY73" fmla="*/ 533477 h 2253420"/>
                <a:gd name="connsiteX74" fmla="*/ 5170714 w 7239000"/>
                <a:gd name="connsiteY74" fmla="*/ 522592 h 2253420"/>
                <a:gd name="connsiteX75" fmla="*/ 5257800 w 7239000"/>
                <a:gd name="connsiteY75" fmla="*/ 511706 h 2253420"/>
                <a:gd name="connsiteX76" fmla="*/ 5312228 w 7239000"/>
                <a:gd name="connsiteY76" fmla="*/ 489935 h 2253420"/>
                <a:gd name="connsiteX77" fmla="*/ 5410200 w 7239000"/>
                <a:gd name="connsiteY77" fmla="*/ 468163 h 2253420"/>
                <a:gd name="connsiteX78" fmla="*/ 5486400 w 7239000"/>
                <a:gd name="connsiteY78" fmla="*/ 457277 h 2253420"/>
                <a:gd name="connsiteX79" fmla="*/ 5573485 w 7239000"/>
                <a:gd name="connsiteY79" fmla="*/ 435506 h 2253420"/>
                <a:gd name="connsiteX80" fmla="*/ 5649685 w 7239000"/>
                <a:gd name="connsiteY80" fmla="*/ 413735 h 2253420"/>
                <a:gd name="connsiteX81" fmla="*/ 5747657 w 7239000"/>
                <a:gd name="connsiteY81" fmla="*/ 402849 h 2253420"/>
                <a:gd name="connsiteX82" fmla="*/ 5954485 w 7239000"/>
                <a:gd name="connsiteY82" fmla="*/ 359306 h 2253420"/>
                <a:gd name="connsiteX83" fmla="*/ 6019800 w 7239000"/>
                <a:gd name="connsiteY83" fmla="*/ 326649 h 2253420"/>
                <a:gd name="connsiteX84" fmla="*/ 6063343 w 7239000"/>
                <a:gd name="connsiteY84" fmla="*/ 315763 h 2253420"/>
                <a:gd name="connsiteX85" fmla="*/ 6183085 w 7239000"/>
                <a:gd name="connsiteY85" fmla="*/ 272220 h 2253420"/>
                <a:gd name="connsiteX86" fmla="*/ 6226628 w 7239000"/>
                <a:gd name="connsiteY86" fmla="*/ 261335 h 2253420"/>
                <a:gd name="connsiteX87" fmla="*/ 6291943 w 7239000"/>
                <a:gd name="connsiteY87" fmla="*/ 239563 h 2253420"/>
                <a:gd name="connsiteX88" fmla="*/ 6335485 w 7239000"/>
                <a:gd name="connsiteY88" fmla="*/ 206906 h 2253420"/>
                <a:gd name="connsiteX89" fmla="*/ 6585857 w 7239000"/>
                <a:gd name="connsiteY89" fmla="*/ 152477 h 2253420"/>
                <a:gd name="connsiteX90" fmla="*/ 6662057 w 7239000"/>
                <a:gd name="connsiteY90" fmla="*/ 130706 h 2253420"/>
                <a:gd name="connsiteX91" fmla="*/ 6770914 w 7239000"/>
                <a:gd name="connsiteY91" fmla="*/ 98049 h 2253420"/>
                <a:gd name="connsiteX92" fmla="*/ 6847114 w 7239000"/>
                <a:gd name="connsiteY92" fmla="*/ 76277 h 2253420"/>
                <a:gd name="connsiteX93" fmla="*/ 7021285 w 7239000"/>
                <a:gd name="connsiteY93" fmla="*/ 54506 h 2253420"/>
                <a:gd name="connsiteX94" fmla="*/ 7162800 w 7239000"/>
                <a:gd name="connsiteY94" fmla="*/ 32735 h 2253420"/>
                <a:gd name="connsiteX95" fmla="*/ 7206343 w 7239000"/>
                <a:gd name="connsiteY95" fmla="*/ 21849 h 2253420"/>
                <a:gd name="connsiteX96" fmla="*/ 7239000 w 7239000"/>
                <a:gd name="connsiteY96" fmla="*/ 77 h 225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7239000" h="2253420">
                  <a:moveTo>
                    <a:pt x="0" y="2253420"/>
                  </a:moveTo>
                  <a:cubicBezTo>
                    <a:pt x="36286" y="2249792"/>
                    <a:pt x="73200" y="2250176"/>
                    <a:pt x="108857" y="2242535"/>
                  </a:cubicBezTo>
                  <a:cubicBezTo>
                    <a:pt x="124724" y="2239135"/>
                    <a:pt x="137485" y="2227156"/>
                    <a:pt x="152400" y="2220763"/>
                  </a:cubicBezTo>
                  <a:cubicBezTo>
                    <a:pt x="181691" y="2208210"/>
                    <a:pt x="207535" y="2205382"/>
                    <a:pt x="239485" y="2198992"/>
                  </a:cubicBezTo>
                  <a:cubicBezTo>
                    <a:pt x="243114" y="2188106"/>
                    <a:pt x="244467" y="2176174"/>
                    <a:pt x="250371" y="2166335"/>
                  </a:cubicBezTo>
                  <a:cubicBezTo>
                    <a:pt x="282438" y="2112891"/>
                    <a:pt x="368663" y="2137138"/>
                    <a:pt x="413657" y="2133677"/>
                  </a:cubicBezTo>
                  <a:cubicBezTo>
                    <a:pt x="434702" y="2070542"/>
                    <a:pt x="415834" y="2069088"/>
                    <a:pt x="468085" y="2057477"/>
                  </a:cubicBezTo>
                  <a:cubicBezTo>
                    <a:pt x="489631" y="2052689"/>
                    <a:pt x="511818" y="2051217"/>
                    <a:pt x="533400" y="2046592"/>
                  </a:cubicBezTo>
                  <a:cubicBezTo>
                    <a:pt x="562658" y="2040323"/>
                    <a:pt x="620485" y="2024820"/>
                    <a:pt x="620485" y="2024820"/>
                  </a:cubicBezTo>
                  <a:cubicBezTo>
                    <a:pt x="627742" y="2017563"/>
                    <a:pt x="636976" y="2011850"/>
                    <a:pt x="642257" y="2003049"/>
                  </a:cubicBezTo>
                  <a:cubicBezTo>
                    <a:pt x="648161" y="1993210"/>
                    <a:pt x="643413" y="1976474"/>
                    <a:pt x="653143" y="1970392"/>
                  </a:cubicBezTo>
                  <a:cubicBezTo>
                    <a:pt x="675544" y="1956391"/>
                    <a:pt x="704041" y="1956211"/>
                    <a:pt x="729343" y="1948620"/>
                  </a:cubicBezTo>
                  <a:cubicBezTo>
                    <a:pt x="740334" y="1945323"/>
                    <a:pt x="750748" y="1939985"/>
                    <a:pt x="762000" y="1937735"/>
                  </a:cubicBezTo>
                  <a:cubicBezTo>
                    <a:pt x="787040" y="1932727"/>
                    <a:pt x="904091" y="1918612"/>
                    <a:pt x="925285" y="1915963"/>
                  </a:cubicBezTo>
                  <a:cubicBezTo>
                    <a:pt x="943428" y="1908706"/>
                    <a:pt x="962748" y="1903887"/>
                    <a:pt x="979714" y="1894192"/>
                  </a:cubicBezTo>
                  <a:cubicBezTo>
                    <a:pt x="1063389" y="1846377"/>
                    <a:pt x="931608" y="1895710"/>
                    <a:pt x="1034143" y="1861535"/>
                  </a:cubicBezTo>
                  <a:cubicBezTo>
                    <a:pt x="1041400" y="1854278"/>
                    <a:pt x="1046734" y="1844353"/>
                    <a:pt x="1055914" y="1839763"/>
                  </a:cubicBezTo>
                  <a:cubicBezTo>
                    <a:pt x="1082413" y="1826513"/>
                    <a:pt x="1133522" y="1814918"/>
                    <a:pt x="1164771" y="1807106"/>
                  </a:cubicBezTo>
                  <a:cubicBezTo>
                    <a:pt x="1188337" y="1783541"/>
                    <a:pt x="1183873" y="1781515"/>
                    <a:pt x="1219200" y="1774449"/>
                  </a:cubicBezTo>
                  <a:cubicBezTo>
                    <a:pt x="1262486" y="1765792"/>
                    <a:pt x="1349828" y="1752677"/>
                    <a:pt x="1349828" y="1752677"/>
                  </a:cubicBezTo>
                  <a:cubicBezTo>
                    <a:pt x="1360714" y="1745420"/>
                    <a:pt x="1370530" y="1736219"/>
                    <a:pt x="1382485" y="1730906"/>
                  </a:cubicBezTo>
                  <a:cubicBezTo>
                    <a:pt x="1403456" y="1721586"/>
                    <a:pt x="1447800" y="1709135"/>
                    <a:pt x="1447800" y="1709135"/>
                  </a:cubicBezTo>
                  <a:cubicBezTo>
                    <a:pt x="1455057" y="1698249"/>
                    <a:pt x="1458212" y="1682968"/>
                    <a:pt x="1469571" y="1676477"/>
                  </a:cubicBezTo>
                  <a:cubicBezTo>
                    <a:pt x="1485635" y="1667297"/>
                    <a:pt x="1506050" y="1670079"/>
                    <a:pt x="1524000" y="1665592"/>
                  </a:cubicBezTo>
                  <a:cubicBezTo>
                    <a:pt x="1535132" y="1662809"/>
                    <a:pt x="1545298" y="1656329"/>
                    <a:pt x="1556657" y="1654706"/>
                  </a:cubicBezTo>
                  <a:cubicBezTo>
                    <a:pt x="1596333" y="1649038"/>
                    <a:pt x="1636486" y="1647449"/>
                    <a:pt x="1676400" y="1643820"/>
                  </a:cubicBezTo>
                  <a:lnTo>
                    <a:pt x="1763485" y="1622049"/>
                  </a:lnTo>
                  <a:cubicBezTo>
                    <a:pt x="1803044" y="1612920"/>
                    <a:pt x="1843220" y="1606945"/>
                    <a:pt x="1883228" y="1600277"/>
                  </a:cubicBezTo>
                  <a:cubicBezTo>
                    <a:pt x="1890485" y="1589391"/>
                    <a:pt x="1894784" y="1575793"/>
                    <a:pt x="1905000" y="1567620"/>
                  </a:cubicBezTo>
                  <a:cubicBezTo>
                    <a:pt x="1913960" y="1560452"/>
                    <a:pt x="1930489" y="1565695"/>
                    <a:pt x="1937657" y="1556735"/>
                  </a:cubicBezTo>
                  <a:cubicBezTo>
                    <a:pt x="1947003" y="1545052"/>
                    <a:pt x="1936095" y="1521491"/>
                    <a:pt x="1948543" y="1513192"/>
                  </a:cubicBezTo>
                  <a:cubicBezTo>
                    <a:pt x="1973439" y="1496594"/>
                    <a:pt x="2007242" y="1500882"/>
                    <a:pt x="2035628" y="1491420"/>
                  </a:cubicBezTo>
                  <a:cubicBezTo>
                    <a:pt x="2046514" y="1487792"/>
                    <a:pt x="2057738" y="1485055"/>
                    <a:pt x="2068285" y="1480535"/>
                  </a:cubicBezTo>
                  <a:cubicBezTo>
                    <a:pt x="2083201" y="1474143"/>
                    <a:pt x="2095821" y="1461431"/>
                    <a:pt x="2111828" y="1458763"/>
                  </a:cubicBezTo>
                  <a:cubicBezTo>
                    <a:pt x="2162064" y="1450390"/>
                    <a:pt x="2213428" y="1451506"/>
                    <a:pt x="2264228" y="1447877"/>
                  </a:cubicBezTo>
                  <a:cubicBezTo>
                    <a:pt x="2265431" y="1447636"/>
                    <a:pt x="2355609" y="1430500"/>
                    <a:pt x="2362200" y="1426106"/>
                  </a:cubicBezTo>
                  <a:cubicBezTo>
                    <a:pt x="2373086" y="1418849"/>
                    <a:pt x="2372877" y="1400383"/>
                    <a:pt x="2383971" y="1393449"/>
                  </a:cubicBezTo>
                  <a:cubicBezTo>
                    <a:pt x="2403432" y="1381286"/>
                    <a:pt x="2449285" y="1371677"/>
                    <a:pt x="2449285" y="1371677"/>
                  </a:cubicBezTo>
                  <a:cubicBezTo>
                    <a:pt x="2456542" y="1364420"/>
                    <a:pt x="2461877" y="1354496"/>
                    <a:pt x="2471057" y="1349906"/>
                  </a:cubicBezTo>
                  <a:cubicBezTo>
                    <a:pt x="2491583" y="1339643"/>
                    <a:pt x="2536371" y="1328135"/>
                    <a:pt x="2536371" y="1328135"/>
                  </a:cubicBezTo>
                  <a:cubicBezTo>
                    <a:pt x="2573694" y="1216165"/>
                    <a:pt x="2513563" y="1367530"/>
                    <a:pt x="2579914" y="1284592"/>
                  </a:cubicBezTo>
                  <a:cubicBezTo>
                    <a:pt x="2589260" y="1272909"/>
                    <a:pt x="2580221" y="1251628"/>
                    <a:pt x="2590800" y="1241049"/>
                  </a:cubicBezTo>
                  <a:cubicBezTo>
                    <a:pt x="2601379" y="1230470"/>
                    <a:pt x="2619958" y="1234273"/>
                    <a:pt x="2634343" y="1230163"/>
                  </a:cubicBezTo>
                  <a:cubicBezTo>
                    <a:pt x="2718839" y="1206021"/>
                    <a:pt x="2600781" y="1225899"/>
                    <a:pt x="2775857" y="1208392"/>
                  </a:cubicBezTo>
                  <a:cubicBezTo>
                    <a:pt x="2783114" y="1201135"/>
                    <a:pt x="2787891" y="1189866"/>
                    <a:pt x="2797628" y="1186620"/>
                  </a:cubicBezTo>
                  <a:cubicBezTo>
                    <a:pt x="2821969" y="1178506"/>
                    <a:pt x="2848519" y="1179953"/>
                    <a:pt x="2873828" y="1175735"/>
                  </a:cubicBezTo>
                  <a:cubicBezTo>
                    <a:pt x="2892079" y="1172693"/>
                    <a:pt x="2910307" y="1169337"/>
                    <a:pt x="2928257" y="1164849"/>
                  </a:cubicBezTo>
                  <a:cubicBezTo>
                    <a:pt x="2982978" y="1151168"/>
                    <a:pt x="2940361" y="1158797"/>
                    <a:pt x="2993571" y="1132192"/>
                  </a:cubicBezTo>
                  <a:cubicBezTo>
                    <a:pt x="3003834" y="1127060"/>
                    <a:pt x="3015096" y="1124089"/>
                    <a:pt x="3026228" y="1121306"/>
                  </a:cubicBezTo>
                  <a:cubicBezTo>
                    <a:pt x="3090501" y="1105237"/>
                    <a:pt x="3126039" y="1106295"/>
                    <a:pt x="3200400" y="1099535"/>
                  </a:cubicBezTo>
                  <a:cubicBezTo>
                    <a:pt x="3210992" y="1095298"/>
                    <a:pt x="3268288" y="1071143"/>
                    <a:pt x="3287485" y="1066877"/>
                  </a:cubicBezTo>
                  <a:cubicBezTo>
                    <a:pt x="3309031" y="1062089"/>
                    <a:pt x="3331084" y="1059940"/>
                    <a:pt x="3352800" y="1055992"/>
                  </a:cubicBezTo>
                  <a:cubicBezTo>
                    <a:pt x="3371004" y="1052682"/>
                    <a:pt x="3389085" y="1048735"/>
                    <a:pt x="3407228" y="1045106"/>
                  </a:cubicBezTo>
                  <a:cubicBezTo>
                    <a:pt x="3414485" y="1037849"/>
                    <a:pt x="3420199" y="1028615"/>
                    <a:pt x="3429000" y="1023335"/>
                  </a:cubicBezTo>
                  <a:cubicBezTo>
                    <a:pt x="3440156" y="1016642"/>
                    <a:pt x="3497065" y="1003597"/>
                    <a:pt x="3505200" y="1001563"/>
                  </a:cubicBezTo>
                  <a:cubicBezTo>
                    <a:pt x="3527069" y="935951"/>
                    <a:pt x="3497545" y="998871"/>
                    <a:pt x="3559628" y="947135"/>
                  </a:cubicBezTo>
                  <a:cubicBezTo>
                    <a:pt x="3569679" y="938759"/>
                    <a:pt x="3570305" y="921411"/>
                    <a:pt x="3581400" y="914477"/>
                  </a:cubicBezTo>
                  <a:cubicBezTo>
                    <a:pt x="3607529" y="898146"/>
                    <a:pt x="3727697" y="874333"/>
                    <a:pt x="3744685" y="870935"/>
                  </a:cubicBezTo>
                  <a:cubicBezTo>
                    <a:pt x="3766328" y="866606"/>
                    <a:pt x="3788418" y="864674"/>
                    <a:pt x="3810000" y="860049"/>
                  </a:cubicBezTo>
                  <a:cubicBezTo>
                    <a:pt x="3839258" y="853779"/>
                    <a:pt x="3867646" y="843629"/>
                    <a:pt x="3897085" y="838277"/>
                  </a:cubicBezTo>
                  <a:lnTo>
                    <a:pt x="4016828" y="816506"/>
                  </a:lnTo>
                  <a:cubicBezTo>
                    <a:pt x="4031499" y="813572"/>
                    <a:pt x="4045525" y="807476"/>
                    <a:pt x="4060371" y="805620"/>
                  </a:cubicBezTo>
                  <a:cubicBezTo>
                    <a:pt x="4103728" y="800201"/>
                    <a:pt x="4147457" y="798363"/>
                    <a:pt x="4191000" y="794735"/>
                  </a:cubicBezTo>
                  <a:cubicBezTo>
                    <a:pt x="4288031" y="762390"/>
                    <a:pt x="4142124" y="808864"/>
                    <a:pt x="4376057" y="762077"/>
                  </a:cubicBezTo>
                  <a:cubicBezTo>
                    <a:pt x="4398560" y="757576"/>
                    <a:pt x="4419107" y="745872"/>
                    <a:pt x="4441371" y="740306"/>
                  </a:cubicBezTo>
                  <a:lnTo>
                    <a:pt x="4484914" y="729420"/>
                  </a:lnTo>
                  <a:cubicBezTo>
                    <a:pt x="4545642" y="688935"/>
                    <a:pt x="4496250" y="714831"/>
                    <a:pt x="4604657" y="696763"/>
                  </a:cubicBezTo>
                  <a:cubicBezTo>
                    <a:pt x="4625237" y="693333"/>
                    <a:pt x="4660156" y="682755"/>
                    <a:pt x="4680857" y="674992"/>
                  </a:cubicBezTo>
                  <a:cubicBezTo>
                    <a:pt x="4699153" y="668131"/>
                    <a:pt x="4716178" y="657314"/>
                    <a:pt x="4735285" y="653220"/>
                  </a:cubicBezTo>
                  <a:cubicBezTo>
                    <a:pt x="4767414" y="646335"/>
                    <a:pt x="4800801" y="647460"/>
                    <a:pt x="4833257" y="642335"/>
                  </a:cubicBezTo>
                  <a:cubicBezTo>
                    <a:pt x="4869808" y="636564"/>
                    <a:pt x="4942114" y="620563"/>
                    <a:pt x="4942114" y="620563"/>
                  </a:cubicBezTo>
                  <a:cubicBezTo>
                    <a:pt x="5015113" y="584064"/>
                    <a:pt x="4955094" y="610138"/>
                    <a:pt x="5029200" y="587906"/>
                  </a:cubicBezTo>
                  <a:cubicBezTo>
                    <a:pt x="5051181" y="581312"/>
                    <a:pt x="5094514" y="566135"/>
                    <a:pt x="5094514" y="566135"/>
                  </a:cubicBezTo>
                  <a:cubicBezTo>
                    <a:pt x="5098143" y="555249"/>
                    <a:pt x="5095437" y="539170"/>
                    <a:pt x="5105400" y="533477"/>
                  </a:cubicBezTo>
                  <a:cubicBezTo>
                    <a:pt x="5124564" y="522526"/>
                    <a:pt x="5148864" y="525713"/>
                    <a:pt x="5170714" y="522592"/>
                  </a:cubicBezTo>
                  <a:cubicBezTo>
                    <a:pt x="5199675" y="518455"/>
                    <a:pt x="5228771" y="515335"/>
                    <a:pt x="5257800" y="511706"/>
                  </a:cubicBezTo>
                  <a:cubicBezTo>
                    <a:pt x="5275943" y="504449"/>
                    <a:pt x="5293691" y="496114"/>
                    <a:pt x="5312228" y="489935"/>
                  </a:cubicBezTo>
                  <a:cubicBezTo>
                    <a:pt x="5331801" y="483411"/>
                    <a:pt x="5392943" y="471039"/>
                    <a:pt x="5410200" y="468163"/>
                  </a:cubicBezTo>
                  <a:cubicBezTo>
                    <a:pt x="5435509" y="463945"/>
                    <a:pt x="5461240" y="462309"/>
                    <a:pt x="5486400" y="457277"/>
                  </a:cubicBezTo>
                  <a:cubicBezTo>
                    <a:pt x="5515741" y="451409"/>
                    <a:pt x="5544618" y="443379"/>
                    <a:pt x="5573485" y="435506"/>
                  </a:cubicBezTo>
                  <a:cubicBezTo>
                    <a:pt x="5610306" y="425464"/>
                    <a:pt x="5608087" y="420135"/>
                    <a:pt x="5649685" y="413735"/>
                  </a:cubicBezTo>
                  <a:cubicBezTo>
                    <a:pt x="5682161" y="408739"/>
                    <a:pt x="5715246" y="408251"/>
                    <a:pt x="5747657" y="402849"/>
                  </a:cubicBezTo>
                  <a:cubicBezTo>
                    <a:pt x="5767409" y="399557"/>
                    <a:pt x="5899735" y="374949"/>
                    <a:pt x="5954485" y="359306"/>
                  </a:cubicBezTo>
                  <a:cubicBezTo>
                    <a:pt x="6046230" y="333092"/>
                    <a:pt x="5924379" y="367544"/>
                    <a:pt x="6019800" y="326649"/>
                  </a:cubicBezTo>
                  <a:cubicBezTo>
                    <a:pt x="6033551" y="320756"/>
                    <a:pt x="6049013" y="320062"/>
                    <a:pt x="6063343" y="315763"/>
                  </a:cubicBezTo>
                  <a:cubicBezTo>
                    <a:pt x="6241284" y="262381"/>
                    <a:pt x="6027236" y="324170"/>
                    <a:pt x="6183085" y="272220"/>
                  </a:cubicBezTo>
                  <a:cubicBezTo>
                    <a:pt x="6197278" y="267489"/>
                    <a:pt x="6212298" y="265634"/>
                    <a:pt x="6226628" y="261335"/>
                  </a:cubicBezTo>
                  <a:cubicBezTo>
                    <a:pt x="6248610" y="254741"/>
                    <a:pt x="6291943" y="239563"/>
                    <a:pt x="6291943" y="239563"/>
                  </a:cubicBezTo>
                  <a:cubicBezTo>
                    <a:pt x="6306457" y="228677"/>
                    <a:pt x="6319258" y="215020"/>
                    <a:pt x="6335485" y="206906"/>
                  </a:cubicBezTo>
                  <a:cubicBezTo>
                    <a:pt x="6407079" y="171109"/>
                    <a:pt x="6523257" y="173342"/>
                    <a:pt x="6585857" y="152477"/>
                  </a:cubicBezTo>
                  <a:cubicBezTo>
                    <a:pt x="6632707" y="136861"/>
                    <a:pt x="6607382" y="144375"/>
                    <a:pt x="6662057" y="130706"/>
                  </a:cubicBezTo>
                  <a:cubicBezTo>
                    <a:pt x="6721629" y="90992"/>
                    <a:pt x="6670845" y="118063"/>
                    <a:pt x="6770914" y="98049"/>
                  </a:cubicBezTo>
                  <a:cubicBezTo>
                    <a:pt x="6858826" y="80466"/>
                    <a:pt x="6738901" y="92509"/>
                    <a:pt x="6847114" y="76277"/>
                  </a:cubicBezTo>
                  <a:cubicBezTo>
                    <a:pt x="6904975" y="67598"/>
                    <a:pt x="6963228" y="61763"/>
                    <a:pt x="7021285" y="54506"/>
                  </a:cubicBezTo>
                  <a:cubicBezTo>
                    <a:pt x="7119540" y="29942"/>
                    <a:pt x="6999807" y="57810"/>
                    <a:pt x="7162800" y="32735"/>
                  </a:cubicBezTo>
                  <a:cubicBezTo>
                    <a:pt x="7177587" y="30460"/>
                    <a:pt x="7191829" y="25478"/>
                    <a:pt x="7206343" y="21849"/>
                  </a:cubicBezTo>
                  <a:cubicBezTo>
                    <a:pt x="7230680" y="-2489"/>
                    <a:pt x="7217851" y="77"/>
                    <a:pt x="7239000" y="77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  <a:alpha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" name="Freeform 74">
              <a:extLst>
                <a:ext uri="{FF2B5EF4-FFF2-40B4-BE49-F238E27FC236}">
                  <a16:creationId xmlns:a16="http://schemas.microsoft.com/office/drawing/2014/main" id="{2A752200-C2D9-5248-B19D-547C14F86616}"/>
                </a:ext>
              </a:extLst>
            </p:cNvPr>
            <p:cNvSpPr/>
            <p:nvPr/>
          </p:nvSpPr>
          <p:spPr>
            <a:xfrm>
              <a:off x="5188461" y="2285220"/>
              <a:ext cx="3105680" cy="576593"/>
            </a:xfrm>
            <a:custGeom>
              <a:avLst/>
              <a:gdLst>
                <a:gd name="connsiteX0" fmla="*/ 0 w 7239000"/>
                <a:gd name="connsiteY0" fmla="*/ 2253420 h 2253420"/>
                <a:gd name="connsiteX1" fmla="*/ 108857 w 7239000"/>
                <a:gd name="connsiteY1" fmla="*/ 2242535 h 2253420"/>
                <a:gd name="connsiteX2" fmla="*/ 152400 w 7239000"/>
                <a:gd name="connsiteY2" fmla="*/ 2220763 h 2253420"/>
                <a:gd name="connsiteX3" fmla="*/ 239485 w 7239000"/>
                <a:gd name="connsiteY3" fmla="*/ 2198992 h 2253420"/>
                <a:gd name="connsiteX4" fmla="*/ 250371 w 7239000"/>
                <a:gd name="connsiteY4" fmla="*/ 2166335 h 2253420"/>
                <a:gd name="connsiteX5" fmla="*/ 413657 w 7239000"/>
                <a:gd name="connsiteY5" fmla="*/ 2133677 h 2253420"/>
                <a:gd name="connsiteX6" fmla="*/ 468085 w 7239000"/>
                <a:gd name="connsiteY6" fmla="*/ 2057477 h 2253420"/>
                <a:gd name="connsiteX7" fmla="*/ 533400 w 7239000"/>
                <a:gd name="connsiteY7" fmla="*/ 2046592 h 2253420"/>
                <a:gd name="connsiteX8" fmla="*/ 620485 w 7239000"/>
                <a:gd name="connsiteY8" fmla="*/ 2024820 h 2253420"/>
                <a:gd name="connsiteX9" fmla="*/ 642257 w 7239000"/>
                <a:gd name="connsiteY9" fmla="*/ 2003049 h 2253420"/>
                <a:gd name="connsiteX10" fmla="*/ 653143 w 7239000"/>
                <a:gd name="connsiteY10" fmla="*/ 1970392 h 2253420"/>
                <a:gd name="connsiteX11" fmla="*/ 729343 w 7239000"/>
                <a:gd name="connsiteY11" fmla="*/ 1948620 h 2253420"/>
                <a:gd name="connsiteX12" fmla="*/ 762000 w 7239000"/>
                <a:gd name="connsiteY12" fmla="*/ 1937735 h 2253420"/>
                <a:gd name="connsiteX13" fmla="*/ 925285 w 7239000"/>
                <a:gd name="connsiteY13" fmla="*/ 1915963 h 2253420"/>
                <a:gd name="connsiteX14" fmla="*/ 979714 w 7239000"/>
                <a:gd name="connsiteY14" fmla="*/ 1894192 h 2253420"/>
                <a:gd name="connsiteX15" fmla="*/ 1034143 w 7239000"/>
                <a:gd name="connsiteY15" fmla="*/ 1861535 h 2253420"/>
                <a:gd name="connsiteX16" fmla="*/ 1055914 w 7239000"/>
                <a:gd name="connsiteY16" fmla="*/ 1839763 h 2253420"/>
                <a:gd name="connsiteX17" fmla="*/ 1164771 w 7239000"/>
                <a:gd name="connsiteY17" fmla="*/ 1807106 h 2253420"/>
                <a:gd name="connsiteX18" fmla="*/ 1219200 w 7239000"/>
                <a:gd name="connsiteY18" fmla="*/ 1774449 h 2253420"/>
                <a:gd name="connsiteX19" fmla="*/ 1349828 w 7239000"/>
                <a:gd name="connsiteY19" fmla="*/ 1752677 h 2253420"/>
                <a:gd name="connsiteX20" fmla="*/ 1382485 w 7239000"/>
                <a:gd name="connsiteY20" fmla="*/ 1730906 h 2253420"/>
                <a:gd name="connsiteX21" fmla="*/ 1447800 w 7239000"/>
                <a:gd name="connsiteY21" fmla="*/ 1709135 h 2253420"/>
                <a:gd name="connsiteX22" fmla="*/ 1469571 w 7239000"/>
                <a:gd name="connsiteY22" fmla="*/ 1676477 h 2253420"/>
                <a:gd name="connsiteX23" fmla="*/ 1524000 w 7239000"/>
                <a:gd name="connsiteY23" fmla="*/ 1665592 h 2253420"/>
                <a:gd name="connsiteX24" fmla="*/ 1556657 w 7239000"/>
                <a:gd name="connsiteY24" fmla="*/ 1654706 h 2253420"/>
                <a:gd name="connsiteX25" fmla="*/ 1676400 w 7239000"/>
                <a:gd name="connsiteY25" fmla="*/ 1643820 h 2253420"/>
                <a:gd name="connsiteX26" fmla="*/ 1763485 w 7239000"/>
                <a:gd name="connsiteY26" fmla="*/ 1622049 h 2253420"/>
                <a:gd name="connsiteX27" fmla="*/ 1883228 w 7239000"/>
                <a:gd name="connsiteY27" fmla="*/ 1600277 h 2253420"/>
                <a:gd name="connsiteX28" fmla="*/ 1905000 w 7239000"/>
                <a:gd name="connsiteY28" fmla="*/ 1567620 h 2253420"/>
                <a:gd name="connsiteX29" fmla="*/ 1937657 w 7239000"/>
                <a:gd name="connsiteY29" fmla="*/ 1556735 h 2253420"/>
                <a:gd name="connsiteX30" fmla="*/ 1948543 w 7239000"/>
                <a:gd name="connsiteY30" fmla="*/ 1513192 h 2253420"/>
                <a:gd name="connsiteX31" fmla="*/ 2035628 w 7239000"/>
                <a:gd name="connsiteY31" fmla="*/ 1491420 h 2253420"/>
                <a:gd name="connsiteX32" fmla="*/ 2068285 w 7239000"/>
                <a:gd name="connsiteY32" fmla="*/ 1480535 h 2253420"/>
                <a:gd name="connsiteX33" fmla="*/ 2111828 w 7239000"/>
                <a:gd name="connsiteY33" fmla="*/ 1458763 h 2253420"/>
                <a:gd name="connsiteX34" fmla="*/ 2264228 w 7239000"/>
                <a:gd name="connsiteY34" fmla="*/ 1447877 h 2253420"/>
                <a:gd name="connsiteX35" fmla="*/ 2362200 w 7239000"/>
                <a:gd name="connsiteY35" fmla="*/ 1426106 h 2253420"/>
                <a:gd name="connsiteX36" fmla="*/ 2383971 w 7239000"/>
                <a:gd name="connsiteY36" fmla="*/ 1393449 h 2253420"/>
                <a:gd name="connsiteX37" fmla="*/ 2449285 w 7239000"/>
                <a:gd name="connsiteY37" fmla="*/ 1371677 h 2253420"/>
                <a:gd name="connsiteX38" fmla="*/ 2471057 w 7239000"/>
                <a:gd name="connsiteY38" fmla="*/ 1349906 h 2253420"/>
                <a:gd name="connsiteX39" fmla="*/ 2536371 w 7239000"/>
                <a:gd name="connsiteY39" fmla="*/ 1328135 h 2253420"/>
                <a:gd name="connsiteX40" fmla="*/ 2579914 w 7239000"/>
                <a:gd name="connsiteY40" fmla="*/ 1284592 h 2253420"/>
                <a:gd name="connsiteX41" fmla="*/ 2590800 w 7239000"/>
                <a:gd name="connsiteY41" fmla="*/ 1241049 h 2253420"/>
                <a:gd name="connsiteX42" fmla="*/ 2634343 w 7239000"/>
                <a:gd name="connsiteY42" fmla="*/ 1230163 h 2253420"/>
                <a:gd name="connsiteX43" fmla="*/ 2775857 w 7239000"/>
                <a:gd name="connsiteY43" fmla="*/ 1208392 h 2253420"/>
                <a:gd name="connsiteX44" fmla="*/ 2797628 w 7239000"/>
                <a:gd name="connsiteY44" fmla="*/ 1186620 h 2253420"/>
                <a:gd name="connsiteX45" fmla="*/ 2873828 w 7239000"/>
                <a:gd name="connsiteY45" fmla="*/ 1175735 h 2253420"/>
                <a:gd name="connsiteX46" fmla="*/ 2928257 w 7239000"/>
                <a:gd name="connsiteY46" fmla="*/ 1164849 h 2253420"/>
                <a:gd name="connsiteX47" fmla="*/ 2993571 w 7239000"/>
                <a:gd name="connsiteY47" fmla="*/ 1132192 h 2253420"/>
                <a:gd name="connsiteX48" fmla="*/ 3026228 w 7239000"/>
                <a:gd name="connsiteY48" fmla="*/ 1121306 h 2253420"/>
                <a:gd name="connsiteX49" fmla="*/ 3200400 w 7239000"/>
                <a:gd name="connsiteY49" fmla="*/ 1099535 h 2253420"/>
                <a:gd name="connsiteX50" fmla="*/ 3287485 w 7239000"/>
                <a:gd name="connsiteY50" fmla="*/ 1066877 h 2253420"/>
                <a:gd name="connsiteX51" fmla="*/ 3352800 w 7239000"/>
                <a:gd name="connsiteY51" fmla="*/ 1055992 h 2253420"/>
                <a:gd name="connsiteX52" fmla="*/ 3407228 w 7239000"/>
                <a:gd name="connsiteY52" fmla="*/ 1045106 h 2253420"/>
                <a:gd name="connsiteX53" fmla="*/ 3429000 w 7239000"/>
                <a:gd name="connsiteY53" fmla="*/ 1023335 h 2253420"/>
                <a:gd name="connsiteX54" fmla="*/ 3505200 w 7239000"/>
                <a:gd name="connsiteY54" fmla="*/ 1001563 h 2253420"/>
                <a:gd name="connsiteX55" fmla="*/ 3559628 w 7239000"/>
                <a:gd name="connsiteY55" fmla="*/ 947135 h 2253420"/>
                <a:gd name="connsiteX56" fmla="*/ 3581400 w 7239000"/>
                <a:gd name="connsiteY56" fmla="*/ 914477 h 2253420"/>
                <a:gd name="connsiteX57" fmla="*/ 3744685 w 7239000"/>
                <a:gd name="connsiteY57" fmla="*/ 870935 h 2253420"/>
                <a:gd name="connsiteX58" fmla="*/ 3810000 w 7239000"/>
                <a:gd name="connsiteY58" fmla="*/ 860049 h 2253420"/>
                <a:gd name="connsiteX59" fmla="*/ 3897085 w 7239000"/>
                <a:gd name="connsiteY59" fmla="*/ 838277 h 2253420"/>
                <a:gd name="connsiteX60" fmla="*/ 4016828 w 7239000"/>
                <a:gd name="connsiteY60" fmla="*/ 816506 h 2253420"/>
                <a:gd name="connsiteX61" fmla="*/ 4060371 w 7239000"/>
                <a:gd name="connsiteY61" fmla="*/ 805620 h 2253420"/>
                <a:gd name="connsiteX62" fmla="*/ 4191000 w 7239000"/>
                <a:gd name="connsiteY62" fmla="*/ 794735 h 2253420"/>
                <a:gd name="connsiteX63" fmla="*/ 4376057 w 7239000"/>
                <a:gd name="connsiteY63" fmla="*/ 762077 h 2253420"/>
                <a:gd name="connsiteX64" fmla="*/ 4441371 w 7239000"/>
                <a:gd name="connsiteY64" fmla="*/ 740306 h 2253420"/>
                <a:gd name="connsiteX65" fmla="*/ 4484914 w 7239000"/>
                <a:gd name="connsiteY65" fmla="*/ 729420 h 2253420"/>
                <a:gd name="connsiteX66" fmla="*/ 4604657 w 7239000"/>
                <a:gd name="connsiteY66" fmla="*/ 696763 h 2253420"/>
                <a:gd name="connsiteX67" fmla="*/ 4680857 w 7239000"/>
                <a:gd name="connsiteY67" fmla="*/ 674992 h 2253420"/>
                <a:gd name="connsiteX68" fmla="*/ 4735285 w 7239000"/>
                <a:gd name="connsiteY68" fmla="*/ 653220 h 2253420"/>
                <a:gd name="connsiteX69" fmla="*/ 4833257 w 7239000"/>
                <a:gd name="connsiteY69" fmla="*/ 642335 h 2253420"/>
                <a:gd name="connsiteX70" fmla="*/ 4942114 w 7239000"/>
                <a:gd name="connsiteY70" fmla="*/ 620563 h 2253420"/>
                <a:gd name="connsiteX71" fmla="*/ 5029200 w 7239000"/>
                <a:gd name="connsiteY71" fmla="*/ 587906 h 2253420"/>
                <a:gd name="connsiteX72" fmla="*/ 5094514 w 7239000"/>
                <a:gd name="connsiteY72" fmla="*/ 566135 h 2253420"/>
                <a:gd name="connsiteX73" fmla="*/ 5105400 w 7239000"/>
                <a:gd name="connsiteY73" fmla="*/ 533477 h 2253420"/>
                <a:gd name="connsiteX74" fmla="*/ 5170714 w 7239000"/>
                <a:gd name="connsiteY74" fmla="*/ 522592 h 2253420"/>
                <a:gd name="connsiteX75" fmla="*/ 5257800 w 7239000"/>
                <a:gd name="connsiteY75" fmla="*/ 511706 h 2253420"/>
                <a:gd name="connsiteX76" fmla="*/ 5312228 w 7239000"/>
                <a:gd name="connsiteY76" fmla="*/ 489935 h 2253420"/>
                <a:gd name="connsiteX77" fmla="*/ 5410200 w 7239000"/>
                <a:gd name="connsiteY77" fmla="*/ 468163 h 2253420"/>
                <a:gd name="connsiteX78" fmla="*/ 5486400 w 7239000"/>
                <a:gd name="connsiteY78" fmla="*/ 457277 h 2253420"/>
                <a:gd name="connsiteX79" fmla="*/ 5573485 w 7239000"/>
                <a:gd name="connsiteY79" fmla="*/ 435506 h 2253420"/>
                <a:gd name="connsiteX80" fmla="*/ 5649685 w 7239000"/>
                <a:gd name="connsiteY80" fmla="*/ 413735 h 2253420"/>
                <a:gd name="connsiteX81" fmla="*/ 5747657 w 7239000"/>
                <a:gd name="connsiteY81" fmla="*/ 402849 h 2253420"/>
                <a:gd name="connsiteX82" fmla="*/ 5954485 w 7239000"/>
                <a:gd name="connsiteY82" fmla="*/ 359306 h 2253420"/>
                <a:gd name="connsiteX83" fmla="*/ 6019800 w 7239000"/>
                <a:gd name="connsiteY83" fmla="*/ 326649 h 2253420"/>
                <a:gd name="connsiteX84" fmla="*/ 6063343 w 7239000"/>
                <a:gd name="connsiteY84" fmla="*/ 315763 h 2253420"/>
                <a:gd name="connsiteX85" fmla="*/ 6183085 w 7239000"/>
                <a:gd name="connsiteY85" fmla="*/ 272220 h 2253420"/>
                <a:gd name="connsiteX86" fmla="*/ 6226628 w 7239000"/>
                <a:gd name="connsiteY86" fmla="*/ 261335 h 2253420"/>
                <a:gd name="connsiteX87" fmla="*/ 6291943 w 7239000"/>
                <a:gd name="connsiteY87" fmla="*/ 239563 h 2253420"/>
                <a:gd name="connsiteX88" fmla="*/ 6335485 w 7239000"/>
                <a:gd name="connsiteY88" fmla="*/ 206906 h 2253420"/>
                <a:gd name="connsiteX89" fmla="*/ 6585857 w 7239000"/>
                <a:gd name="connsiteY89" fmla="*/ 152477 h 2253420"/>
                <a:gd name="connsiteX90" fmla="*/ 6662057 w 7239000"/>
                <a:gd name="connsiteY90" fmla="*/ 130706 h 2253420"/>
                <a:gd name="connsiteX91" fmla="*/ 6770914 w 7239000"/>
                <a:gd name="connsiteY91" fmla="*/ 98049 h 2253420"/>
                <a:gd name="connsiteX92" fmla="*/ 6847114 w 7239000"/>
                <a:gd name="connsiteY92" fmla="*/ 76277 h 2253420"/>
                <a:gd name="connsiteX93" fmla="*/ 7021285 w 7239000"/>
                <a:gd name="connsiteY93" fmla="*/ 54506 h 2253420"/>
                <a:gd name="connsiteX94" fmla="*/ 7162800 w 7239000"/>
                <a:gd name="connsiteY94" fmla="*/ 32735 h 2253420"/>
                <a:gd name="connsiteX95" fmla="*/ 7206343 w 7239000"/>
                <a:gd name="connsiteY95" fmla="*/ 21849 h 2253420"/>
                <a:gd name="connsiteX96" fmla="*/ 7239000 w 7239000"/>
                <a:gd name="connsiteY96" fmla="*/ 77 h 225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7239000" h="2253420">
                  <a:moveTo>
                    <a:pt x="0" y="2253420"/>
                  </a:moveTo>
                  <a:cubicBezTo>
                    <a:pt x="36286" y="2249792"/>
                    <a:pt x="73200" y="2250176"/>
                    <a:pt x="108857" y="2242535"/>
                  </a:cubicBezTo>
                  <a:cubicBezTo>
                    <a:pt x="124724" y="2239135"/>
                    <a:pt x="137485" y="2227156"/>
                    <a:pt x="152400" y="2220763"/>
                  </a:cubicBezTo>
                  <a:cubicBezTo>
                    <a:pt x="181691" y="2208210"/>
                    <a:pt x="207535" y="2205382"/>
                    <a:pt x="239485" y="2198992"/>
                  </a:cubicBezTo>
                  <a:cubicBezTo>
                    <a:pt x="243114" y="2188106"/>
                    <a:pt x="244467" y="2176174"/>
                    <a:pt x="250371" y="2166335"/>
                  </a:cubicBezTo>
                  <a:cubicBezTo>
                    <a:pt x="282438" y="2112891"/>
                    <a:pt x="368663" y="2137138"/>
                    <a:pt x="413657" y="2133677"/>
                  </a:cubicBezTo>
                  <a:cubicBezTo>
                    <a:pt x="434702" y="2070542"/>
                    <a:pt x="415834" y="2069088"/>
                    <a:pt x="468085" y="2057477"/>
                  </a:cubicBezTo>
                  <a:cubicBezTo>
                    <a:pt x="489631" y="2052689"/>
                    <a:pt x="511818" y="2051217"/>
                    <a:pt x="533400" y="2046592"/>
                  </a:cubicBezTo>
                  <a:cubicBezTo>
                    <a:pt x="562658" y="2040323"/>
                    <a:pt x="620485" y="2024820"/>
                    <a:pt x="620485" y="2024820"/>
                  </a:cubicBezTo>
                  <a:cubicBezTo>
                    <a:pt x="627742" y="2017563"/>
                    <a:pt x="636976" y="2011850"/>
                    <a:pt x="642257" y="2003049"/>
                  </a:cubicBezTo>
                  <a:cubicBezTo>
                    <a:pt x="648161" y="1993210"/>
                    <a:pt x="643413" y="1976474"/>
                    <a:pt x="653143" y="1970392"/>
                  </a:cubicBezTo>
                  <a:cubicBezTo>
                    <a:pt x="675544" y="1956391"/>
                    <a:pt x="704041" y="1956211"/>
                    <a:pt x="729343" y="1948620"/>
                  </a:cubicBezTo>
                  <a:cubicBezTo>
                    <a:pt x="740334" y="1945323"/>
                    <a:pt x="750748" y="1939985"/>
                    <a:pt x="762000" y="1937735"/>
                  </a:cubicBezTo>
                  <a:cubicBezTo>
                    <a:pt x="787040" y="1932727"/>
                    <a:pt x="904091" y="1918612"/>
                    <a:pt x="925285" y="1915963"/>
                  </a:cubicBezTo>
                  <a:cubicBezTo>
                    <a:pt x="943428" y="1908706"/>
                    <a:pt x="962748" y="1903887"/>
                    <a:pt x="979714" y="1894192"/>
                  </a:cubicBezTo>
                  <a:cubicBezTo>
                    <a:pt x="1063389" y="1846377"/>
                    <a:pt x="931608" y="1895710"/>
                    <a:pt x="1034143" y="1861535"/>
                  </a:cubicBezTo>
                  <a:cubicBezTo>
                    <a:pt x="1041400" y="1854278"/>
                    <a:pt x="1046734" y="1844353"/>
                    <a:pt x="1055914" y="1839763"/>
                  </a:cubicBezTo>
                  <a:cubicBezTo>
                    <a:pt x="1082413" y="1826513"/>
                    <a:pt x="1133522" y="1814918"/>
                    <a:pt x="1164771" y="1807106"/>
                  </a:cubicBezTo>
                  <a:cubicBezTo>
                    <a:pt x="1188337" y="1783541"/>
                    <a:pt x="1183873" y="1781515"/>
                    <a:pt x="1219200" y="1774449"/>
                  </a:cubicBezTo>
                  <a:cubicBezTo>
                    <a:pt x="1262486" y="1765792"/>
                    <a:pt x="1349828" y="1752677"/>
                    <a:pt x="1349828" y="1752677"/>
                  </a:cubicBezTo>
                  <a:cubicBezTo>
                    <a:pt x="1360714" y="1745420"/>
                    <a:pt x="1370530" y="1736219"/>
                    <a:pt x="1382485" y="1730906"/>
                  </a:cubicBezTo>
                  <a:cubicBezTo>
                    <a:pt x="1403456" y="1721586"/>
                    <a:pt x="1447800" y="1709135"/>
                    <a:pt x="1447800" y="1709135"/>
                  </a:cubicBezTo>
                  <a:cubicBezTo>
                    <a:pt x="1455057" y="1698249"/>
                    <a:pt x="1458212" y="1682968"/>
                    <a:pt x="1469571" y="1676477"/>
                  </a:cubicBezTo>
                  <a:cubicBezTo>
                    <a:pt x="1485635" y="1667297"/>
                    <a:pt x="1506050" y="1670079"/>
                    <a:pt x="1524000" y="1665592"/>
                  </a:cubicBezTo>
                  <a:cubicBezTo>
                    <a:pt x="1535132" y="1662809"/>
                    <a:pt x="1545298" y="1656329"/>
                    <a:pt x="1556657" y="1654706"/>
                  </a:cubicBezTo>
                  <a:cubicBezTo>
                    <a:pt x="1596333" y="1649038"/>
                    <a:pt x="1636486" y="1647449"/>
                    <a:pt x="1676400" y="1643820"/>
                  </a:cubicBezTo>
                  <a:lnTo>
                    <a:pt x="1763485" y="1622049"/>
                  </a:lnTo>
                  <a:cubicBezTo>
                    <a:pt x="1803044" y="1612920"/>
                    <a:pt x="1843220" y="1606945"/>
                    <a:pt x="1883228" y="1600277"/>
                  </a:cubicBezTo>
                  <a:cubicBezTo>
                    <a:pt x="1890485" y="1589391"/>
                    <a:pt x="1894784" y="1575793"/>
                    <a:pt x="1905000" y="1567620"/>
                  </a:cubicBezTo>
                  <a:cubicBezTo>
                    <a:pt x="1913960" y="1560452"/>
                    <a:pt x="1930489" y="1565695"/>
                    <a:pt x="1937657" y="1556735"/>
                  </a:cubicBezTo>
                  <a:cubicBezTo>
                    <a:pt x="1947003" y="1545052"/>
                    <a:pt x="1936095" y="1521491"/>
                    <a:pt x="1948543" y="1513192"/>
                  </a:cubicBezTo>
                  <a:cubicBezTo>
                    <a:pt x="1973439" y="1496594"/>
                    <a:pt x="2007242" y="1500882"/>
                    <a:pt x="2035628" y="1491420"/>
                  </a:cubicBezTo>
                  <a:cubicBezTo>
                    <a:pt x="2046514" y="1487792"/>
                    <a:pt x="2057738" y="1485055"/>
                    <a:pt x="2068285" y="1480535"/>
                  </a:cubicBezTo>
                  <a:cubicBezTo>
                    <a:pt x="2083201" y="1474143"/>
                    <a:pt x="2095821" y="1461431"/>
                    <a:pt x="2111828" y="1458763"/>
                  </a:cubicBezTo>
                  <a:cubicBezTo>
                    <a:pt x="2162064" y="1450390"/>
                    <a:pt x="2213428" y="1451506"/>
                    <a:pt x="2264228" y="1447877"/>
                  </a:cubicBezTo>
                  <a:cubicBezTo>
                    <a:pt x="2265431" y="1447636"/>
                    <a:pt x="2355609" y="1430500"/>
                    <a:pt x="2362200" y="1426106"/>
                  </a:cubicBezTo>
                  <a:cubicBezTo>
                    <a:pt x="2373086" y="1418849"/>
                    <a:pt x="2372877" y="1400383"/>
                    <a:pt x="2383971" y="1393449"/>
                  </a:cubicBezTo>
                  <a:cubicBezTo>
                    <a:pt x="2403432" y="1381286"/>
                    <a:pt x="2449285" y="1371677"/>
                    <a:pt x="2449285" y="1371677"/>
                  </a:cubicBezTo>
                  <a:cubicBezTo>
                    <a:pt x="2456542" y="1364420"/>
                    <a:pt x="2461877" y="1354496"/>
                    <a:pt x="2471057" y="1349906"/>
                  </a:cubicBezTo>
                  <a:cubicBezTo>
                    <a:pt x="2491583" y="1339643"/>
                    <a:pt x="2536371" y="1328135"/>
                    <a:pt x="2536371" y="1328135"/>
                  </a:cubicBezTo>
                  <a:cubicBezTo>
                    <a:pt x="2573694" y="1216165"/>
                    <a:pt x="2513563" y="1367530"/>
                    <a:pt x="2579914" y="1284592"/>
                  </a:cubicBezTo>
                  <a:cubicBezTo>
                    <a:pt x="2589260" y="1272909"/>
                    <a:pt x="2580221" y="1251628"/>
                    <a:pt x="2590800" y="1241049"/>
                  </a:cubicBezTo>
                  <a:cubicBezTo>
                    <a:pt x="2601379" y="1230470"/>
                    <a:pt x="2619958" y="1234273"/>
                    <a:pt x="2634343" y="1230163"/>
                  </a:cubicBezTo>
                  <a:cubicBezTo>
                    <a:pt x="2718839" y="1206021"/>
                    <a:pt x="2600781" y="1225899"/>
                    <a:pt x="2775857" y="1208392"/>
                  </a:cubicBezTo>
                  <a:cubicBezTo>
                    <a:pt x="2783114" y="1201135"/>
                    <a:pt x="2787891" y="1189866"/>
                    <a:pt x="2797628" y="1186620"/>
                  </a:cubicBezTo>
                  <a:cubicBezTo>
                    <a:pt x="2821969" y="1178506"/>
                    <a:pt x="2848519" y="1179953"/>
                    <a:pt x="2873828" y="1175735"/>
                  </a:cubicBezTo>
                  <a:cubicBezTo>
                    <a:pt x="2892079" y="1172693"/>
                    <a:pt x="2910307" y="1169337"/>
                    <a:pt x="2928257" y="1164849"/>
                  </a:cubicBezTo>
                  <a:cubicBezTo>
                    <a:pt x="2982978" y="1151168"/>
                    <a:pt x="2940361" y="1158797"/>
                    <a:pt x="2993571" y="1132192"/>
                  </a:cubicBezTo>
                  <a:cubicBezTo>
                    <a:pt x="3003834" y="1127060"/>
                    <a:pt x="3015096" y="1124089"/>
                    <a:pt x="3026228" y="1121306"/>
                  </a:cubicBezTo>
                  <a:cubicBezTo>
                    <a:pt x="3090501" y="1105237"/>
                    <a:pt x="3126039" y="1106295"/>
                    <a:pt x="3200400" y="1099535"/>
                  </a:cubicBezTo>
                  <a:cubicBezTo>
                    <a:pt x="3210992" y="1095298"/>
                    <a:pt x="3268288" y="1071143"/>
                    <a:pt x="3287485" y="1066877"/>
                  </a:cubicBezTo>
                  <a:cubicBezTo>
                    <a:pt x="3309031" y="1062089"/>
                    <a:pt x="3331084" y="1059940"/>
                    <a:pt x="3352800" y="1055992"/>
                  </a:cubicBezTo>
                  <a:cubicBezTo>
                    <a:pt x="3371004" y="1052682"/>
                    <a:pt x="3389085" y="1048735"/>
                    <a:pt x="3407228" y="1045106"/>
                  </a:cubicBezTo>
                  <a:cubicBezTo>
                    <a:pt x="3414485" y="1037849"/>
                    <a:pt x="3420199" y="1028615"/>
                    <a:pt x="3429000" y="1023335"/>
                  </a:cubicBezTo>
                  <a:cubicBezTo>
                    <a:pt x="3440156" y="1016642"/>
                    <a:pt x="3497065" y="1003597"/>
                    <a:pt x="3505200" y="1001563"/>
                  </a:cubicBezTo>
                  <a:cubicBezTo>
                    <a:pt x="3527069" y="935951"/>
                    <a:pt x="3497545" y="998871"/>
                    <a:pt x="3559628" y="947135"/>
                  </a:cubicBezTo>
                  <a:cubicBezTo>
                    <a:pt x="3569679" y="938759"/>
                    <a:pt x="3570305" y="921411"/>
                    <a:pt x="3581400" y="914477"/>
                  </a:cubicBezTo>
                  <a:cubicBezTo>
                    <a:pt x="3607529" y="898146"/>
                    <a:pt x="3727697" y="874333"/>
                    <a:pt x="3744685" y="870935"/>
                  </a:cubicBezTo>
                  <a:cubicBezTo>
                    <a:pt x="3766328" y="866606"/>
                    <a:pt x="3788418" y="864674"/>
                    <a:pt x="3810000" y="860049"/>
                  </a:cubicBezTo>
                  <a:cubicBezTo>
                    <a:pt x="3839258" y="853779"/>
                    <a:pt x="3867646" y="843629"/>
                    <a:pt x="3897085" y="838277"/>
                  </a:cubicBezTo>
                  <a:lnTo>
                    <a:pt x="4016828" y="816506"/>
                  </a:lnTo>
                  <a:cubicBezTo>
                    <a:pt x="4031499" y="813572"/>
                    <a:pt x="4045525" y="807476"/>
                    <a:pt x="4060371" y="805620"/>
                  </a:cubicBezTo>
                  <a:cubicBezTo>
                    <a:pt x="4103728" y="800201"/>
                    <a:pt x="4147457" y="798363"/>
                    <a:pt x="4191000" y="794735"/>
                  </a:cubicBezTo>
                  <a:cubicBezTo>
                    <a:pt x="4288031" y="762390"/>
                    <a:pt x="4142124" y="808864"/>
                    <a:pt x="4376057" y="762077"/>
                  </a:cubicBezTo>
                  <a:cubicBezTo>
                    <a:pt x="4398560" y="757576"/>
                    <a:pt x="4419107" y="745872"/>
                    <a:pt x="4441371" y="740306"/>
                  </a:cubicBezTo>
                  <a:lnTo>
                    <a:pt x="4484914" y="729420"/>
                  </a:lnTo>
                  <a:cubicBezTo>
                    <a:pt x="4545642" y="688935"/>
                    <a:pt x="4496250" y="714831"/>
                    <a:pt x="4604657" y="696763"/>
                  </a:cubicBezTo>
                  <a:cubicBezTo>
                    <a:pt x="4625237" y="693333"/>
                    <a:pt x="4660156" y="682755"/>
                    <a:pt x="4680857" y="674992"/>
                  </a:cubicBezTo>
                  <a:cubicBezTo>
                    <a:pt x="4699153" y="668131"/>
                    <a:pt x="4716178" y="657314"/>
                    <a:pt x="4735285" y="653220"/>
                  </a:cubicBezTo>
                  <a:cubicBezTo>
                    <a:pt x="4767414" y="646335"/>
                    <a:pt x="4800801" y="647460"/>
                    <a:pt x="4833257" y="642335"/>
                  </a:cubicBezTo>
                  <a:cubicBezTo>
                    <a:pt x="4869808" y="636564"/>
                    <a:pt x="4942114" y="620563"/>
                    <a:pt x="4942114" y="620563"/>
                  </a:cubicBezTo>
                  <a:cubicBezTo>
                    <a:pt x="5015113" y="584064"/>
                    <a:pt x="4955094" y="610138"/>
                    <a:pt x="5029200" y="587906"/>
                  </a:cubicBezTo>
                  <a:cubicBezTo>
                    <a:pt x="5051181" y="581312"/>
                    <a:pt x="5094514" y="566135"/>
                    <a:pt x="5094514" y="566135"/>
                  </a:cubicBezTo>
                  <a:cubicBezTo>
                    <a:pt x="5098143" y="555249"/>
                    <a:pt x="5095437" y="539170"/>
                    <a:pt x="5105400" y="533477"/>
                  </a:cubicBezTo>
                  <a:cubicBezTo>
                    <a:pt x="5124564" y="522526"/>
                    <a:pt x="5148864" y="525713"/>
                    <a:pt x="5170714" y="522592"/>
                  </a:cubicBezTo>
                  <a:cubicBezTo>
                    <a:pt x="5199675" y="518455"/>
                    <a:pt x="5228771" y="515335"/>
                    <a:pt x="5257800" y="511706"/>
                  </a:cubicBezTo>
                  <a:cubicBezTo>
                    <a:pt x="5275943" y="504449"/>
                    <a:pt x="5293691" y="496114"/>
                    <a:pt x="5312228" y="489935"/>
                  </a:cubicBezTo>
                  <a:cubicBezTo>
                    <a:pt x="5331801" y="483411"/>
                    <a:pt x="5392943" y="471039"/>
                    <a:pt x="5410200" y="468163"/>
                  </a:cubicBezTo>
                  <a:cubicBezTo>
                    <a:pt x="5435509" y="463945"/>
                    <a:pt x="5461240" y="462309"/>
                    <a:pt x="5486400" y="457277"/>
                  </a:cubicBezTo>
                  <a:cubicBezTo>
                    <a:pt x="5515741" y="451409"/>
                    <a:pt x="5544618" y="443379"/>
                    <a:pt x="5573485" y="435506"/>
                  </a:cubicBezTo>
                  <a:cubicBezTo>
                    <a:pt x="5610306" y="425464"/>
                    <a:pt x="5608087" y="420135"/>
                    <a:pt x="5649685" y="413735"/>
                  </a:cubicBezTo>
                  <a:cubicBezTo>
                    <a:pt x="5682161" y="408739"/>
                    <a:pt x="5715246" y="408251"/>
                    <a:pt x="5747657" y="402849"/>
                  </a:cubicBezTo>
                  <a:cubicBezTo>
                    <a:pt x="5767409" y="399557"/>
                    <a:pt x="5899735" y="374949"/>
                    <a:pt x="5954485" y="359306"/>
                  </a:cubicBezTo>
                  <a:cubicBezTo>
                    <a:pt x="6046230" y="333092"/>
                    <a:pt x="5924379" y="367544"/>
                    <a:pt x="6019800" y="326649"/>
                  </a:cubicBezTo>
                  <a:cubicBezTo>
                    <a:pt x="6033551" y="320756"/>
                    <a:pt x="6049013" y="320062"/>
                    <a:pt x="6063343" y="315763"/>
                  </a:cubicBezTo>
                  <a:cubicBezTo>
                    <a:pt x="6241284" y="262381"/>
                    <a:pt x="6027236" y="324170"/>
                    <a:pt x="6183085" y="272220"/>
                  </a:cubicBezTo>
                  <a:cubicBezTo>
                    <a:pt x="6197278" y="267489"/>
                    <a:pt x="6212298" y="265634"/>
                    <a:pt x="6226628" y="261335"/>
                  </a:cubicBezTo>
                  <a:cubicBezTo>
                    <a:pt x="6248610" y="254741"/>
                    <a:pt x="6291943" y="239563"/>
                    <a:pt x="6291943" y="239563"/>
                  </a:cubicBezTo>
                  <a:cubicBezTo>
                    <a:pt x="6306457" y="228677"/>
                    <a:pt x="6319258" y="215020"/>
                    <a:pt x="6335485" y="206906"/>
                  </a:cubicBezTo>
                  <a:cubicBezTo>
                    <a:pt x="6407079" y="171109"/>
                    <a:pt x="6523257" y="173342"/>
                    <a:pt x="6585857" y="152477"/>
                  </a:cubicBezTo>
                  <a:cubicBezTo>
                    <a:pt x="6632707" y="136861"/>
                    <a:pt x="6607382" y="144375"/>
                    <a:pt x="6662057" y="130706"/>
                  </a:cubicBezTo>
                  <a:cubicBezTo>
                    <a:pt x="6721629" y="90992"/>
                    <a:pt x="6670845" y="118063"/>
                    <a:pt x="6770914" y="98049"/>
                  </a:cubicBezTo>
                  <a:cubicBezTo>
                    <a:pt x="6858826" y="80466"/>
                    <a:pt x="6738901" y="92509"/>
                    <a:pt x="6847114" y="76277"/>
                  </a:cubicBezTo>
                  <a:cubicBezTo>
                    <a:pt x="6904975" y="67598"/>
                    <a:pt x="6963228" y="61763"/>
                    <a:pt x="7021285" y="54506"/>
                  </a:cubicBezTo>
                  <a:cubicBezTo>
                    <a:pt x="7119540" y="29942"/>
                    <a:pt x="6999807" y="57810"/>
                    <a:pt x="7162800" y="32735"/>
                  </a:cubicBezTo>
                  <a:cubicBezTo>
                    <a:pt x="7177587" y="30460"/>
                    <a:pt x="7191829" y="25478"/>
                    <a:pt x="7206343" y="21849"/>
                  </a:cubicBezTo>
                  <a:cubicBezTo>
                    <a:pt x="7230680" y="-2489"/>
                    <a:pt x="7217851" y="77"/>
                    <a:pt x="7239000" y="77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A1047DB7-8C1B-4045-B7DC-E67C8D870D98}"/>
                </a:ext>
              </a:extLst>
            </p:cNvPr>
            <p:cNvSpPr/>
            <p:nvPr/>
          </p:nvSpPr>
          <p:spPr>
            <a:xfrm>
              <a:off x="3961402" y="2858609"/>
              <a:ext cx="1235624" cy="216658"/>
            </a:xfrm>
            <a:custGeom>
              <a:avLst/>
              <a:gdLst>
                <a:gd name="connsiteX0" fmla="*/ 0 w 7239000"/>
                <a:gd name="connsiteY0" fmla="*/ 2253420 h 2253420"/>
                <a:gd name="connsiteX1" fmla="*/ 108857 w 7239000"/>
                <a:gd name="connsiteY1" fmla="*/ 2242535 h 2253420"/>
                <a:gd name="connsiteX2" fmla="*/ 152400 w 7239000"/>
                <a:gd name="connsiteY2" fmla="*/ 2220763 h 2253420"/>
                <a:gd name="connsiteX3" fmla="*/ 239485 w 7239000"/>
                <a:gd name="connsiteY3" fmla="*/ 2198992 h 2253420"/>
                <a:gd name="connsiteX4" fmla="*/ 250371 w 7239000"/>
                <a:gd name="connsiteY4" fmla="*/ 2166335 h 2253420"/>
                <a:gd name="connsiteX5" fmla="*/ 413657 w 7239000"/>
                <a:gd name="connsiteY5" fmla="*/ 2133677 h 2253420"/>
                <a:gd name="connsiteX6" fmla="*/ 468085 w 7239000"/>
                <a:gd name="connsiteY6" fmla="*/ 2057477 h 2253420"/>
                <a:gd name="connsiteX7" fmla="*/ 533400 w 7239000"/>
                <a:gd name="connsiteY7" fmla="*/ 2046592 h 2253420"/>
                <a:gd name="connsiteX8" fmla="*/ 620485 w 7239000"/>
                <a:gd name="connsiteY8" fmla="*/ 2024820 h 2253420"/>
                <a:gd name="connsiteX9" fmla="*/ 642257 w 7239000"/>
                <a:gd name="connsiteY9" fmla="*/ 2003049 h 2253420"/>
                <a:gd name="connsiteX10" fmla="*/ 653143 w 7239000"/>
                <a:gd name="connsiteY10" fmla="*/ 1970392 h 2253420"/>
                <a:gd name="connsiteX11" fmla="*/ 729343 w 7239000"/>
                <a:gd name="connsiteY11" fmla="*/ 1948620 h 2253420"/>
                <a:gd name="connsiteX12" fmla="*/ 762000 w 7239000"/>
                <a:gd name="connsiteY12" fmla="*/ 1937735 h 2253420"/>
                <a:gd name="connsiteX13" fmla="*/ 925285 w 7239000"/>
                <a:gd name="connsiteY13" fmla="*/ 1915963 h 2253420"/>
                <a:gd name="connsiteX14" fmla="*/ 979714 w 7239000"/>
                <a:gd name="connsiteY14" fmla="*/ 1894192 h 2253420"/>
                <a:gd name="connsiteX15" fmla="*/ 1034143 w 7239000"/>
                <a:gd name="connsiteY15" fmla="*/ 1861535 h 2253420"/>
                <a:gd name="connsiteX16" fmla="*/ 1055914 w 7239000"/>
                <a:gd name="connsiteY16" fmla="*/ 1839763 h 2253420"/>
                <a:gd name="connsiteX17" fmla="*/ 1164771 w 7239000"/>
                <a:gd name="connsiteY17" fmla="*/ 1807106 h 2253420"/>
                <a:gd name="connsiteX18" fmla="*/ 1219200 w 7239000"/>
                <a:gd name="connsiteY18" fmla="*/ 1774449 h 2253420"/>
                <a:gd name="connsiteX19" fmla="*/ 1349828 w 7239000"/>
                <a:gd name="connsiteY19" fmla="*/ 1752677 h 2253420"/>
                <a:gd name="connsiteX20" fmla="*/ 1382485 w 7239000"/>
                <a:gd name="connsiteY20" fmla="*/ 1730906 h 2253420"/>
                <a:gd name="connsiteX21" fmla="*/ 1447800 w 7239000"/>
                <a:gd name="connsiteY21" fmla="*/ 1709135 h 2253420"/>
                <a:gd name="connsiteX22" fmla="*/ 1469571 w 7239000"/>
                <a:gd name="connsiteY22" fmla="*/ 1676477 h 2253420"/>
                <a:gd name="connsiteX23" fmla="*/ 1524000 w 7239000"/>
                <a:gd name="connsiteY23" fmla="*/ 1665592 h 2253420"/>
                <a:gd name="connsiteX24" fmla="*/ 1556657 w 7239000"/>
                <a:gd name="connsiteY24" fmla="*/ 1654706 h 2253420"/>
                <a:gd name="connsiteX25" fmla="*/ 1676400 w 7239000"/>
                <a:gd name="connsiteY25" fmla="*/ 1643820 h 2253420"/>
                <a:gd name="connsiteX26" fmla="*/ 1763485 w 7239000"/>
                <a:gd name="connsiteY26" fmla="*/ 1622049 h 2253420"/>
                <a:gd name="connsiteX27" fmla="*/ 1883228 w 7239000"/>
                <a:gd name="connsiteY27" fmla="*/ 1600277 h 2253420"/>
                <a:gd name="connsiteX28" fmla="*/ 1905000 w 7239000"/>
                <a:gd name="connsiteY28" fmla="*/ 1567620 h 2253420"/>
                <a:gd name="connsiteX29" fmla="*/ 1937657 w 7239000"/>
                <a:gd name="connsiteY29" fmla="*/ 1556735 h 2253420"/>
                <a:gd name="connsiteX30" fmla="*/ 1948543 w 7239000"/>
                <a:gd name="connsiteY30" fmla="*/ 1513192 h 2253420"/>
                <a:gd name="connsiteX31" fmla="*/ 2035628 w 7239000"/>
                <a:gd name="connsiteY31" fmla="*/ 1491420 h 2253420"/>
                <a:gd name="connsiteX32" fmla="*/ 2068285 w 7239000"/>
                <a:gd name="connsiteY32" fmla="*/ 1480535 h 2253420"/>
                <a:gd name="connsiteX33" fmla="*/ 2111828 w 7239000"/>
                <a:gd name="connsiteY33" fmla="*/ 1458763 h 2253420"/>
                <a:gd name="connsiteX34" fmla="*/ 2264228 w 7239000"/>
                <a:gd name="connsiteY34" fmla="*/ 1447877 h 2253420"/>
                <a:gd name="connsiteX35" fmla="*/ 2362200 w 7239000"/>
                <a:gd name="connsiteY35" fmla="*/ 1426106 h 2253420"/>
                <a:gd name="connsiteX36" fmla="*/ 2383971 w 7239000"/>
                <a:gd name="connsiteY36" fmla="*/ 1393449 h 2253420"/>
                <a:gd name="connsiteX37" fmla="*/ 2449285 w 7239000"/>
                <a:gd name="connsiteY37" fmla="*/ 1371677 h 2253420"/>
                <a:gd name="connsiteX38" fmla="*/ 2471057 w 7239000"/>
                <a:gd name="connsiteY38" fmla="*/ 1349906 h 2253420"/>
                <a:gd name="connsiteX39" fmla="*/ 2536371 w 7239000"/>
                <a:gd name="connsiteY39" fmla="*/ 1328135 h 2253420"/>
                <a:gd name="connsiteX40" fmla="*/ 2579914 w 7239000"/>
                <a:gd name="connsiteY40" fmla="*/ 1284592 h 2253420"/>
                <a:gd name="connsiteX41" fmla="*/ 2590800 w 7239000"/>
                <a:gd name="connsiteY41" fmla="*/ 1241049 h 2253420"/>
                <a:gd name="connsiteX42" fmla="*/ 2634343 w 7239000"/>
                <a:gd name="connsiteY42" fmla="*/ 1230163 h 2253420"/>
                <a:gd name="connsiteX43" fmla="*/ 2775857 w 7239000"/>
                <a:gd name="connsiteY43" fmla="*/ 1208392 h 2253420"/>
                <a:gd name="connsiteX44" fmla="*/ 2797628 w 7239000"/>
                <a:gd name="connsiteY44" fmla="*/ 1186620 h 2253420"/>
                <a:gd name="connsiteX45" fmla="*/ 2873828 w 7239000"/>
                <a:gd name="connsiteY45" fmla="*/ 1175735 h 2253420"/>
                <a:gd name="connsiteX46" fmla="*/ 2928257 w 7239000"/>
                <a:gd name="connsiteY46" fmla="*/ 1164849 h 2253420"/>
                <a:gd name="connsiteX47" fmla="*/ 2993571 w 7239000"/>
                <a:gd name="connsiteY47" fmla="*/ 1132192 h 2253420"/>
                <a:gd name="connsiteX48" fmla="*/ 3026228 w 7239000"/>
                <a:gd name="connsiteY48" fmla="*/ 1121306 h 2253420"/>
                <a:gd name="connsiteX49" fmla="*/ 3200400 w 7239000"/>
                <a:gd name="connsiteY49" fmla="*/ 1099535 h 2253420"/>
                <a:gd name="connsiteX50" fmla="*/ 3287485 w 7239000"/>
                <a:gd name="connsiteY50" fmla="*/ 1066877 h 2253420"/>
                <a:gd name="connsiteX51" fmla="*/ 3352800 w 7239000"/>
                <a:gd name="connsiteY51" fmla="*/ 1055992 h 2253420"/>
                <a:gd name="connsiteX52" fmla="*/ 3407228 w 7239000"/>
                <a:gd name="connsiteY52" fmla="*/ 1045106 h 2253420"/>
                <a:gd name="connsiteX53" fmla="*/ 3429000 w 7239000"/>
                <a:gd name="connsiteY53" fmla="*/ 1023335 h 2253420"/>
                <a:gd name="connsiteX54" fmla="*/ 3505200 w 7239000"/>
                <a:gd name="connsiteY54" fmla="*/ 1001563 h 2253420"/>
                <a:gd name="connsiteX55" fmla="*/ 3559628 w 7239000"/>
                <a:gd name="connsiteY55" fmla="*/ 947135 h 2253420"/>
                <a:gd name="connsiteX56" fmla="*/ 3581400 w 7239000"/>
                <a:gd name="connsiteY56" fmla="*/ 914477 h 2253420"/>
                <a:gd name="connsiteX57" fmla="*/ 3744685 w 7239000"/>
                <a:gd name="connsiteY57" fmla="*/ 870935 h 2253420"/>
                <a:gd name="connsiteX58" fmla="*/ 3810000 w 7239000"/>
                <a:gd name="connsiteY58" fmla="*/ 860049 h 2253420"/>
                <a:gd name="connsiteX59" fmla="*/ 3897085 w 7239000"/>
                <a:gd name="connsiteY59" fmla="*/ 838277 h 2253420"/>
                <a:gd name="connsiteX60" fmla="*/ 4016828 w 7239000"/>
                <a:gd name="connsiteY60" fmla="*/ 816506 h 2253420"/>
                <a:gd name="connsiteX61" fmla="*/ 4060371 w 7239000"/>
                <a:gd name="connsiteY61" fmla="*/ 805620 h 2253420"/>
                <a:gd name="connsiteX62" fmla="*/ 4191000 w 7239000"/>
                <a:gd name="connsiteY62" fmla="*/ 794735 h 2253420"/>
                <a:gd name="connsiteX63" fmla="*/ 4376057 w 7239000"/>
                <a:gd name="connsiteY63" fmla="*/ 762077 h 2253420"/>
                <a:gd name="connsiteX64" fmla="*/ 4441371 w 7239000"/>
                <a:gd name="connsiteY64" fmla="*/ 740306 h 2253420"/>
                <a:gd name="connsiteX65" fmla="*/ 4484914 w 7239000"/>
                <a:gd name="connsiteY65" fmla="*/ 729420 h 2253420"/>
                <a:gd name="connsiteX66" fmla="*/ 4604657 w 7239000"/>
                <a:gd name="connsiteY66" fmla="*/ 696763 h 2253420"/>
                <a:gd name="connsiteX67" fmla="*/ 4680857 w 7239000"/>
                <a:gd name="connsiteY67" fmla="*/ 674992 h 2253420"/>
                <a:gd name="connsiteX68" fmla="*/ 4735285 w 7239000"/>
                <a:gd name="connsiteY68" fmla="*/ 653220 h 2253420"/>
                <a:gd name="connsiteX69" fmla="*/ 4833257 w 7239000"/>
                <a:gd name="connsiteY69" fmla="*/ 642335 h 2253420"/>
                <a:gd name="connsiteX70" fmla="*/ 4942114 w 7239000"/>
                <a:gd name="connsiteY70" fmla="*/ 620563 h 2253420"/>
                <a:gd name="connsiteX71" fmla="*/ 5029200 w 7239000"/>
                <a:gd name="connsiteY71" fmla="*/ 587906 h 2253420"/>
                <a:gd name="connsiteX72" fmla="*/ 5094514 w 7239000"/>
                <a:gd name="connsiteY72" fmla="*/ 566135 h 2253420"/>
                <a:gd name="connsiteX73" fmla="*/ 5105400 w 7239000"/>
                <a:gd name="connsiteY73" fmla="*/ 533477 h 2253420"/>
                <a:gd name="connsiteX74" fmla="*/ 5170714 w 7239000"/>
                <a:gd name="connsiteY74" fmla="*/ 522592 h 2253420"/>
                <a:gd name="connsiteX75" fmla="*/ 5257800 w 7239000"/>
                <a:gd name="connsiteY75" fmla="*/ 511706 h 2253420"/>
                <a:gd name="connsiteX76" fmla="*/ 5312228 w 7239000"/>
                <a:gd name="connsiteY76" fmla="*/ 489935 h 2253420"/>
                <a:gd name="connsiteX77" fmla="*/ 5410200 w 7239000"/>
                <a:gd name="connsiteY77" fmla="*/ 468163 h 2253420"/>
                <a:gd name="connsiteX78" fmla="*/ 5486400 w 7239000"/>
                <a:gd name="connsiteY78" fmla="*/ 457277 h 2253420"/>
                <a:gd name="connsiteX79" fmla="*/ 5573485 w 7239000"/>
                <a:gd name="connsiteY79" fmla="*/ 435506 h 2253420"/>
                <a:gd name="connsiteX80" fmla="*/ 5649685 w 7239000"/>
                <a:gd name="connsiteY80" fmla="*/ 413735 h 2253420"/>
                <a:gd name="connsiteX81" fmla="*/ 5747657 w 7239000"/>
                <a:gd name="connsiteY81" fmla="*/ 402849 h 2253420"/>
                <a:gd name="connsiteX82" fmla="*/ 5954485 w 7239000"/>
                <a:gd name="connsiteY82" fmla="*/ 359306 h 2253420"/>
                <a:gd name="connsiteX83" fmla="*/ 6019800 w 7239000"/>
                <a:gd name="connsiteY83" fmla="*/ 326649 h 2253420"/>
                <a:gd name="connsiteX84" fmla="*/ 6063343 w 7239000"/>
                <a:gd name="connsiteY84" fmla="*/ 315763 h 2253420"/>
                <a:gd name="connsiteX85" fmla="*/ 6183085 w 7239000"/>
                <a:gd name="connsiteY85" fmla="*/ 272220 h 2253420"/>
                <a:gd name="connsiteX86" fmla="*/ 6226628 w 7239000"/>
                <a:gd name="connsiteY86" fmla="*/ 261335 h 2253420"/>
                <a:gd name="connsiteX87" fmla="*/ 6291943 w 7239000"/>
                <a:gd name="connsiteY87" fmla="*/ 239563 h 2253420"/>
                <a:gd name="connsiteX88" fmla="*/ 6335485 w 7239000"/>
                <a:gd name="connsiteY88" fmla="*/ 206906 h 2253420"/>
                <a:gd name="connsiteX89" fmla="*/ 6585857 w 7239000"/>
                <a:gd name="connsiteY89" fmla="*/ 152477 h 2253420"/>
                <a:gd name="connsiteX90" fmla="*/ 6662057 w 7239000"/>
                <a:gd name="connsiteY90" fmla="*/ 130706 h 2253420"/>
                <a:gd name="connsiteX91" fmla="*/ 6770914 w 7239000"/>
                <a:gd name="connsiteY91" fmla="*/ 98049 h 2253420"/>
                <a:gd name="connsiteX92" fmla="*/ 6847114 w 7239000"/>
                <a:gd name="connsiteY92" fmla="*/ 76277 h 2253420"/>
                <a:gd name="connsiteX93" fmla="*/ 7021285 w 7239000"/>
                <a:gd name="connsiteY93" fmla="*/ 54506 h 2253420"/>
                <a:gd name="connsiteX94" fmla="*/ 7162800 w 7239000"/>
                <a:gd name="connsiteY94" fmla="*/ 32735 h 2253420"/>
                <a:gd name="connsiteX95" fmla="*/ 7206343 w 7239000"/>
                <a:gd name="connsiteY95" fmla="*/ 21849 h 2253420"/>
                <a:gd name="connsiteX96" fmla="*/ 7239000 w 7239000"/>
                <a:gd name="connsiteY96" fmla="*/ 77 h 225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7239000" h="2253420">
                  <a:moveTo>
                    <a:pt x="0" y="2253420"/>
                  </a:moveTo>
                  <a:cubicBezTo>
                    <a:pt x="36286" y="2249792"/>
                    <a:pt x="73200" y="2250176"/>
                    <a:pt x="108857" y="2242535"/>
                  </a:cubicBezTo>
                  <a:cubicBezTo>
                    <a:pt x="124724" y="2239135"/>
                    <a:pt x="137485" y="2227156"/>
                    <a:pt x="152400" y="2220763"/>
                  </a:cubicBezTo>
                  <a:cubicBezTo>
                    <a:pt x="181691" y="2208210"/>
                    <a:pt x="207535" y="2205382"/>
                    <a:pt x="239485" y="2198992"/>
                  </a:cubicBezTo>
                  <a:cubicBezTo>
                    <a:pt x="243114" y="2188106"/>
                    <a:pt x="244467" y="2176174"/>
                    <a:pt x="250371" y="2166335"/>
                  </a:cubicBezTo>
                  <a:cubicBezTo>
                    <a:pt x="282438" y="2112891"/>
                    <a:pt x="368663" y="2137138"/>
                    <a:pt x="413657" y="2133677"/>
                  </a:cubicBezTo>
                  <a:cubicBezTo>
                    <a:pt x="434702" y="2070542"/>
                    <a:pt x="415834" y="2069088"/>
                    <a:pt x="468085" y="2057477"/>
                  </a:cubicBezTo>
                  <a:cubicBezTo>
                    <a:pt x="489631" y="2052689"/>
                    <a:pt x="511818" y="2051217"/>
                    <a:pt x="533400" y="2046592"/>
                  </a:cubicBezTo>
                  <a:cubicBezTo>
                    <a:pt x="562658" y="2040323"/>
                    <a:pt x="620485" y="2024820"/>
                    <a:pt x="620485" y="2024820"/>
                  </a:cubicBezTo>
                  <a:cubicBezTo>
                    <a:pt x="627742" y="2017563"/>
                    <a:pt x="636976" y="2011850"/>
                    <a:pt x="642257" y="2003049"/>
                  </a:cubicBezTo>
                  <a:cubicBezTo>
                    <a:pt x="648161" y="1993210"/>
                    <a:pt x="643413" y="1976474"/>
                    <a:pt x="653143" y="1970392"/>
                  </a:cubicBezTo>
                  <a:cubicBezTo>
                    <a:pt x="675544" y="1956391"/>
                    <a:pt x="704041" y="1956211"/>
                    <a:pt x="729343" y="1948620"/>
                  </a:cubicBezTo>
                  <a:cubicBezTo>
                    <a:pt x="740334" y="1945323"/>
                    <a:pt x="750748" y="1939985"/>
                    <a:pt x="762000" y="1937735"/>
                  </a:cubicBezTo>
                  <a:cubicBezTo>
                    <a:pt x="787040" y="1932727"/>
                    <a:pt x="904091" y="1918612"/>
                    <a:pt x="925285" y="1915963"/>
                  </a:cubicBezTo>
                  <a:cubicBezTo>
                    <a:pt x="943428" y="1908706"/>
                    <a:pt x="962748" y="1903887"/>
                    <a:pt x="979714" y="1894192"/>
                  </a:cubicBezTo>
                  <a:cubicBezTo>
                    <a:pt x="1063389" y="1846377"/>
                    <a:pt x="931608" y="1895710"/>
                    <a:pt x="1034143" y="1861535"/>
                  </a:cubicBezTo>
                  <a:cubicBezTo>
                    <a:pt x="1041400" y="1854278"/>
                    <a:pt x="1046734" y="1844353"/>
                    <a:pt x="1055914" y="1839763"/>
                  </a:cubicBezTo>
                  <a:cubicBezTo>
                    <a:pt x="1082413" y="1826513"/>
                    <a:pt x="1133522" y="1814918"/>
                    <a:pt x="1164771" y="1807106"/>
                  </a:cubicBezTo>
                  <a:cubicBezTo>
                    <a:pt x="1188337" y="1783541"/>
                    <a:pt x="1183873" y="1781515"/>
                    <a:pt x="1219200" y="1774449"/>
                  </a:cubicBezTo>
                  <a:cubicBezTo>
                    <a:pt x="1262486" y="1765792"/>
                    <a:pt x="1349828" y="1752677"/>
                    <a:pt x="1349828" y="1752677"/>
                  </a:cubicBezTo>
                  <a:cubicBezTo>
                    <a:pt x="1360714" y="1745420"/>
                    <a:pt x="1370530" y="1736219"/>
                    <a:pt x="1382485" y="1730906"/>
                  </a:cubicBezTo>
                  <a:cubicBezTo>
                    <a:pt x="1403456" y="1721586"/>
                    <a:pt x="1447800" y="1709135"/>
                    <a:pt x="1447800" y="1709135"/>
                  </a:cubicBezTo>
                  <a:cubicBezTo>
                    <a:pt x="1455057" y="1698249"/>
                    <a:pt x="1458212" y="1682968"/>
                    <a:pt x="1469571" y="1676477"/>
                  </a:cubicBezTo>
                  <a:cubicBezTo>
                    <a:pt x="1485635" y="1667297"/>
                    <a:pt x="1506050" y="1670079"/>
                    <a:pt x="1524000" y="1665592"/>
                  </a:cubicBezTo>
                  <a:cubicBezTo>
                    <a:pt x="1535132" y="1662809"/>
                    <a:pt x="1545298" y="1656329"/>
                    <a:pt x="1556657" y="1654706"/>
                  </a:cubicBezTo>
                  <a:cubicBezTo>
                    <a:pt x="1596333" y="1649038"/>
                    <a:pt x="1636486" y="1647449"/>
                    <a:pt x="1676400" y="1643820"/>
                  </a:cubicBezTo>
                  <a:lnTo>
                    <a:pt x="1763485" y="1622049"/>
                  </a:lnTo>
                  <a:cubicBezTo>
                    <a:pt x="1803044" y="1612920"/>
                    <a:pt x="1843220" y="1606945"/>
                    <a:pt x="1883228" y="1600277"/>
                  </a:cubicBezTo>
                  <a:cubicBezTo>
                    <a:pt x="1890485" y="1589391"/>
                    <a:pt x="1894784" y="1575793"/>
                    <a:pt x="1905000" y="1567620"/>
                  </a:cubicBezTo>
                  <a:cubicBezTo>
                    <a:pt x="1913960" y="1560452"/>
                    <a:pt x="1930489" y="1565695"/>
                    <a:pt x="1937657" y="1556735"/>
                  </a:cubicBezTo>
                  <a:cubicBezTo>
                    <a:pt x="1947003" y="1545052"/>
                    <a:pt x="1936095" y="1521491"/>
                    <a:pt x="1948543" y="1513192"/>
                  </a:cubicBezTo>
                  <a:cubicBezTo>
                    <a:pt x="1973439" y="1496594"/>
                    <a:pt x="2007242" y="1500882"/>
                    <a:pt x="2035628" y="1491420"/>
                  </a:cubicBezTo>
                  <a:cubicBezTo>
                    <a:pt x="2046514" y="1487792"/>
                    <a:pt x="2057738" y="1485055"/>
                    <a:pt x="2068285" y="1480535"/>
                  </a:cubicBezTo>
                  <a:cubicBezTo>
                    <a:pt x="2083201" y="1474143"/>
                    <a:pt x="2095821" y="1461431"/>
                    <a:pt x="2111828" y="1458763"/>
                  </a:cubicBezTo>
                  <a:cubicBezTo>
                    <a:pt x="2162064" y="1450390"/>
                    <a:pt x="2213428" y="1451506"/>
                    <a:pt x="2264228" y="1447877"/>
                  </a:cubicBezTo>
                  <a:cubicBezTo>
                    <a:pt x="2265431" y="1447636"/>
                    <a:pt x="2355609" y="1430500"/>
                    <a:pt x="2362200" y="1426106"/>
                  </a:cubicBezTo>
                  <a:cubicBezTo>
                    <a:pt x="2373086" y="1418849"/>
                    <a:pt x="2372877" y="1400383"/>
                    <a:pt x="2383971" y="1393449"/>
                  </a:cubicBezTo>
                  <a:cubicBezTo>
                    <a:pt x="2403432" y="1381286"/>
                    <a:pt x="2449285" y="1371677"/>
                    <a:pt x="2449285" y="1371677"/>
                  </a:cubicBezTo>
                  <a:cubicBezTo>
                    <a:pt x="2456542" y="1364420"/>
                    <a:pt x="2461877" y="1354496"/>
                    <a:pt x="2471057" y="1349906"/>
                  </a:cubicBezTo>
                  <a:cubicBezTo>
                    <a:pt x="2491583" y="1339643"/>
                    <a:pt x="2536371" y="1328135"/>
                    <a:pt x="2536371" y="1328135"/>
                  </a:cubicBezTo>
                  <a:cubicBezTo>
                    <a:pt x="2573694" y="1216165"/>
                    <a:pt x="2513563" y="1367530"/>
                    <a:pt x="2579914" y="1284592"/>
                  </a:cubicBezTo>
                  <a:cubicBezTo>
                    <a:pt x="2589260" y="1272909"/>
                    <a:pt x="2580221" y="1251628"/>
                    <a:pt x="2590800" y="1241049"/>
                  </a:cubicBezTo>
                  <a:cubicBezTo>
                    <a:pt x="2601379" y="1230470"/>
                    <a:pt x="2619958" y="1234273"/>
                    <a:pt x="2634343" y="1230163"/>
                  </a:cubicBezTo>
                  <a:cubicBezTo>
                    <a:pt x="2718839" y="1206021"/>
                    <a:pt x="2600781" y="1225899"/>
                    <a:pt x="2775857" y="1208392"/>
                  </a:cubicBezTo>
                  <a:cubicBezTo>
                    <a:pt x="2783114" y="1201135"/>
                    <a:pt x="2787891" y="1189866"/>
                    <a:pt x="2797628" y="1186620"/>
                  </a:cubicBezTo>
                  <a:cubicBezTo>
                    <a:pt x="2821969" y="1178506"/>
                    <a:pt x="2848519" y="1179953"/>
                    <a:pt x="2873828" y="1175735"/>
                  </a:cubicBezTo>
                  <a:cubicBezTo>
                    <a:pt x="2892079" y="1172693"/>
                    <a:pt x="2910307" y="1169337"/>
                    <a:pt x="2928257" y="1164849"/>
                  </a:cubicBezTo>
                  <a:cubicBezTo>
                    <a:pt x="2982978" y="1151168"/>
                    <a:pt x="2940361" y="1158797"/>
                    <a:pt x="2993571" y="1132192"/>
                  </a:cubicBezTo>
                  <a:cubicBezTo>
                    <a:pt x="3003834" y="1127060"/>
                    <a:pt x="3015096" y="1124089"/>
                    <a:pt x="3026228" y="1121306"/>
                  </a:cubicBezTo>
                  <a:cubicBezTo>
                    <a:pt x="3090501" y="1105237"/>
                    <a:pt x="3126039" y="1106295"/>
                    <a:pt x="3200400" y="1099535"/>
                  </a:cubicBezTo>
                  <a:cubicBezTo>
                    <a:pt x="3210992" y="1095298"/>
                    <a:pt x="3268288" y="1071143"/>
                    <a:pt x="3287485" y="1066877"/>
                  </a:cubicBezTo>
                  <a:cubicBezTo>
                    <a:pt x="3309031" y="1062089"/>
                    <a:pt x="3331084" y="1059940"/>
                    <a:pt x="3352800" y="1055992"/>
                  </a:cubicBezTo>
                  <a:cubicBezTo>
                    <a:pt x="3371004" y="1052682"/>
                    <a:pt x="3389085" y="1048735"/>
                    <a:pt x="3407228" y="1045106"/>
                  </a:cubicBezTo>
                  <a:cubicBezTo>
                    <a:pt x="3414485" y="1037849"/>
                    <a:pt x="3420199" y="1028615"/>
                    <a:pt x="3429000" y="1023335"/>
                  </a:cubicBezTo>
                  <a:cubicBezTo>
                    <a:pt x="3440156" y="1016642"/>
                    <a:pt x="3497065" y="1003597"/>
                    <a:pt x="3505200" y="1001563"/>
                  </a:cubicBezTo>
                  <a:cubicBezTo>
                    <a:pt x="3527069" y="935951"/>
                    <a:pt x="3497545" y="998871"/>
                    <a:pt x="3559628" y="947135"/>
                  </a:cubicBezTo>
                  <a:cubicBezTo>
                    <a:pt x="3569679" y="938759"/>
                    <a:pt x="3570305" y="921411"/>
                    <a:pt x="3581400" y="914477"/>
                  </a:cubicBezTo>
                  <a:cubicBezTo>
                    <a:pt x="3607529" y="898146"/>
                    <a:pt x="3727697" y="874333"/>
                    <a:pt x="3744685" y="870935"/>
                  </a:cubicBezTo>
                  <a:cubicBezTo>
                    <a:pt x="3766328" y="866606"/>
                    <a:pt x="3788418" y="864674"/>
                    <a:pt x="3810000" y="860049"/>
                  </a:cubicBezTo>
                  <a:cubicBezTo>
                    <a:pt x="3839258" y="853779"/>
                    <a:pt x="3867646" y="843629"/>
                    <a:pt x="3897085" y="838277"/>
                  </a:cubicBezTo>
                  <a:lnTo>
                    <a:pt x="4016828" y="816506"/>
                  </a:lnTo>
                  <a:cubicBezTo>
                    <a:pt x="4031499" y="813572"/>
                    <a:pt x="4045525" y="807476"/>
                    <a:pt x="4060371" y="805620"/>
                  </a:cubicBezTo>
                  <a:cubicBezTo>
                    <a:pt x="4103728" y="800201"/>
                    <a:pt x="4147457" y="798363"/>
                    <a:pt x="4191000" y="794735"/>
                  </a:cubicBezTo>
                  <a:cubicBezTo>
                    <a:pt x="4288031" y="762390"/>
                    <a:pt x="4142124" y="808864"/>
                    <a:pt x="4376057" y="762077"/>
                  </a:cubicBezTo>
                  <a:cubicBezTo>
                    <a:pt x="4398560" y="757576"/>
                    <a:pt x="4419107" y="745872"/>
                    <a:pt x="4441371" y="740306"/>
                  </a:cubicBezTo>
                  <a:lnTo>
                    <a:pt x="4484914" y="729420"/>
                  </a:lnTo>
                  <a:cubicBezTo>
                    <a:pt x="4545642" y="688935"/>
                    <a:pt x="4496250" y="714831"/>
                    <a:pt x="4604657" y="696763"/>
                  </a:cubicBezTo>
                  <a:cubicBezTo>
                    <a:pt x="4625237" y="693333"/>
                    <a:pt x="4660156" y="682755"/>
                    <a:pt x="4680857" y="674992"/>
                  </a:cubicBezTo>
                  <a:cubicBezTo>
                    <a:pt x="4699153" y="668131"/>
                    <a:pt x="4716178" y="657314"/>
                    <a:pt x="4735285" y="653220"/>
                  </a:cubicBezTo>
                  <a:cubicBezTo>
                    <a:pt x="4767414" y="646335"/>
                    <a:pt x="4800801" y="647460"/>
                    <a:pt x="4833257" y="642335"/>
                  </a:cubicBezTo>
                  <a:cubicBezTo>
                    <a:pt x="4869808" y="636564"/>
                    <a:pt x="4942114" y="620563"/>
                    <a:pt x="4942114" y="620563"/>
                  </a:cubicBezTo>
                  <a:cubicBezTo>
                    <a:pt x="5015113" y="584064"/>
                    <a:pt x="4955094" y="610138"/>
                    <a:pt x="5029200" y="587906"/>
                  </a:cubicBezTo>
                  <a:cubicBezTo>
                    <a:pt x="5051181" y="581312"/>
                    <a:pt x="5094514" y="566135"/>
                    <a:pt x="5094514" y="566135"/>
                  </a:cubicBezTo>
                  <a:cubicBezTo>
                    <a:pt x="5098143" y="555249"/>
                    <a:pt x="5095437" y="539170"/>
                    <a:pt x="5105400" y="533477"/>
                  </a:cubicBezTo>
                  <a:cubicBezTo>
                    <a:pt x="5124564" y="522526"/>
                    <a:pt x="5148864" y="525713"/>
                    <a:pt x="5170714" y="522592"/>
                  </a:cubicBezTo>
                  <a:cubicBezTo>
                    <a:pt x="5199675" y="518455"/>
                    <a:pt x="5228771" y="515335"/>
                    <a:pt x="5257800" y="511706"/>
                  </a:cubicBezTo>
                  <a:cubicBezTo>
                    <a:pt x="5275943" y="504449"/>
                    <a:pt x="5293691" y="496114"/>
                    <a:pt x="5312228" y="489935"/>
                  </a:cubicBezTo>
                  <a:cubicBezTo>
                    <a:pt x="5331801" y="483411"/>
                    <a:pt x="5392943" y="471039"/>
                    <a:pt x="5410200" y="468163"/>
                  </a:cubicBezTo>
                  <a:cubicBezTo>
                    <a:pt x="5435509" y="463945"/>
                    <a:pt x="5461240" y="462309"/>
                    <a:pt x="5486400" y="457277"/>
                  </a:cubicBezTo>
                  <a:cubicBezTo>
                    <a:pt x="5515741" y="451409"/>
                    <a:pt x="5544618" y="443379"/>
                    <a:pt x="5573485" y="435506"/>
                  </a:cubicBezTo>
                  <a:cubicBezTo>
                    <a:pt x="5610306" y="425464"/>
                    <a:pt x="5608087" y="420135"/>
                    <a:pt x="5649685" y="413735"/>
                  </a:cubicBezTo>
                  <a:cubicBezTo>
                    <a:pt x="5682161" y="408739"/>
                    <a:pt x="5715246" y="408251"/>
                    <a:pt x="5747657" y="402849"/>
                  </a:cubicBezTo>
                  <a:cubicBezTo>
                    <a:pt x="5767409" y="399557"/>
                    <a:pt x="5899735" y="374949"/>
                    <a:pt x="5954485" y="359306"/>
                  </a:cubicBezTo>
                  <a:cubicBezTo>
                    <a:pt x="6046230" y="333092"/>
                    <a:pt x="5924379" y="367544"/>
                    <a:pt x="6019800" y="326649"/>
                  </a:cubicBezTo>
                  <a:cubicBezTo>
                    <a:pt x="6033551" y="320756"/>
                    <a:pt x="6049013" y="320062"/>
                    <a:pt x="6063343" y="315763"/>
                  </a:cubicBezTo>
                  <a:cubicBezTo>
                    <a:pt x="6241284" y="262381"/>
                    <a:pt x="6027236" y="324170"/>
                    <a:pt x="6183085" y="272220"/>
                  </a:cubicBezTo>
                  <a:cubicBezTo>
                    <a:pt x="6197278" y="267489"/>
                    <a:pt x="6212298" y="265634"/>
                    <a:pt x="6226628" y="261335"/>
                  </a:cubicBezTo>
                  <a:cubicBezTo>
                    <a:pt x="6248610" y="254741"/>
                    <a:pt x="6291943" y="239563"/>
                    <a:pt x="6291943" y="239563"/>
                  </a:cubicBezTo>
                  <a:cubicBezTo>
                    <a:pt x="6306457" y="228677"/>
                    <a:pt x="6319258" y="215020"/>
                    <a:pt x="6335485" y="206906"/>
                  </a:cubicBezTo>
                  <a:cubicBezTo>
                    <a:pt x="6407079" y="171109"/>
                    <a:pt x="6523257" y="173342"/>
                    <a:pt x="6585857" y="152477"/>
                  </a:cubicBezTo>
                  <a:cubicBezTo>
                    <a:pt x="6632707" y="136861"/>
                    <a:pt x="6607382" y="144375"/>
                    <a:pt x="6662057" y="130706"/>
                  </a:cubicBezTo>
                  <a:cubicBezTo>
                    <a:pt x="6721629" y="90992"/>
                    <a:pt x="6670845" y="118063"/>
                    <a:pt x="6770914" y="98049"/>
                  </a:cubicBezTo>
                  <a:cubicBezTo>
                    <a:pt x="6858826" y="80466"/>
                    <a:pt x="6738901" y="92509"/>
                    <a:pt x="6847114" y="76277"/>
                  </a:cubicBezTo>
                  <a:cubicBezTo>
                    <a:pt x="6904975" y="67598"/>
                    <a:pt x="6963228" y="61763"/>
                    <a:pt x="7021285" y="54506"/>
                  </a:cubicBezTo>
                  <a:cubicBezTo>
                    <a:pt x="7119540" y="29942"/>
                    <a:pt x="6999807" y="57810"/>
                    <a:pt x="7162800" y="32735"/>
                  </a:cubicBezTo>
                  <a:cubicBezTo>
                    <a:pt x="7177587" y="30460"/>
                    <a:pt x="7191829" y="25478"/>
                    <a:pt x="7206343" y="21849"/>
                  </a:cubicBezTo>
                  <a:cubicBezTo>
                    <a:pt x="7230680" y="-2489"/>
                    <a:pt x="7217851" y="77"/>
                    <a:pt x="7239000" y="77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</p:grp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DEA66088-62D9-7F49-AB52-85877D45B642}"/>
              </a:ext>
            </a:extLst>
          </p:cNvPr>
          <p:cNvCxnSpPr/>
          <p:nvPr/>
        </p:nvCxnSpPr>
        <p:spPr>
          <a:xfrm>
            <a:off x="1886543" y="1709537"/>
            <a:ext cx="12496" cy="2137896"/>
          </a:xfrm>
          <a:prstGeom prst="line">
            <a:avLst/>
          </a:prstGeom>
          <a:noFill/>
          <a:ln w="19050" cap="sq" cmpd="sng" algn="ctr">
            <a:solidFill>
              <a:schemeClr val="tx1"/>
            </a:solidFill>
            <a:prstDash val="solid"/>
            <a:miter lim="800000"/>
            <a:headEnd type="stealth" w="lg" len="lg"/>
          </a:ln>
          <a:effectLst/>
        </p:spPr>
      </p:cxnSp>
      <p:cxnSp>
        <p:nvCxnSpPr>
          <p:cNvPr id="18" name="Straight Connector 80">
            <a:extLst>
              <a:ext uri="{FF2B5EF4-FFF2-40B4-BE49-F238E27FC236}">
                <a16:creationId xmlns:a16="http://schemas.microsoft.com/office/drawing/2014/main" id="{12CD474A-F6B9-8E43-954D-C88B156EE8B6}"/>
              </a:ext>
            </a:extLst>
          </p:cNvPr>
          <p:cNvCxnSpPr/>
          <p:nvPr/>
        </p:nvCxnSpPr>
        <p:spPr>
          <a:xfrm flipV="1">
            <a:off x="2135029" y="2350854"/>
            <a:ext cx="0" cy="1494611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5">
            <a:extLst>
              <a:ext uri="{FF2B5EF4-FFF2-40B4-BE49-F238E27FC236}">
                <a16:creationId xmlns:a16="http://schemas.microsoft.com/office/drawing/2014/main" id="{394FACDA-4BDB-9146-A34D-2302C60FB829}"/>
              </a:ext>
            </a:extLst>
          </p:cNvPr>
          <p:cNvCxnSpPr/>
          <p:nvPr/>
        </p:nvCxnSpPr>
        <p:spPr>
          <a:xfrm flipV="1">
            <a:off x="2294844" y="2521577"/>
            <a:ext cx="0" cy="1323888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6">
            <a:extLst>
              <a:ext uri="{FF2B5EF4-FFF2-40B4-BE49-F238E27FC236}">
                <a16:creationId xmlns:a16="http://schemas.microsoft.com/office/drawing/2014/main" id="{2E7C2878-E114-BF48-AA7E-E060D256C436}"/>
              </a:ext>
            </a:extLst>
          </p:cNvPr>
          <p:cNvCxnSpPr>
            <a:cxnSpLocks/>
          </p:cNvCxnSpPr>
          <p:nvPr/>
        </p:nvCxnSpPr>
        <p:spPr>
          <a:xfrm flipH="1" flipV="1">
            <a:off x="2514601" y="2366981"/>
            <a:ext cx="5702" cy="1478485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7">
            <a:extLst>
              <a:ext uri="{FF2B5EF4-FFF2-40B4-BE49-F238E27FC236}">
                <a16:creationId xmlns:a16="http://schemas.microsoft.com/office/drawing/2014/main" id="{C72FA3DE-98BC-2243-A4CF-BF10CDEA4B50}"/>
              </a:ext>
            </a:extLst>
          </p:cNvPr>
          <p:cNvCxnSpPr/>
          <p:nvPr/>
        </p:nvCxnSpPr>
        <p:spPr>
          <a:xfrm flipV="1">
            <a:off x="3221462" y="2547379"/>
            <a:ext cx="0" cy="1298086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8">
            <a:extLst>
              <a:ext uri="{FF2B5EF4-FFF2-40B4-BE49-F238E27FC236}">
                <a16:creationId xmlns:a16="http://schemas.microsoft.com/office/drawing/2014/main" id="{CFE4F03C-D579-C145-98AD-8332193AADF7}"/>
              </a:ext>
            </a:extLst>
          </p:cNvPr>
          <p:cNvCxnSpPr/>
          <p:nvPr/>
        </p:nvCxnSpPr>
        <p:spPr>
          <a:xfrm flipV="1">
            <a:off x="2886395" y="2440799"/>
            <a:ext cx="0" cy="1404000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9">
            <a:extLst>
              <a:ext uri="{FF2B5EF4-FFF2-40B4-BE49-F238E27FC236}">
                <a16:creationId xmlns:a16="http://schemas.microsoft.com/office/drawing/2014/main" id="{7807B082-7404-FE49-A026-D314EBF9E598}"/>
              </a:ext>
            </a:extLst>
          </p:cNvPr>
          <p:cNvCxnSpPr/>
          <p:nvPr/>
        </p:nvCxnSpPr>
        <p:spPr>
          <a:xfrm flipV="1">
            <a:off x="4612743" y="3069007"/>
            <a:ext cx="0" cy="779720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1">
            <a:extLst>
              <a:ext uri="{FF2B5EF4-FFF2-40B4-BE49-F238E27FC236}">
                <a16:creationId xmlns:a16="http://schemas.microsoft.com/office/drawing/2014/main" id="{3E063863-655B-F747-A903-D57F08D62F2A}"/>
              </a:ext>
            </a:extLst>
          </p:cNvPr>
          <p:cNvCxnSpPr/>
          <p:nvPr/>
        </p:nvCxnSpPr>
        <p:spPr>
          <a:xfrm flipV="1">
            <a:off x="5481198" y="3432496"/>
            <a:ext cx="0" cy="416231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2">
            <a:extLst>
              <a:ext uri="{FF2B5EF4-FFF2-40B4-BE49-F238E27FC236}">
                <a16:creationId xmlns:a16="http://schemas.microsoft.com/office/drawing/2014/main" id="{FBEAE35B-6124-F141-8B8A-4EEE95A0FA14}"/>
              </a:ext>
            </a:extLst>
          </p:cNvPr>
          <p:cNvCxnSpPr/>
          <p:nvPr/>
        </p:nvCxnSpPr>
        <p:spPr>
          <a:xfrm flipV="1">
            <a:off x="5255444" y="3482489"/>
            <a:ext cx="0" cy="378000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3">
            <a:extLst>
              <a:ext uri="{FF2B5EF4-FFF2-40B4-BE49-F238E27FC236}">
                <a16:creationId xmlns:a16="http://schemas.microsoft.com/office/drawing/2014/main" id="{049D09D8-C2C9-EE49-953B-BFC45F5E9532}"/>
              </a:ext>
            </a:extLst>
          </p:cNvPr>
          <p:cNvCxnSpPr/>
          <p:nvPr/>
        </p:nvCxnSpPr>
        <p:spPr>
          <a:xfrm flipV="1">
            <a:off x="3696485" y="2474988"/>
            <a:ext cx="0" cy="1370477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4">
            <a:extLst>
              <a:ext uri="{FF2B5EF4-FFF2-40B4-BE49-F238E27FC236}">
                <a16:creationId xmlns:a16="http://schemas.microsoft.com/office/drawing/2014/main" id="{A7E29A55-D6CB-5942-9550-44AB116E5826}"/>
              </a:ext>
            </a:extLst>
          </p:cNvPr>
          <p:cNvCxnSpPr/>
          <p:nvPr/>
        </p:nvCxnSpPr>
        <p:spPr>
          <a:xfrm flipV="1">
            <a:off x="2708048" y="3069042"/>
            <a:ext cx="0" cy="776423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95">
            <a:extLst>
              <a:ext uri="{FF2B5EF4-FFF2-40B4-BE49-F238E27FC236}">
                <a16:creationId xmlns:a16="http://schemas.microsoft.com/office/drawing/2014/main" id="{C24CDD6C-44F8-B749-9F4F-6CE8BF8A0894}"/>
              </a:ext>
            </a:extLst>
          </p:cNvPr>
          <p:cNvCxnSpPr/>
          <p:nvPr/>
        </p:nvCxnSpPr>
        <p:spPr>
          <a:xfrm flipV="1">
            <a:off x="4103597" y="3069006"/>
            <a:ext cx="0" cy="781490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id="{27A32789-0926-4746-82FA-3141DB3BD0C6}"/>
              </a:ext>
            </a:extLst>
          </p:cNvPr>
          <p:cNvCxnSpPr>
            <a:endCxn id="4" idx="2"/>
          </p:cNvCxnSpPr>
          <p:nvPr/>
        </p:nvCxnSpPr>
        <p:spPr>
          <a:xfrm>
            <a:off x="7295751" y="1706363"/>
            <a:ext cx="8344" cy="2148626"/>
          </a:xfrm>
          <a:prstGeom prst="line">
            <a:avLst/>
          </a:prstGeom>
          <a:noFill/>
          <a:ln w="19050" cap="sq" cmpd="sng" algn="ctr">
            <a:solidFill>
              <a:schemeClr val="tx1"/>
            </a:solidFill>
            <a:prstDash val="solid"/>
            <a:miter lim="800000"/>
            <a:headEnd type="stealth" w="lg" len="lg"/>
          </a:ln>
          <a:effectLst/>
        </p:spPr>
      </p:cxnSp>
      <p:cxnSp>
        <p:nvCxnSpPr>
          <p:cNvPr id="30" name="Straight Connector 115">
            <a:extLst>
              <a:ext uri="{FF2B5EF4-FFF2-40B4-BE49-F238E27FC236}">
                <a16:creationId xmlns:a16="http://schemas.microsoft.com/office/drawing/2014/main" id="{7541A40D-0694-084A-921B-3CC5166123FD}"/>
              </a:ext>
            </a:extLst>
          </p:cNvPr>
          <p:cNvCxnSpPr/>
          <p:nvPr/>
        </p:nvCxnSpPr>
        <p:spPr>
          <a:xfrm flipV="1">
            <a:off x="4018764" y="2944947"/>
            <a:ext cx="0" cy="900518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0">
            <a:extLst>
              <a:ext uri="{FF2B5EF4-FFF2-40B4-BE49-F238E27FC236}">
                <a16:creationId xmlns:a16="http://schemas.microsoft.com/office/drawing/2014/main" id="{9A0E7440-C0A5-614C-9DBE-67F406109B13}"/>
              </a:ext>
            </a:extLst>
          </p:cNvPr>
          <p:cNvCxnSpPr/>
          <p:nvPr/>
        </p:nvCxnSpPr>
        <p:spPr>
          <a:xfrm flipV="1">
            <a:off x="5256396" y="3051060"/>
            <a:ext cx="1404" cy="432000"/>
          </a:xfrm>
          <a:prstGeom prst="line">
            <a:avLst/>
          </a:prstGeom>
          <a:ln w="38100">
            <a:solidFill>
              <a:srgbClr val="B87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3">
            <a:extLst>
              <a:ext uri="{FF2B5EF4-FFF2-40B4-BE49-F238E27FC236}">
                <a16:creationId xmlns:a16="http://schemas.microsoft.com/office/drawing/2014/main" id="{0C42A4DD-B426-CD49-996B-582D83FDBF44}"/>
              </a:ext>
            </a:extLst>
          </p:cNvPr>
          <p:cNvCxnSpPr/>
          <p:nvPr/>
        </p:nvCxnSpPr>
        <p:spPr>
          <a:xfrm flipH="1" flipV="1">
            <a:off x="5483053" y="3346687"/>
            <a:ext cx="349" cy="216000"/>
          </a:xfrm>
          <a:prstGeom prst="line">
            <a:avLst/>
          </a:prstGeom>
          <a:ln w="38100">
            <a:solidFill>
              <a:srgbClr val="B87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18">
            <a:extLst>
              <a:ext uri="{FF2B5EF4-FFF2-40B4-BE49-F238E27FC236}">
                <a16:creationId xmlns:a16="http://schemas.microsoft.com/office/drawing/2014/main" id="{24966F5E-AA01-E14B-86DC-01384AA20B96}"/>
              </a:ext>
            </a:extLst>
          </p:cNvPr>
          <p:cNvCxnSpPr/>
          <p:nvPr/>
        </p:nvCxnSpPr>
        <p:spPr>
          <a:xfrm flipH="1" flipV="1">
            <a:off x="4612744" y="2999158"/>
            <a:ext cx="2264" cy="324000"/>
          </a:xfrm>
          <a:prstGeom prst="line">
            <a:avLst/>
          </a:prstGeom>
          <a:ln w="38100">
            <a:solidFill>
              <a:srgbClr val="B87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21">
            <a:extLst>
              <a:ext uri="{FF2B5EF4-FFF2-40B4-BE49-F238E27FC236}">
                <a16:creationId xmlns:a16="http://schemas.microsoft.com/office/drawing/2014/main" id="{0C395327-84E5-4448-B1A4-45D4CAA645AB}"/>
              </a:ext>
            </a:extLst>
          </p:cNvPr>
          <p:cNvCxnSpPr/>
          <p:nvPr/>
        </p:nvCxnSpPr>
        <p:spPr>
          <a:xfrm flipV="1">
            <a:off x="4103597" y="2946400"/>
            <a:ext cx="0" cy="188063"/>
          </a:xfrm>
          <a:prstGeom prst="line">
            <a:avLst/>
          </a:prstGeom>
          <a:ln w="38100">
            <a:solidFill>
              <a:srgbClr val="B87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22">
            <a:extLst>
              <a:ext uri="{FF2B5EF4-FFF2-40B4-BE49-F238E27FC236}">
                <a16:creationId xmlns:a16="http://schemas.microsoft.com/office/drawing/2014/main" id="{269B8F62-7723-4C4C-B4EC-AE2DAA1386FA}"/>
              </a:ext>
            </a:extLst>
          </p:cNvPr>
          <p:cNvCxnSpPr/>
          <p:nvPr/>
        </p:nvCxnSpPr>
        <p:spPr>
          <a:xfrm flipV="1">
            <a:off x="3222275" y="2217472"/>
            <a:ext cx="0" cy="594000"/>
          </a:xfrm>
          <a:prstGeom prst="line">
            <a:avLst/>
          </a:prstGeom>
          <a:ln w="38100">
            <a:solidFill>
              <a:srgbClr val="B87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27">
            <a:extLst>
              <a:ext uri="{FF2B5EF4-FFF2-40B4-BE49-F238E27FC236}">
                <a16:creationId xmlns:a16="http://schemas.microsoft.com/office/drawing/2014/main" id="{54FE52CC-4FC9-8A4A-8537-39C56A57BCD8}"/>
              </a:ext>
            </a:extLst>
          </p:cNvPr>
          <p:cNvSpPr/>
          <p:nvPr/>
        </p:nvSpPr>
        <p:spPr>
          <a:xfrm>
            <a:off x="2917936" y="3085035"/>
            <a:ext cx="1117093" cy="421639"/>
          </a:xfrm>
          <a:custGeom>
            <a:avLst/>
            <a:gdLst>
              <a:gd name="connsiteX0" fmla="*/ 0 w 7239000"/>
              <a:gd name="connsiteY0" fmla="*/ 2253420 h 2253420"/>
              <a:gd name="connsiteX1" fmla="*/ 108857 w 7239000"/>
              <a:gd name="connsiteY1" fmla="*/ 2242535 h 2253420"/>
              <a:gd name="connsiteX2" fmla="*/ 152400 w 7239000"/>
              <a:gd name="connsiteY2" fmla="*/ 2220763 h 2253420"/>
              <a:gd name="connsiteX3" fmla="*/ 239485 w 7239000"/>
              <a:gd name="connsiteY3" fmla="*/ 2198992 h 2253420"/>
              <a:gd name="connsiteX4" fmla="*/ 250371 w 7239000"/>
              <a:gd name="connsiteY4" fmla="*/ 2166335 h 2253420"/>
              <a:gd name="connsiteX5" fmla="*/ 413657 w 7239000"/>
              <a:gd name="connsiteY5" fmla="*/ 2133677 h 2253420"/>
              <a:gd name="connsiteX6" fmla="*/ 468085 w 7239000"/>
              <a:gd name="connsiteY6" fmla="*/ 2057477 h 2253420"/>
              <a:gd name="connsiteX7" fmla="*/ 533400 w 7239000"/>
              <a:gd name="connsiteY7" fmla="*/ 2046592 h 2253420"/>
              <a:gd name="connsiteX8" fmla="*/ 620485 w 7239000"/>
              <a:gd name="connsiteY8" fmla="*/ 2024820 h 2253420"/>
              <a:gd name="connsiteX9" fmla="*/ 642257 w 7239000"/>
              <a:gd name="connsiteY9" fmla="*/ 2003049 h 2253420"/>
              <a:gd name="connsiteX10" fmla="*/ 653143 w 7239000"/>
              <a:gd name="connsiteY10" fmla="*/ 1970392 h 2253420"/>
              <a:gd name="connsiteX11" fmla="*/ 729343 w 7239000"/>
              <a:gd name="connsiteY11" fmla="*/ 1948620 h 2253420"/>
              <a:gd name="connsiteX12" fmla="*/ 762000 w 7239000"/>
              <a:gd name="connsiteY12" fmla="*/ 1937735 h 2253420"/>
              <a:gd name="connsiteX13" fmla="*/ 925285 w 7239000"/>
              <a:gd name="connsiteY13" fmla="*/ 1915963 h 2253420"/>
              <a:gd name="connsiteX14" fmla="*/ 979714 w 7239000"/>
              <a:gd name="connsiteY14" fmla="*/ 1894192 h 2253420"/>
              <a:gd name="connsiteX15" fmla="*/ 1034143 w 7239000"/>
              <a:gd name="connsiteY15" fmla="*/ 1861535 h 2253420"/>
              <a:gd name="connsiteX16" fmla="*/ 1055914 w 7239000"/>
              <a:gd name="connsiteY16" fmla="*/ 1839763 h 2253420"/>
              <a:gd name="connsiteX17" fmla="*/ 1164771 w 7239000"/>
              <a:gd name="connsiteY17" fmla="*/ 1807106 h 2253420"/>
              <a:gd name="connsiteX18" fmla="*/ 1219200 w 7239000"/>
              <a:gd name="connsiteY18" fmla="*/ 1774449 h 2253420"/>
              <a:gd name="connsiteX19" fmla="*/ 1349828 w 7239000"/>
              <a:gd name="connsiteY19" fmla="*/ 1752677 h 2253420"/>
              <a:gd name="connsiteX20" fmla="*/ 1382485 w 7239000"/>
              <a:gd name="connsiteY20" fmla="*/ 1730906 h 2253420"/>
              <a:gd name="connsiteX21" fmla="*/ 1447800 w 7239000"/>
              <a:gd name="connsiteY21" fmla="*/ 1709135 h 2253420"/>
              <a:gd name="connsiteX22" fmla="*/ 1469571 w 7239000"/>
              <a:gd name="connsiteY22" fmla="*/ 1676477 h 2253420"/>
              <a:gd name="connsiteX23" fmla="*/ 1524000 w 7239000"/>
              <a:gd name="connsiteY23" fmla="*/ 1665592 h 2253420"/>
              <a:gd name="connsiteX24" fmla="*/ 1556657 w 7239000"/>
              <a:gd name="connsiteY24" fmla="*/ 1654706 h 2253420"/>
              <a:gd name="connsiteX25" fmla="*/ 1676400 w 7239000"/>
              <a:gd name="connsiteY25" fmla="*/ 1643820 h 2253420"/>
              <a:gd name="connsiteX26" fmla="*/ 1763485 w 7239000"/>
              <a:gd name="connsiteY26" fmla="*/ 1622049 h 2253420"/>
              <a:gd name="connsiteX27" fmla="*/ 1883228 w 7239000"/>
              <a:gd name="connsiteY27" fmla="*/ 1600277 h 2253420"/>
              <a:gd name="connsiteX28" fmla="*/ 1905000 w 7239000"/>
              <a:gd name="connsiteY28" fmla="*/ 1567620 h 2253420"/>
              <a:gd name="connsiteX29" fmla="*/ 1937657 w 7239000"/>
              <a:gd name="connsiteY29" fmla="*/ 1556735 h 2253420"/>
              <a:gd name="connsiteX30" fmla="*/ 1948543 w 7239000"/>
              <a:gd name="connsiteY30" fmla="*/ 1513192 h 2253420"/>
              <a:gd name="connsiteX31" fmla="*/ 2035628 w 7239000"/>
              <a:gd name="connsiteY31" fmla="*/ 1491420 h 2253420"/>
              <a:gd name="connsiteX32" fmla="*/ 2068285 w 7239000"/>
              <a:gd name="connsiteY32" fmla="*/ 1480535 h 2253420"/>
              <a:gd name="connsiteX33" fmla="*/ 2111828 w 7239000"/>
              <a:gd name="connsiteY33" fmla="*/ 1458763 h 2253420"/>
              <a:gd name="connsiteX34" fmla="*/ 2264228 w 7239000"/>
              <a:gd name="connsiteY34" fmla="*/ 1447877 h 2253420"/>
              <a:gd name="connsiteX35" fmla="*/ 2362200 w 7239000"/>
              <a:gd name="connsiteY35" fmla="*/ 1426106 h 2253420"/>
              <a:gd name="connsiteX36" fmla="*/ 2383971 w 7239000"/>
              <a:gd name="connsiteY36" fmla="*/ 1393449 h 2253420"/>
              <a:gd name="connsiteX37" fmla="*/ 2449285 w 7239000"/>
              <a:gd name="connsiteY37" fmla="*/ 1371677 h 2253420"/>
              <a:gd name="connsiteX38" fmla="*/ 2471057 w 7239000"/>
              <a:gd name="connsiteY38" fmla="*/ 1349906 h 2253420"/>
              <a:gd name="connsiteX39" fmla="*/ 2536371 w 7239000"/>
              <a:gd name="connsiteY39" fmla="*/ 1328135 h 2253420"/>
              <a:gd name="connsiteX40" fmla="*/ 2579914 w 7239000"/>
              <a:gd name="connsiteY40" fmla="*/ 1284592 h 2253420"/>
              <a:gd name="connsiteX41" fmla="*/ 2590800 w 7239000"/>
              <a:gd name="connsiteY41" fmla="*/ 1241049 h 2253420"/>
              <a:gd name="connsiteX42" fmla="*/ 2634343 w 7239000"/>
              <a:gd name="connsiteY42" fmla="*/ 1230163 h 2253420"/>
              <a:gd name="connsiteX43" fmla="*/ 2775857 w 7239000"/>
              <a:gd name="connsiteY43" fmla="*/ 1208392 h 2253420"/>
              <a:gd name="connsiteX44" fmla="*/ 2797628 w 7239000"/>
              <a:gd name="connsiteY44" fmla="*/ 1186620 h 2253420"/>
              <a:gd name="connsiteX45" fmla="*/ 2873828 w 7239000"/>
              <a:gd name="connsiteY45" fmla="*/ 1175735 h 2253420"/>
              <a:gd name="connsiteX46" fmla="*/ 2928257 w 7239000"/>
              <a:gd name="connsiteY46" fmla="*/ 1164849 h 2253420"/>
              <a:gd name="connsiteX47" fmla="*/ 2993571 w 7239000"/>
              <a:gd name="connsiteY47" fmla="*/ 1132192 h 2253420"/>
              <a:gd name="connsiteX48" fmla="*/ 3026228 w 7239000"/>
              <a:gd name="connsiteY48" fmla="*/ 1121306 h 2253420"/>
              <a:gd name="connsiteX49" fmla="*/ 3200400 w 7239000"/>
              <a:gd name="connsiteY49" fmla="*/ 1099535 h 2253420"/>
              <a:gd name="connsiteX50" fmla="*/ 3287485 w 7239000"/>
              <a:gd name="connsiteY50" fmla="*/ 1066877 h 2253420"/>
              <a:gd name="connsiteX51" fmla="*/ 3352800 w 7239000"/>
              <a:gd name="connsiteY51" fmla="*/ 1055992 h 2253420"/>
              <a:gd name="connsiteX52" fmla="*/ 3407228 w 7239000"/>
              <a:gd name="connsiteY52" fmla="*/ 1045106 h 2253420"/>
              <a:gd name="connsiteX53" fmla="*/ 3429000 w 7239000"/>
              <a:gd name="connsiteY53" fmla="*/ 1023335 h 2253420"/>
              <a:gd name="connsiteX54" fmla="*/ 3505200 w 7239000"/>
              <a:gd name="connsiteY54" fmla="*/ 1001563 h 2253420"/>
              <a:gd name="connsiteX55" fmla="*/ 3559628 w 7239000"/>
              <a:gd name="connsiteY55" fmla="*/ 947135 h 2253420"/>
              <a:gd name="connsiteX56" fmla="*/ 3581400 w 7239000"/>
              <a:gd name="connsiteY56" fmla="*/ 914477 h 2253420"/>
              <a:gd name="connsiteX57" fmla="*/ 3744685 w 7239000"/>
              <a:gd name="connsiteY57" fmla="*/ 870935 h 2253420"/>
              <a:gd name="connsiteX58" fmla="*/ 3810000 w 7239000"/>
              <a:gd name="connsiteY58" fmla="*/ 860049 h 2253420"/>
              <a:gd name="connsiteX59" fmla="*/ 3897085 w 7239000"/>
              <a:gd name="connsiteY59" fmla="*/ 838277 h 2253420"/>
              <a:gd name="connsiteX60" fmla="*/ 4016828 w 7239000"/>
              <a:gd name="connsiteY60" fmla="*/ 816506 h 2253420"/>
              <a:gd name="connsiteX61" fmla="*/ 4060371 w 7239000"/>
              <a:gd name="connsiteY61" fmla="*/ 805620 h 2253420"/>
              <a:gd name="connsiteX62" fmla="*/ 4191000 w 7239000"/>
              <a:gd name="connsiteY62" fmla="*/ 794735 h 2253420"/>
              <a:gd name="connsiteX63" fmla="*/ 4376057 w 7239000"/>
              <a:gd name="connsiteY63" fmla="*/ 762077 h 2253420"/>
              <a:gd name="connsiteX64" fmla="*/ 4441371 w 7239000"/>
              <a:gd name="connsiteY64" fmla="*/ 740306 h 2253420"/>
              <a:gd name="connsiteX65" fmla="*/ 4484914 w 7239000"/>
              <a:gd name="connsiteY65" fmla="*/ 729420 h 2253420"/>
              <a:gd name="connsiteX66" fmla="*/ 4604657 w 7239000"/>
              <a:gd name="connsiteY66" fmla="*/ 696763 h 2253420"/>
              <a:gd name="connsiteX67" fmla="*/ 4680857 w 7239000"/>
              <a:gd name="connsiteY67" fmla="*/ 674992 h 2253420"/>
              <a:gd name="connsiteX68" fmla="*/ 4735285 w 7239000"/>
              <a:gd name="connsiteY68" fmla="*/ 653220 h 2253420"/>
              <a:gd name="connsiteX69" fmla="*/ 4833257 w 7239000"/>
              <a:gd name="connsiteY69" fmla="*/ 642335 h 2253420"/>
              <a:gd name="connsiteX70" fmla="*/ 4942114 w 7239000"/>
              <a:gd name="connsiteY70" fmla="*/ 620563 h 2253420"/>
              <a:gd name="connsiteX71" fmla="*/ 5029200 w 7239000"/>
              <a:gd name="connsiteY71" fmla="*/ 587906 h 2253420"/>
              <a:gd name="connsiteX72" fmla="*/ 5094514 w 7239000"/>
              <a:gd name="connsiteY72" fmla="*/ 566135 h 2253420"/>
              <a:gd name="connsiteX73" fmla="*/ 5105400 w 7239000"/>
              <a:gd name="connsiteY73" fmla="*/ 533477 h 2253420"/>
              <a:gd name="connsiteX74" fmla="*/ 5170714 w 7239000"/>
              <a:gd name="connsiteY74" fmla="*/ 522592 h 2253420"/>
              <a:gd name="connsiteX75" fmla="*/ 5257800 w 7239000"/>
              <a:gd name="connsiteY75" fmla="*/ 511706 h 2253420"/>
              <a:gd name="connsiteX76" fmla="*/ 5312228 w 7239000"/>
              <a:gd name="connsiteY76" fmla="*/ 489935 h 2253420"/>
              <a:gd name="connsiteX77" fmla="*/ 5410200 w 7239000"/>
              <a:gd name="connsiteY77" fmla="*/ 468163 h 2253420"/>
              <a:gd name="connsiteX78" fmla="*/ 5486400 w 7239000"/>
              <a:gd name="connsiteY78" fmla="*/ 457277 h 2253420"/>
              <a:gd name="connsiteX79" fmla="*/ 5573485 w 7239000"/>
              <a:gd name="connsiteY79" fmla="*/ 435506 h 2253420"/>
              <a:gd name="connsiteX80" fmla="*/ 5649685 w 7239000"/>
              <a:gd name="connsiteY80" fmla="*/ 413735 h 2253420"/>
              <a:gd name="connsiteX81" fmla="*/ 5747657 w 7239000"/>
              <a:gd name="connsiteY81" fmla="*/ 402849 h 2253420"/>
              <a:gd name="connsiteX82" fmla="*/ 5954485 w 7239000"/>
              <a:gd name="connsiteY82" fmla="*/ 359306 h 2253420"/>
              <a:gd name="connsiteX83" fmla="*/ 6019800 w 7239000"/>
              <a:gd name="connsiteY83" fmla="*/ 326649 h 2253420"/>
              <a:gd name="connsiteX84" fmla="*/ 6063343 w 7239000"/>
              <a:gd name="connsiteY84" fmla="*/ 315763 h 2253420"/>
              <a:gd name="connsiteX85" fmla="*/ 6183085 w 7239000"/>
              <a:gd name="connsiteY85" fmla="*/ 272220 h 2253420"/>
              <a:gd name="connsiteX86" fmla="*/ 6226628 w 7239000"/>
              <a:gd name="connsiteY86" fmla="*/ 261335 h 2253420"/>
              <a:gd name="connsiteX87" fmla="*/ 6291943 w 7239000"/>
              <a:gd name="connsiteY87" fmla="*/ 239563 h 2253420"/>
              <a:gd name="connsiteX88" fmla="*/ 6335485 w 7239000"/>
              <a:gd name="connsiteY88" fmla="*/ 206906 h 2253420"/>
              <a:gd name="connsiteX89" fmla="*/ 6585857 w 7239000"/>
              <a:gd name="connsiteY89" fmla="*/ 152477 h 2253420"/>
              <a:gd name="connsiteX90" fmla="*/ 6662057 w 7239000"/>
              <a:gd name="connsiteY90" fmla="*/ 130706 h 2253420"/>
              <a:gd name="connsiteX91" fmla="*/ 6770914 w 7239000"/>
              <a:gd name="connsiteY91" fmla="*/ 98049 h 2253420"/>
              <a:gd name="connsiteX92" fmla="*/ 6847114 w 7239000"/>
              <a:gd name="connsiteY92" fmla="*/ 76277 h 2253420"/>
              <a:gd name="connsiteX93" fmla="*/ 7021285 w 7239000"/>
              <a:gd name="connsiteY93" fmla="*/ 54506 h 2253420"/>
              <a:gd name="connsiteX94" fmla="*/ 7162800 w 7239000"/>
              <a:gd name="connsiteY94" fmla="*/ 32735 h 2253420"/>
              <a:gd name="connsiteX95" fmla="*/ 7206343 w 7239000"/>
              <a:gd name="connsiteY95" fmla="*/ 21849 h 2253420"/>
              <a:gd name="connsiteX96" fmla="*/ 7239000 w 7239000"/>
              <a:gd name="connsiteY96" fmla="*/ 77 h 225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7239000" h="2253420">
                <a:moveTo>
                  <a:pt x="0" y="2253420"/>
                </a:moveTo>
                <a:cubicBezTo>
                  <a:pt x="36286" y="2249792"/>
                  <a:pt x="73200" y="2250176"/>
                  <a:pt x="108857" y="2242535"/>
                </a:cubicBezTo>
                <a:cubicBezTo>
                  <a:pt x="124724" y="2239135"/>
                  <a:pt x="137485" y="2227156"/>
                  <a:pt x="152400" y="2220763"/>
                </a:cubicBezTo>
                <a:cubicBezTo>
                  <a:pt x="181691" y="2208210"/>
                  <a:pt x="207535" y="2205382"/>
                  <a:pt x="239485" y="2198992"/>
                </a:cubicBezTo>
                <a:cubicBezTo>
                  <a:pt x="243114" y="2188106"/>
                  <a:pt x="244467" y="2176174"/>
                  <a:pt x="250371" y="2166335"/>
                </a:cubicBezTo>
                <a:cubicBezTo>
                  <a:pt x="282438" y="2112891"/>
                  <a:pt x="368663" y="2137138"/>
                  <a:pt x="413657" y="2133677"/>
                </a:cubicBezTo>
                <a:cubicBezTo>
                  <a:pt x="434702" y="2070542"/>
                  <a:pt x="415834" y="2069088"/>
                  <a:pt x="468085" y="2057477"/>
                </a:cubicBezTo>
                <a:cubicBezTo>
                  <a:pt x="489631" y="2052689"/>
                  <a:pt x="511818" y="2051217"/>
                  <a:pt x="533400" y="2046592"/>
                </a:cubicBezTo>
                <a:cubicBezTo>
                  <a:pt x="562658" y="2040323"/>
                  <a:pt x="620485" y="2024820"/>
                  <a:pt x="620485" y="2024820"/>
                </a:cubicBezTo>
                <a:cubicBezTo>
                  <a:pt x="627742" y="2017563"/>
                  <a:pt x="636976" y="2011850"/>
                  <a:pt x="642257" y="2003049"/>
                </a:cubicBezTo>
                <a:cubicBezTo>
                  <a:pt x="648161" y="1993210"/>
                  <a:pt x="643413" y="1976474"/>
                  <a:pt x="653143" y="1970392"/>
                </a:cubicBezTo>
                <a:cubicBezTo>
                  <a:pt x="675544" y="1956391"/>
                  <a:pt x="704041" y="1956211"/>
                  <a:pt x="729343" y="1948620"/>
                </a:cubicBezTo>
                <a:cubicBezTo>
                  <a:pt x="740334" y="1945323"/>
                  <a:pt x="750748" y="1939985"/>
                  <a:pt x="762000" y="1937735"/>
                </a:cubicBezTo>
                <a:cubicBezTo>
                  <a:pt x="787040" y="1932727"/>
                  <a:pt x="904091" y="1918612"/>
                  <a:pt x="925285" y="1915963"/>
                </a:cubicBezTo>
                <a:cubicBezTo>
                  <a:pt x="943428" y="1908706"/>
                  <a:pt x="962748" y="1903887"/>
                  <a:pt x="979714" y="1894192"/>
                </a:cubicBezTo>
                <a:cubicBezTo>
                  <a:pt x="1063389" y="1846377"/>
                  <a:pt x="931608" y="1895710"/>
                  <a:pt x="1034143" y="1861535"/>
                </a:cubicBezTo>
                <a:cubicBezTo>
                  <a:pt x="1041400" y="1854278"/>
                  <a:pt x="1046734" y="1844353"/>
                  <a:pt x="1055914" y="1839763"/>
                </a:cubicBezTo>
                <a:cubicBezTo>
                  <a:pt x="1082413" y="1826513"/>
                  <a:pt x="1133522" y="1814918"/>
                  <a:pt x="1164771" y="1807106"/>
                </a:cubicBezTo>
                <a:cubicBezTo>
                  <a:pt x="1188337" y="1783541"/>
                  <a:pt x="1183873" y="1781515"/>
                  <a:pt x="1219200" y="1774449"/>
                </a:cubicBezTo>
                <a:cubicBezTo>
                  <a:pt x="1262486" y="1765792"/>
                  <a:pt x="1349828" y="1752677"/>
                  <a:pt x="1349828" y="1752677"/>
                </a:cubicBezTo>
                <a:cubicBezTo>
                  <a:pt x="1360714" y="1745420"/>
                  <a:pt x="1370530" y="1736219"/>
                  <a:pt x="1382485" y="1730906"/>
                </a:cubicBezTo>
                <a:cubicBezTo>
                  <a:pt x="1403456" y="1721586"/>
                  <a:pt x="1447800" y="1709135"/>
                  <a:pt x="1447800" y="1709135"/>
                </a:cubicBezTo>
                <a:cubicBezTo>
                  <a:pt x="1455057" y="1698249"/>
                  <a:pt x="1458212" y="1682968"/>
                  <a:pt x="1469571" y="1676477"/>
                </a:cubicBezTo>
                <a:cubicBezTo>
                  <a:pt x="1485635" y="1667297"/>
                  <a:pt x="1506050" y="1670079"/>
                  <a:pt x="1524000" y="1665592"/>
                </a:cubicBezTo>
                <a:cubicBezTo>
                  <a:pt x="1535132" y="1662809"/>
                  <a:pt x="1545298" y="1656329"/>
                  <a:pt x="1556657" y="1654706"/>
                </a:cubicBezTo>
                <a:cubicBezTo>
                  <a:pt x="1596333" y="1649038"/>
                  <a:pt x="1636486" y="1647449"/>
                  <a:pt x="1676400" y="1643820"/>
                </a:cubicBezTo>
                <a:lnTo>
                  <a:pt x="1763485" y="1622049"/>
                </a:lnTo>
                <a:cubicBezTo>
                  <a:pt x="1803044" y="1612920"/>
                  <a:pt x="1843220" y="1606945"/>
                  <a:pt x="1883228" y="1600277"/>
                </a:cubicBezTo>
                <a:cubicBezTo>
                  <a:pt x="1890485" y="1589391"/>
                  <a:pt x="1894784" y="1575793"/>
                  <a:pt x="1905000" y="1567620"/>
                </a:cubicBezTo>
                <a:cubicBezTo>
                  <a:pt x="1913960" y="1560452"/>
                  <a:pt x="1930489" y="1565695"/>
                  <a:pt x="1937657" y="1556735"/>
                </a:cubicBezTo>
                <a:cubicBezTo>
                  <a:pt x="1947003" y="1545052"/>
                  <a:pt x="1936095" y="1521491"/>
                  <a:pt x="1948543" y="1513192"/>
                </a:cubicBezTo>
                <a:cubicBezTo>
                  <a:pt x="1973439" y="1496594"/>
                  <a:pt x="2007242" y="1500882"/>
                  <a:pt x="2035628" y="1491420"/>
                </a:cubicBezTo>
                <a:cubicBezTo>
                  <a:pt x="2046514" y="1487792"/>
                  <a:pt x="2057738" y="1485055"/>
                  <a:pt x="2068285" y="1480535"/>
                </a:cubicBezTo>
                <a:cubicBezTo>
                  <a:pt x="2083201" y="1474143"/>
                  <a:pt x="2095821" y="1461431"/>
                  <a:pt x="2111828" y="1458763"/>
                </a:cubicBezTo>
                <a:cubicBezTo>
                  <a:pt x="2162064" y="1450390"/>
                  <a:pt x="2213428" y="1451506"/>
                  <a:pt x="2264228" y="1447877"/>
                </a:cubicBezTo>
                <a:cubicBezTo>
                  <a:pt x="2265431" y="1447636"/>
                  <a:pt x="2355609" y="1430500"/>
                  <a:pt x="2362200" y="1426106"/>
                </a:cubicBezTo>
                <a:cubicBezTo>
                  <a:pt x="2373086" y="1418849"/>
                  <a:pt x="2372877" y="1400383"/>
                  <a:pt x="2383971" y="1393449"/>
                </a:cubicBezTo>
                <a:cubicBezTo>
                  <a:pt x="2403432" y="1381286"/>
                  <a:pt x="2449285" y="1371677"/>
                  <a:pt x="2449285" y="1371677"/>
                </a:cubicBezTo>
                <a:cubicBezTo>
                  <a:pt x="2456542" y="1364420"/>
                  <a:pt x="2461877" y="1354496"/>
                  <a:pt x="2471057" y="1349906"/>
                </a:cubicBezTo>
                <a:cubicBezTo>
                  <a:pt x="2491583" y="1339643"/>
                  <a:pt x="2536371" y="1328135"/>
                  <a:pt x="2536371" y="1328135"/>
                </a:cubicBezTo>
                <a:cubicBezTo>
                  <a:pt x="2573694" y="1216165"/>
                  <a:pt x="2513563" y="1367530"/>
                  <a:pt x="2579914" y="1284592"/>
                </a:cubicBezTo>
                <a:cubicBezTo>
                  <a:pt x="2589260" y="1272909"/>
                  <a:pt x="2580221" y="1251628"/>
                  <a:pt x="2590800" y="1241049"/>
                </a:cubicBezTo>
                <a:cubicBezTo>
                  <a:pt x="2601379" y="1230470"/>
                  <a:pt x="2619958" y="1234273"/>
                  <a:pt x="2634343" y="1230163"/>
                </a:cubicBezTo>
                <a:cubicBezTo>
                  <a:pt x="2718839" y="1206021"/>
                  <a:pt x="2600781" y="1225899"/>
                  <a:pt x="2775857" y="1208392"/>
                </a:cubicBezTo>
                <a:cubicBezTo>
                  <a:pt x="2783114" y="1201135"/>
                  <a:pt x="2787891" y="1189866"/>
                  <a:pt x="2797628" y="1186620"/>
                </a:cubicBezTo>
                <a:cubicBezTo>
                  <a:pt x="2821969" y="1178506"/>
                  <a:pt x="2848519" y="1179953"/>
                  <a:pt x="2873828" y="1175735"/>
                </a:cubicBezTo>
                <a:cubicBezTo>
                  <a:pt x="2892079" y="1172693"/>
                  <a:pt x="2910307" y="1169337"/>
                  <a:pt x="2928257" y="1164849"/>
                </a:cubicBezTo>
                <a:cubicBezTo>
                  <a:pt x="2982978" y="1151168"/>
                  <a:pt x="2940361" y="1158797"/>
                  <a:pt x="2993571" y="1132192"/>
                </a:cubicBezTo>
                <a:cubicBezTo>
                  <a:pt x="3003834" y="1127060"/>
                  <a:pt x="3015096" y="1124089"/>
                  <a:pt x="3026228" y="1121306"/>
                </a:cubicBezTo>
                <a:cubicBezTo>
                  <a:pt x="3090501" y="1105237"/>
                  <a:pt x="3126039" y="1106295"/>
                  <a:pt x="3200400" y="1099535"/>
                </a:cubicBezTo>
                <a:cubicBezTo>
                  <a:pt x="3210992" y="1095298"/>
                  <a:pt x="3268288" y="1071143"/>
                  <a:pt x="3287485" y="1066877"/>
                </a:cubicBezTo>
                <a:cubicBezTo>
                  <a:pt x="3309031" y="1062089"/>
                  <a:pt x="3331084" y="1059940"/>
                  <a:pt x="3352800" y="1055992"/>
                </a:cubicBezTo>
                <a:cubicBezTo>
                  <a:pt x="3371004" y="1052682"/>
                  <a:pt x="3389085" y="1048735"/>
                  <a:pt x="3407228" y="1045106"/>
                </a:cubicBezTo>
                <a:cubicBezTo>
                  <a:pt x="3414485" y="1037849"/>
                  <a:pt x="3420199" y="1028615"/>
                  <a:pt x="3429000" y="1023335"/>
                </a:cubicBezTo>
                <a:cubicBezTo>
                  <a:pt x="3440156" y="1016642"/>
                  <a:pt x="3497065" y="1003597"/>
                  <a:pt x="3505200" y="1001563"/>
                </a:cubicBezTo>
                <a:cubicBezTo>
                  <a:pt x="3527069" y="935951"/>
                  <a:pt x="3497545" y="998871"/>
                  <a:pt x="3559628" y="947135"/>
                </a:cubicBezTo>
                <a:cubicBezTo>
                  <a:pt x="3569679" y="938759"/>
                  <a:pt x="3570305" y="921411"/>
                  <a:pt x="3581400" y="914477"/>
                </a:cubicBezTo>
                <a:cubicBezTo>
                  <a:pt x="3607529" y="898146"/>
                  <a:pt x="3727697" y="874333"/>
                  <a:pt x="3744685" y="870935"/>
                </a:cubicBezTo>
                <a:cubicBezTo>
                  <a:pt x="3766328" y="866606"/>
                  <a:pt x="3788418" y="864674"/>
                  <a:pt x="3810000" y="860049"/>
                </a:cubicBezTo>
                <a:cubicBezTo>
                  <a:pt x="3839258" y="853779"/>
                  <a:pt x="3867646" y="843629"/>
                  <a:pt x="3897085" y="838277"/>
                </a:cubicBezTo>
                <a:lnTo>
                  <a:pt x="4016828" y="816506"/>
                </a:lnTo>
                <a:cubicBezTo>
                  <a:pt x="4031499" y="813572"/>
                  <a:pt x="4045525" y="807476"/>
                  <a:pt x="4060371" y="805620"/>
                </a:cubicBezTo>
                <a:cubicBezTo>
                  <a:pt x="4103728" y="800201"/>
                  <a:pt x="4147457" y="798363"/>
                  <a:pt x="4191000" y="794735"/>
                </a:cubicBezTo>
                <a:cubicBezTo>
                  <a:pt x="4288031" y="762390"/>
                  <a:pt x="4142124" y="808864"/>
                  <a:pt x="4376057" y="762077"/>
                </a:cubicBezTo>
                <a:cubicBezTo>
                  <a:pt x="4398560" y="757576"/>
                  <a:pt x="4419107" y="745872"/>
                  <a:pt x="4441371" y="740306"/>
                </a:cubicBezTo>
                <a:lnTo>
                  <a:pt x="4484914" y="729420"/>
                </a:lnTo>
                <a:cubicBezTo>
                  <a:pt x="4545642" y="688935"/>
                  <a:pt x="4496250" y="714831"/>
                  <a:pt x="4604657" y="696763"/>
                </a:cubicBezTo>
                <a:cubicBezTo>
                  <a:pt x="4625237" y="693333"/>
                  <a:pt x="4660156" y="682755"/>
                  <a:pt x="4680857" y="674992"/>
                </a:cubicBezTo>
                <a:cubicBezTo>
                  <a:pt x="4699153" y="668131"/>
                  <a:pt x="4716178" y="657314"/>
                  <a:pt x="4735285" y="653220"/>
                </a:cubicBezTo>
                <a:cubicBezTo>
                  <a:pt x="4767414" y="646335"/>
                  <a:pt x="4800801" y="647460"/>
                  <a:pt x="4833257" y="642335"/>
                </a:cubicBezTo>
                <a:cubicBezTo>
                  <a:pt x="4869808" y="636564"/>
                  <a:pt x="4942114" y="620563"/>
                  <a:pt x="4942114" y="620563"/>
                </a:cubicBezTo>
                <a:cubicBezTo>
                  <a:pt x="5015113" y="584064"/>
                  <a:pt x="4955094" y="610138"/>
                  <a:pt x="5029200" y="587906"/>
                </a:cubicBezTo>
                <a:cubicBezTo>
                  <a:pt x="5051181" y="581312"/>
                  <a:pt x="5094514" y="566135"/>
                  <a:pt x="5094514" y="566135"/>
                </a:cubicBezTo>
                <a:cubicBezTo>
                  <a:pt x="5098143" y="555249"/>
                  <a:pt x="5095437" y="539170"/>
                  <a:pt x="5105400" y="533477"/>
                </a:cubicBezTo>
                <a:cubicBezTo>
                  <a:pt x="5124564" y="522526"/>
                  <a:pt x="5148864" y="525713"/>
                  <a:pt x="5170714" y="522592"/>
                </a:cubicBezTo>
                <a:cubicBezTo>
                  <a:pt x="5199675" y="518455"/>
                  <a:pt x="5228771" y="515335"/>
                  <a:pt x="5257800" y="511706"/>
                </a:cubicBezTo>
                <a:cubicBezTo>
                  <a:pt x="5275943" y="504449"/>
                  <a:pt x="5293691" y="496114"/>
                  <a:pt x="5312228" y="489935"/>
                </a:cubicBezTo>
                <a:cubicBezTo>
                  <a:pt x="5331801" y="483411"/>
                  <a:pt x="5392943" y="471039"/>
                  <a:pt x="5410200" y="468163"/>
                </a:cubicBezTo>
                <a:cubicBezTo>
                  <a:pt x="5435509" y="463945"/>
                  <a:pt x="5461240" y="462309"/>
                  <a:pt x="5486400" y="457277"/>
                </a:cubicBezTo>
                <a:cubicBezTo>
                  <a:pt x="5515741" y="451409"/>
                  <a:pt x="5544618" y="443379"/>
                  <a:pt x="5573485" y="435506"/>
                </a:cubicBezTo>
                <a:cubicBezTo>
                  <a:pt x="5610306" y="425464"/>
                  <a:pt x="5608087" y="420135"/>
                  <a:pt x="5649685" y="413735"/>
                </a:cubicBezTo>
                <a:cubicBezTo>
                  <a:pt x="5682161" y="408739"/>
                  <a:pt x="5715246" y="408251"/>
                  <a:pt x="5747657" y="402849"/>
                </a:cubicBezTo>
                <a:cubicBezTo>
                  <a:pt x="5767409" y="399557"/>
                  <a:pt x="5899735" y="374949"/>
                  <a:pt x="5954485" y="359306"/>
                </a:cubicBezTo>
                <a:cubicBezTo>
                  <a:pt x="6046230" y="333092"/>
                  <a:pt x="5924379" y="367544"/>
                  <a:pt x="6019800" y="326649"/>
                </a:cubicBezTo>
                <a:cubicBezTo>
                  <a:pt x="6033551" y="320756"/>
                  <a:pt x="6049013" y="320062"/>
                  <a:pt x="6063343" y="315763"/>
                </a:cubicBezTo>
                <a:cubicBezTo>
                  <a:pt x="6241284" y="262381"/>
                  <a:pt x="6027236" y="324170"/>
                  <a:pt x="6183085" y="272220"/>
                </a:cubicBezTo>
                <a:cubicBezTo>
                  <a:pt x="6197278" y="267489"/>
                  <a:pt x="6212298" y="265634"/>
                  <a:pt x="6226628" y="261335"/>
                </a:cubicBezTo>
                <a:cubicBezTo>
                  <a:pt x="6248610" y="254741"/>
                  <a:pt x="6291943" y="239563"/>
                  <a:pt x="6291943" y="239563"/>
                </a:cubicBezTo>
                <a:cubicBezTo>
                  <a:pt x="6306457" y="228677"/>
                  <a:pt x="6319258" y="215020"/>
                  <a:pt x="6335485" y="206906"/>
                </a:cubicBezTo>
                <a:cubicBezTo>
                  <a:pt x="6407079" y="171109"/>
                  <a:pt x="6523257" y="173342"/>
                  <a:pt x="6585857" y="152477"/>
                </a:cubicBezTo>
                <a:cubicBezTo>
                  <a:pt x="6632707" y="136861"/>
                  <a:pt x="6607382" y="144375"/>
                  <a:pt x="6662057" y="130706"/>
                </a:cubicBezTo>
                <a:cubicBezTo>
                  <a:pt x="6721629" y="90992"/>
                  <a:pt x="6670845" y="118063"/>
                  <a:pt x="6770914" y="98049"/>
                </a:cubicBezTo>
                <a:cubicBezTo>
                  <a:pt x="6858826" y="80466"/>
                  <a:pt x="6738901" y="92509"/>
                  <a:pt x="6847114" y="76277"/>
                </a:cubicBezTo>
                <a:cubicBezTo>
                  <a:pt x="6904975" y="67598"/>
                  <a:pt x="6963228" y="61763"/>
                  <a:pt x="7021285" y="54506"/>
                </a:cubicBezTo>
                <a:cubicBezTo>
                  <a:pt x="7119540" y="29942"/>
                  <a:pt x="6999807" y="57810"/>
                  <a:pt x="7162800" y="32735"/>
                </a:cubicBezTo>
                <a:cubicBezTo>
                  <a:pt x="7177587" y="30460"/>
                  <a:pt x="7191829" y="25478"/>
                  <a:pt x="7206343" y="21849"/>
                </a:cubicBezTo>
                <a:cubicBezTo>
                  <a:pt x="7230680" y="-2489"/>
                  <a:pt x="7217851" y="77"/>
                  <a:pt x="7239000" y="77"/>
                </a:cubicBezTo>
              </a:path>
            </a:pathLst>
          </a:custGeom>
          <a:noFill/>
          <a:ln w="28575">
            <a:solidFill>
              <a:schemeClr val="bg2">
                <a:lumMod val="75000"/>
                <a:alpha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7" name="Straight Connector 42">
            <a:extLst>
              <a:ext uri="{FF2B5EF4-FFF2-40B4-BE49-F238E27FC236}">
                <a16:creationId xmlns:a16="http://schemas.microsoft.com/office/drawing/2014/main" id="{25EF7591-67FD-2245-8D78-9E849BE920D4}"/>
              </a:ext>
            </a:extLst>
          </p:cNvPr>
          <p:cNvCxnSpPr/>
          <p:nvPr/>
        </p:nvCxnSpPr>
        <p:spPr>
          <a:xfrm flipV="1">
            <a:off x="4325713" y="3069005"/>
            <a:ext cx="786" cy="785984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2">
            <a:extLst>
              <a:ext uri="{FF2B5EF4-FFF2-40B4-BE49-F238E27FC236}">
                <a16:creationId xmlns:a16="http://schemas.microsoft.com/office/drawing/2014/main" id="{AE3F272B-6A6D-7F41-846F-9A518FCF10DC}"/>
              </a:ext>
            </a:extLst>
          </p:cNvPr>
          <p:cNvCxnSpPr>
            <a:cxnSpLocks/>
          </p:cNvCxnSpPr>
          <p:nvPr/>
        </p:nvCxnSpPr>
        <p:spPr>
          <a:xfrm flipH="1">
            <a:off x="1902417" y="3848726"/>
            <a:ext cx="5411201" cy="0"/>
          </a:xfrm>
          <a:prstGeom prst="line">
            <a:avLst/>
          </a:prstGeom>
          <a:noFill/>
          <a:ln w="19050" cap="sq" cmpd="sng" algn="ctr">
            <a:solidFill>
              <a:schemeClr val="tx1"/>
            </a:solidFill>
            <a:prstDash val="solid"/>
            <a:miter lim="800000"/>
            <a:headEnd type="stealth" w="lg" len="lg"/>
          </a:ln>
          <a:effectLst/>
        </p:spPr>
      </p:cxnSp>
      <p:cxnSp>
        <p:nvCxnSpPr>
          <p:cNvPr id="39" name="Straight Connector 45">
            <a:extLst>
              <a:ext uri="{FF2B5EF4-FFF2-40B4-BE49-F238E27FC236}">
                <a16:creationId xmlns:a16="http://schemas.microsoft.com/office/drawing/2014/main" id="{22D25EA4-C153-094D-AD1D-839C910FBE41}"/>
              </a:ext>
            </a:extLst>
          </p:cNvPr>
          <p:cNvCxnSpPr/>
          <p:nvPr/>
        </p:nvCxnSpPr>
        <p:spPr>
          <a:xfrm flipV="1">
            <a:off x="4324835" y="2786918"/>
            <a:ext cx="0" cy="432000"/>
          </a:xfrm>
          <a:prstGeom prst="line">
            <a:avLst/>
          </a:prstGeom>
          <a:ln w="38100">
            <a:solidFill>
              <a:srgbClr val="B87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20">
            <a:extLst>
              <a:ext uri="{FF2B5EF4-FFF2-40B4-BE49-F238E27FC236}">
                <a16:creationId xmlns:a16="http://schemas.microsoft.com/office/drawing/2014/main" id="{B9216520-54FB-3D47-AD55-980652D44FFF}"/>
              </a:ext>
            </a:extLst>
          </p:cNvPr>
          <p:cNvCxnSpPr/>
          <p:nvPr/>
        </p:nvCxnSpPr>
        <p:spPr>
          <a:xfrm flipH="1" flipV="1">
            <a:off x="3696308" y="2315080"/>
            <a:ext cx="345" cy="675000"/>
          </a:xfrm>
          <a:prstGeom prst="line">
            <a:avLst/>
          </a:prstGeom>
          <a:ln w="38100">
            <a:solidFill>
              <a:srgbClr val="B87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4">
            <a:extLst>
              <a:ext uri="{FF2B5EF4-FFF2-40B4-BE49-F238E27FC236}">
                <a16:creationId xmlns:a16="http://schemas.microsoft.com/office/drawing/2014/main" id="{CE3D1C2B-DCC8-A24E-AD35-B2EF7D0817CF}"/>
              </a:ext>
            </a:extLst>
          </p:cNvPr>
          <p:cNvSpPr txBox="1"/>
          <p:nvPr/>
        </p:nvSpPr>
        <p:spPr>
          <a:xfrm>
            <a:off x="2193752" y="1340768"/>
            <a:ext cx="4756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cs-CZ" sz="14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Schematické zobrazení patologických procesů</a:t>
            </a:r>
          </a:p>
        </p:txBody>
      </p:sp>
      <p:cxnSp>
        <p:nvCxnSpPr>
          <p:cNvPr id="42" name="Straight Connector 61">
            <a:extLst>
              <a:ext uri="{FF2B5EF4-FFF2-40B4-BE49-F238E27FC236}">
                <a16:creationId xmlns:a16="http://schemas.microsoft.com/office/drawing/2014/main" id="{0FC41092-48F7-0947-9C15-ED72B0399980}"/>
              </a:ext>
            </a:extLst>
          </p:cNvPr>
          <p:cNvCxnSpPr/>
          <p:nvPr/>
        </p:nvCxnSpPr>
        <p:spPr>
          <a:xfrm flipV="1">
            <a:off x="2886395" y="2370171"/>
            <a:ext cx="0" cy="324000"/>
          </a:xfrm>
          <a:prstGeom prst="line">
            <a:avLst/>
          </a:prstGeom>
          <a:ln w="38100">
            <a:solidFill>
              <a:srgbClr val="B87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5">
            <a:extLst>
              <a:ext uri="{FF2B5EF4-FFF2-40B4-BE49-F238E27FC236}">
                <a16:creationId xmlns:a16="http://schemas.microsoft.com/office/drawing/2014/main" id="{2CA8F918-2BC3-1343-A98F-DB6678147983}"/>
              </a:ext>
            </a:extLst>
          </p:cNvPr>
          <p:cNvCxnSpPr/>
          <p:nvPr/>
        </p:nvCxnSpPr>
        <p:spPr>
          <a:xfrm flipH="1" flipV="1">
            <a:off x="4017575" y="2704985"/>
            <a:ext cx="2501" cy="378000"/>
          </a:xfrm>
          <a:prstGeom prst="line">
            <a:avLst/>
          </a:prstGeom>
          <a:ln w="38100">
            <a:solidFill>
              <a:srgbClr val="B87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69">
            <a:extLst>
              <a:ext uri="{FF2B5EF4-FFF2-40B4-BE49-F238E27FC236}">
                <a16:creationId xmlns:a16="http://schemas.microsoft.com/office/drawing/2014/main" id="{B893A6C0-716D-DF4A-841A-63239D5FF8D3}"/>
              </a:ext>
            </a:extLst>
          </p:cNvPr>
          <p:cNvCxnSpPr/>
          <p:nvPr/>
        </p:nvCxnSpPr>
        <p:spPr>
          <a:xfrm flipV="1">
            <a:off x="2514312" y="2246047"/>
            <a:ext cx="0" cy="243000"/>
          </a:xfrm>
          <a:prstGeom prst="line">
            <a:avLst/>
          </a:prstGeom>
          <a:ln w="38100">
            <a:solidFill>
              <a:srgbClr val="B87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71">
            <a:extLst>
              <a:ext uri="{FF2B5EF4-FFF2-40B4-BE49-F238E27FC236}">
                <a16:creationId xmlns:a16="http://schemas.microsoft.com/office/drawing/2014/main" id="{76B80430-4E75-514E-AA04-F9867EA96C96}"/>
              </a:ext>
            </a:extLst>
          </p:cNvPr>
          <p:cNvCxnSpPr/>
          <p:nvPr/>
        </p:nvCxnSpPr>
        <p:spPr>
          <a:xfrm flipV="1">
            <a:off x="3412898" y="3023286"/>
            <a:ext cx="227" cy="836467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75">
            <a:extLst>
              <a:ext uri="{FF2B5EF4-FFF2-40B4-BE49-F238E27FC236}">
                <a16:creationId xmlns:a16="http://schemas.microsoft.com/office/drawing/2014/main" id="{2ED5BCB5-69F3-D644-B7A8-AE12B0B4031E}"/>
              </a:ext>
            </a:extLst>
          </p:cNvPr>
          <p:cNvCxnSpPr/>
          <p:nvPr/>
        </p:nvCxnSpPr>
        <p:spPr>
          <a:xfrm flipV="1">
            <a:off x="2006441" y="2853229"/>
            <a:ext cx="0" cy="1001761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nhaltsplatzhalter 9">
            <a:extLst>
              <a:ext uri="{FF2B5EF4-FFF2-40B4-BE49-F238E27FC236}">
                <a16:creationId xmlns:a16="http://schemas.microsoft.com/office/drawing/2014/main" id="{0C1D5F48-CF71-4D41-8134-C4712B1BEE08}"/>
              </a:ext>
            </a:extLst>
          </p:cNvPr>
          <p:cNvSpPr txBox="1">
            <a:spLocks/>
          </p:cNvSpPr>
          <p:nvPr/>
        </p:nvSpPr>
        <p:spPr>
          <a:xfrm>
            <a:off x="1501671" y="4757673"/>
            <a:ext cx="6202564" cy="540654"/>
          </a:xfrm>
          <a:prstGeom prst="roundRect">
            <a:avLst/>
          </a:prstGeom>
          <a:solidFill>
            <a:srgbClr val="C0DEF7"/>
          </a:solidFill>
        </p:spPr>
        <p:txBody>
          <a:bodyPr vert="horz" lIns="0" tIns="54000" rIns="0" bIns="3429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SzPct val="14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cs-CZ" dirty="0"/>
              <a:t>Redukce zánětu šetří potenciál rezervy v plasticitě </a:t>
            </a:r>
          </a:p>
          <a:p>
            <a:pPr marL="0" indent="0">
              <a:spcBef>
                <a:spcPts val="0"/>
              </a:spcBef>
              <a:defRPr/>
            </a:pPr>
            <a:r>
              <a:rPr lang="cs-CZ" dirty="0"/>
              <a:t>a redukuje neuronální poškození</a:t>
            </a:r>
          </a:p>
        </p:txBody>
      </p:sp>
      <p:sp>
        <p:nvSpPr>
          <p:cNvPr id="48" name="Textfeld 109">
            <a:extLst>
              <a:ext uri="{FF2B5EF4-FFF2-40B4-BE49-F238E27FC236}">
                <a16:creationId xmlns:a16="http://schemas.microsoft.com/office/drawing/2014/main" id="{9F14C5CA-BF09-654B-9F41-F425491F0725}"/>
              </a:ext>
            </a:extLst>
          </p:cNvPr>
          <p:cNvSpPr txBox="1"/>
          <p:nvPr/>
        </p:nvSpPr>
        <p:spPr>
          <a:xfrm>
            <a:off x="3707294" y="1681750"/>
            <a:ext cx="2690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Známky zánětu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viditelné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neviditelné</a:t>
            </a:r>
          </a:p>
        </p:txBody>
      </p:sp>
      <p:grpSp>
        <p:nvGrpSpPr>
          <p:cNvPr id="49" name="Gruppieren 3">
            <a:extLst>
              <a:ext uri="{FF2B5EF4-FFF2-40B4-BE49-F238E27FC236}">
                <a16:creationId xmlns:a16="http://schemas.microsoft.com/office/drawing/2014/main" id="{08E674E2-CA7C-DF47-9F83-9CF4B8D32621}"/>
              </a:ext>
            </a:extLst>
          </p:cNvPr>
          <p:cNvGrpSpPr/>
          <p:nvPr/>
        </p:nvGrpSpPr>
        <p:grpSpPr>
          <a:xfrm>
            <a:off x="5124870" y="1680280"/>
            <a:ext cx="2449874" cy="738664"/>
            <a:chOff x="4368546" y="1479975"/>
            <a:chExt cx="2706706" cy="817441"/>
          </a:xfrm>
        </p:grpSpPr>
        <p:sp>
          <p:nvSpPr>
            <p:cNvPr id="50" name="Textfeld 58">
              <a:extLst>
                <a:ext uri="{FF2B5EF4-FFF2-40B4-BE49-F238E27FC236}">
                  <a16:creationId xmlns:a16="http://schemas.microsoft.com/office/drawing/2014/main" id="{C3A87065-E0E1-6045-B132-52572CC6C77F}"/>
                </a:ext>
              </a:extLst>
            </p:cNvPr>
            <p:cNvSpPr txBox="1"/>
            <p:nvPr/>
          </p:nvSpPr>
          <p:spPr>
            <a:xfrm>
              <a:off x="4368546" y="1479975"/>
              <a:ext cx="2706706" cy="81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Neuronální</a:t>
              </a:r>
              <a:r>
                <a:rPr lang="cs-CZ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poškození</a:t>
              </a:r>
            </a:p>
            <a:p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viditelné </a:t>
              </a:r>
            </a:p>
            <a:p>
              <a:r>
                <a:rPr lang="cs-CZ" sz="1400" dirty="0">
                  <a:latin typeface="Arial" panose="020B0604020202020204" pitchFamily="34" charset="0"/>
                  <a:cs typeface="Arial" panose="020B0604020202020204" pitchFamily="34" charset="0"/>
                </a:rPr>
                <a:t>neviditelné</a:t>
              </a:r>
            </a:p>
          </p:txBody>
        </p:sp>
        <p:cxnSp>
          <p:nvCxnSpPr>
            <p:cNvPr id="51" name="Straight Connector 124">
              <a:extLst>
                <a:ext uri="{FF2B5EF4-FFF2-40B4-BE49-F238E27FC236}">
                  <a16:creationId xmlns:a16="http://schemas.microsoft.com/office/drawing/2014/main" id="{33B15090-7F0E-2A4E-A09C-33358D8A72A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687381" y="1749173"/>
              <a:ext cx="0" cy="28734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24">
              <a:extLst>
                <a:ext uri="{FF2B5EF4-FFF2-40B4-BE49-F238E27FC236}">
                  <a16:creationId xmlns:a16="http://schemas.microsoft.com/office/drawing/2014/main" id="{B3E60F1F-31AD-724B-9C6B-ADB835B8F3F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04746" y="1962409"/>
              <a:ext cx="0" cy="28734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116">
            <a:extLst>
              <a:ext uri="{FF2B5EF4-FFF2-40B4-BE49-F238E27FC236}">
                <a16:creationId xmlns:a16="http://schemas.microsoft.com/office/drawing/2014/main" id="{28F8631F-1410-AE4F-B3B8-908953E9F8AC}"/>
              </a:ext>
            </a:extLst>
          </p:cNvPr>
          <p:cNvSpPr txBox="1"/>
          <p:nvPr/>
        </p:nvSpPr>
        <p:spPr>
          <a:xfrm>
            <a:off x="1936805" y="2876960"/>
            <a:ext cx="1651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Rezerva v plasticitě / kompenzované poškození</a:t>
            </a:r>
          </a:p>
        </p:txBody>
      </p:sp>
      <p:cxnSp>
        <p:nvCxnSpPr>
          <p:cNvPr id="54" name="Straight Connector 124">
            <a:extLst>
              <a:ext uri="{FF2B5EF4-FFF2-40B4-BE49-F238E27FC236}">
                <a16:creationId xmlns:a16="http://schemas.microsoft.com/office/drawing/2014/main" id="{FC083E10-765F-3F41-AA67-D55884D94FC4}"/>
              </a:ext>
            </a:extLst>
          </p:cNvPr>
          <p:cNvCxnSpPr>
            <a:cxnSpLocks/>
          </p:cNvCxnSpPr>
          <p:nvPr/>
        </p:nvCxnSpPr>
        <p:spPr>
          <a:xfrm rot="5400000" flipV="1">
            <a:off x="4844119" y="1935607"/>
            <a:ext cx="0" cy="216000"/>
          </a:xfrm>
          <a:prstGeom prst="line">
            <a:avLst/>
          </a:prstGeom>
          <a:ln w="38100">
            <a:solidFill>
              <a:srgbClr val="B87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24">
            <a:extLst>
              <a:ext uri="{FF2B5EF4-FFF2-40B4-BE49-F238E27FC236}">
                <a16:creationId xmlns:a16="http://schemas.microsoft.com/office/drawing/2014/main" id="{50442D06-0786-5E4D-9B13-BE8F22D6C2FC}"/>
              </a:ext>
            </a:extLst>
          </p:cNvPr>
          <p:cNvCxnSpPr>
            <a:cxnSpLocks/>
          </p:cNvCxnSpPr>
          <p:nvPr/>
        </p:nvCxnSpPr>
        <p:spPr>
          <a:xfrm rot="5400000" flipV="1">
            <a:off x="4844119" y="2138047"/>
            <a:ext cx="0" cy="216000"/>
          </a:xfrm>
          <a:prstGeom prst="line">
            <a:avLst/>
          </a:prstGeom>
          <a:ln w="38100">
            <a:solidFill>
              <a:srgbClr val="EC8026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/>
          <p:cNvSpPr/>
          <p:nvPr/>
        </p:nvSpPr>
        <p:spPr>
          <a:xfrm>
            <a:off x="8244408" y="6642556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303030"/>
                </a:solidFill>
                <a:latin typeface="Arial" panose="020B0604020202020204" pitchFamily="34" charset="0"/>
              </a:rPr>
              <a:t>M-CZ-00002328</a:t>
            </a:r>
            <a:endParaRPr lang="en-US" sz="8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7342AF4-03A3-B42B-D39D-C6F4A2C9196E}"/>
              </a:ext>
            </a:extLst>
          </p:cNvPr>
          <p:cNvSpPr txBox="1"/>
          <p:nvPr/>
        </p:nvSpPr>
        <p:spPr>
          <a:xfrm>
            <a:off x="1389213" y="5453415"/>
            <a:ext cx="663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Nemoc nikdy nespí… posuzování aktivity však není jednoduché… zvláště před vyčerpáním rezerv CNS</a:t>
            </a:r>
          </a:p>
        </p:txBody>
      </p:sp>
    </p:spTree>
    <p:extLst>
      <p:ext uri="{BB962C8B-B14F-4D97-AF65-F5344CB8AC3E}">
        <p14:creationId xmlns:p14="http://schemas.microsoft.com/office/powerpoint/2010/main" val="347747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7CBED-DADE-B714-345B-FA9A48F7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E0A39-648A-3495-D22E-9A32FEE41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Klinický relaps </a:t>
            </a:r>
            <a:r>
              <a:rPr lang="cs-CZ" dirty="0"/>
              <a:t>– zhoršení neurologických příznaků trvající alespoň 24h (tíže relapsu, </a:t>
            </a:r>
            <a:r>
              <a:rPr lang="cs-CZ" dirty="0" err="1"/>
              <a:t>pseudorelaps</a:t>
            </a:r>
            <a:r>
              <a:rPr lang="cs-CZ" dirty="0"/>
              <a:t> v přítomnosti horečky, infekce, přehřátí – ve studiích někdy používány relapse </a:t>
            </a:r>
            <a:r>
              <a:rPr lang="cs-CZ" dirty="0" err="1"/>
              <a:t>adjudication</a:t>
            </a:r>
            <a:r>
              <a:rPr lang="cs-CZ" dirty="0"/>
              <a:t> </a:t>
            </a:r>
            <a:r>
              <a:rPr lang="cs-CZ" dirty="0" err="1"/>
              <a:t>committees</a:t>
            </a:r>
            <a:r>
              <a:rPr lang="cs-CZ" dirty="0"/>
              <a:t>)</a:t>
            </a:r>
          </a:p>
          <a:p>
            <a:r>
              <a:rPr lang="cs-CZ" dirty="0">
                <a:solidFill>
                  <a:srgbClr val="FF0000"/>
                </a:solidFill>
              </a:rPr>
              <a:t>Progrese hodnocená EDSS</a:t>
            </a:r>
            <a:r>
              <a:rPr lang="cs-CZ" dirty="0"/>
              <a:t> (nelineární škála směšující neurologický nález a invaliditu 0-10), zatížena subjektivitou hodnotitele, proto nutná centralizovaná školení (</a:t>
            </a:r>
            <a:r>
              <a:rPr lang="cs-CZ" dirty="0" err="1"/>
              <a:t>Neurostatus</a:t>
            </a:r>
            <a:r>
              <a:rPr lang="cs-CZ" dirty="0"/>
              <a:t>)</a:t>
            </a:r>
          </a:p>
          <a:p>
            <a:r>
              <a:rPr lang="cs-CZ" dirty="0">
                <a:solidFill>
                  <a:srgbClr val="FF0000"/>
                </a:solidFill>
              </a:rPr>
              <a:t>MR</a:t>
            </a:r>
          </a:p>
        </p:txBody>
      </p:sp>
    </p:spTree>
    <p:extLst>
      <p:ext uri="{BB962C8B-B14F-4D97-AF65-F5344CB8AC3E}">
        <p14:creationId xmlns:p14="http://schemas.microsoft.com/office/powerpoint/2010/main" val="420764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C0111-2652-42F1-F1EF-8E09A853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cs-CZ" dirty="0"/>
              <a:t>MR jako diagnostický nástroj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C90D3A-0D81-FE68-1E93-FD6E210E3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38" y="763346"/>
            <a:ext cx="2498903" cy="24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F4F49C1-EA11-2792-14B4-917D5567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37" y="3789042"/>
            <a:ext cx="2563315" cy="256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FABE56C-D18F-E185-E461-8EEF186E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38" y="769573"/>
            <a:ext cx="2554114" cy="255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79FB6A8-4408-3D16-B673-322766F3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89" y="3789040"/>
            <a:ext cx="1765401" cy="25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E43B501-FFD5-DD85-D4FA-F83D7DC2A15C}"/>
              </a:ext>
            </a:extLst>
          </p:cNvPr>
          <p:cNvSpPr txBox="1"/>
          <p:nvPr/>
        </p:nvSpPr>
        <p:spPr>
          <a:xfrm>
            <a:off x="395536" y="1196752"/>
            <a:ext cx="28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Musí být splněna dg. kritéria před vstupem do studie</a:t>
            </a:r>
          </a:p>
          <a:p>
            <a:endParaRPr lang="cs-CZ" sz="2000" dirty="0"/>
          </a:p>
          <a:p>
            <a:r>
              <a:rPr lang="cs-CZ" sz="2000" dirty="0"/>
              <a:t>Průkaz diseminace v prostoru:</a:t>
            </a:r>
          </a:p>
          <a:p>
            <a:r>
              <a:rPr lang="cs-CZ" sz="2000" dirty="0"/>
              <a:t>Alespoň 1 léze v alespoň 2 oblastech typických pro RS: </a:t>
            </a:r>
            <a:r>
              <a:rPr lang="cs-CZ" sz="2000" dirty="0" err="1"/>
              <a:t>periventrikulární</a:t>
            </a:r>
            <a:r>
              <a:rPr lang="cs-CZ" sz="2000" dirty="0"/>
              <a:t>, kmenová, míšní, </a:t>
            </a:r>
            <a:r>
              <a:rPr lang="cs-CZ" sz="2000" dirty="0" err="1"/>
              <a:t>juxtakortikální</a:t>
            </a:r>
            <a:r>
              <a:rPr lang="cs-CZ" sz="2000" dirty="0"/>
              <a:t> nebo kortikální </a:t>
            </a:r>
          </a:p>
        </p:txBody>
      </p:sp>
    </p:spTree>
    <p:extLst>
      <p:ext uri="{BB962C8B-B14F-4D97-AF65-F5344CB8AC3E}">
        <p14:creationId xmlns:p14="http://schemas.microsoft.com/office/powerpoint/2010/main" val="364910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27D4E-503B-ABDA-A8A0-A91C3F0E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sz="3600" dirty="0"/>
              <a:t>MR k hodnocení aktivity RS </a:t>
            </a:r>
            <a:br>
              <a:rPr lang="cs-CZ" sz="3600" dirty="0"/>
            </a:br>
            <a:r>
              <a:rPr lang="cs-CZ" sz="2800" b="0" dirty="0"/>
              <a:t>(3-10x častější než klinické relapsy)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0642CB-A27E-42F5-E1C1-1A0A7B454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MR nová nebo zvětšující se ložiska</a:t>
            </a:r>
          </a:p>
          <a:p>
            <a:r>
              <a:rPr lang="cs-CZ" sz="2400" dirty="0"/>
              <a:t>Gadolinium </a:t>
            </a:r>
            <a:r>
              <a:rPr lang="cs-CZ" sz="2400" dirty="0" err="1"/>
              <a:t>enhancující</a:t>
            </a:r>
            <a:r>
              <a:rPr lang="cs-CZ" sz="2400" dirty="0"/>
              <a:t> ložiska 3-10x častější než relapsy (→ </a:t>
            </a:r>
            <a:r>
              <a:rPr lang="cs-CZ" sz="2400" dirty="0" err="1"/>
              <a:t>primary</a:t>
            </a:r>
            <a:r>
              <a:rPr lang="cs-CZ" sz="2400" dirty="0"/>
              <a:t> </a:t>
            </a:r>
            <a:r>
              <a:rPr lang="cs-CZ" sz="2400" dirty="0" err="1"/>
              <a:t>endpoint</a:t>
            </a:r>
            <a:r>
              <a:rPr lang="cs-CZ" sz="2400" dirty="0"/>
              <a:t> ve fázi II)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7F94D9A-8BA7-6C97-73A1-B0298A7C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6970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BAF011D-FDEA-42F1-ABD9-F744C03B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5" y="2806969"/>
            <a:ext cx="2585913" cy="28082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B4097C-9BC4-4CD2-A5AD-DF0B43D90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775" y="2806969"/>
            <a:ext cx="2469631" cy="280960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66D3F7E-1358-41AF-8213-37C38AC9F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2276872"/>
            <a:ext cx="2477479" cy="27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4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C408B-4904-42D9-924B-97EB05A0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sz="3200" dirty="0"/>
              <a:t>Monitorovací program RDG kliniky VFN </a:t>
            </a:r>
            <a:br>
              <a:rPr lang="cs-CZ" sz="3200" dirty="0"/>
            </a:br>
            <a:r>
              <a:rPr lang="cs-CZ" sz="3200" dirty="0"/>
              <a:t>(RNDr. Jan Krásenský)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2D5E0B-A200-4844-89DC-32A17F929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84" y="1124744"/>
            <a:ext cx="7472031" cy="5009339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CD95E71D-B34F-4EDF-9AD1-C6C80E8D6DDE}"/>
              </a:ext>
            </a:extLst>
          </p:cNvPr>
          <p:cNvSpPr/>
          <p:nvPr/>
        </p:nvSpPr>
        <p:spPr>
          <a:xfrm>
            <a:off x="6516216" y="256490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0DB52B3-7789-4D23-891D-515CC526BF5A}"/>
              </a:ext>
            </a:extLst>
          </p:cNvPr>
          <p:cNvSpPr/>
          <p:nvPr/>
        </p:nvSpPr>
        <p:spPr>
          <a:xfrm>
            <a:off x="7164288" y="1834457"/>
            <a:ext cx="221257" cy="227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45B511-B6B1-43C6-A822-EDB6F2813102}"/>
              </a:ext>
            </a:extLst>
          </p:cNvPr>
          <p:cNvSpPr txBox="1"/>
          <p:nvPr/>
        </p:nvSpPr>
        <p:spPr>
          <a:xfrm>
            <a:off x="7020272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VB, 1984,f</a:t>
            </a:r>
          </a:p>
        </p:txBody>
      </p:sp>
    </p:spTree>
    <p:extLst>
      <p:ext uri="{BB962C8B-B14F-4D97-AF65-F5344CB8AC3E}">
        <p14:creationId xmlns:p14="http://schemas.microsoft.com/office/powerpoint/2010/main" val="137349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2FCA1-AE54-85F1-B04F-371605A9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MR k hodnocení </a:t>
            </a:r>
            <a:r>
              <a:rPr lang="cs-CZ" sz="3600" dirty="0" err="1"/>
              <a:t>neurodegenerace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8576DE-1A56-BB9E-A36A-54090FC1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936103"/>
          </a:xfrm>
        </p:spPr>
        <p:txBody>
          <a:bodyPr>
            <a:normAutofit/>
          </a:bodyPr>
          <a:lstStyle/>
          <a:p>
            <a:r>
              <a:rPr lang="cs-CZ" sz="2400" dirty="0"/>
              <a:t>Vysoké nároky na spolupráci MR oddělení</a:t>
            </a:r>
          </a:p>
          <a:p>
            <a:r>
              <a:rPr lang="cs-CZ" sz="2400" dirty="0"/>
              <a:t>Korelace s budoucí disabilitou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B8A31D85-7F59-4339-A1D8-F4662375FEE9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2564904"/>
            <a:ext cx="7734300" cy="3213100"/>
            <a:chOff x="704850" y="2970748"/>
            <a:chExt cx="7734300" cy="3213003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C06E3E2F-9E29-42E8-A629-795061288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4850" y="3293001"/>
              <a:ext cx="7734300" cy="21525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</p:pic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7C80D464-F065-44E2-9AA1-08EBF4C84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151" y="2973802"/>
              <a:ext cx="1800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Healthy control</a:t>
              </a: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559F5FAD-97D9-4E34-9370-0604D8686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350" y="2970748"/>
              <a:ext cx="1800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RRMS</a:t>
              </a:r>
            </a:p>
          </p:txBody>
        </p:sp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55DEB7BA-A289-442C-BD62-147C6033C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8300" y="2973802"/>
              <a:ext cx="1800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RRMS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0E191EA4-7D7F-42C0-9E6C-36E1CCBF7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792" y="5445224"/>
              <a:ext cx="1800200" cy="73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EDSS score 1.5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Disease duration: </a:t>
              </a:r>
              <a:b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5 years</a:t>
              </a:r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A4060038-6913-4512-A641-0AA6AD087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008" y="5445224"/>
              <a:ext cx="1800200" cy="73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EDSS score 4.0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Disease duration: </a:t>
              </a:r>
              <a:b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10 years</a:t>
              </a:r>
            </a:p>
          </p:txBody>
        </p: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FE882602-524A-4069-81C3-B23031BCF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1332" y="2973802"/>
              <a:ext cx="1800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SPMS</a:t>
              </a:r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BC82409C-1233-4A97-AB35-CC9A76D51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6216" y="5445224"/>
              <a:ext cx="1800200" cy="73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EDSS score 6.5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Disease duration: </a:t>
              </a:r>
              <a:b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GB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18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97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Title 1">
            <a:extLst>
              <a:ext uri="{FF2B5EF4-FFF2-40B4-BE49-F238E27FC236}">
                <a16:creationId xmlns:a16="http://schemas.microsoft.com/office/drawing/2014/main" id="{4F439223-64ED-412E-963B-1BEE96429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/>
              <a:t>Dlouhodobý v</a:t>
            </a:r>
            <a:r>
              <a:rPr lang="cs-CZ" altLang="cs-CZ" sz="3600"/>
              <a:t>l</a:t>
            </a:r>
            <a:r>
              <a:rPr lang="en-US" altLang="cs-CZ" sz="3600"/>
              <a:t>iv alemtuzumabu na vývoj atrofie mozku u RS</a:t>
            </a:r>
          </a:p>
        </p:txBody>
      </p:sp>
      <p:pic>
        <p:nvPicPr>
          <p:cNvPr id="339970" name="Picture 3">
            <a:extLst>
              <a:ext uri="{FF2B5EF4-FFF2-40B4-BE49-F238E27FC236}">
                <a16:creationId xmlns:a16="http://schemas.microsoft.com/office/drawing/2014/main" id="{FBE10447-DBFD-4F56-864C-96AEE8E0A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639888"/>
            <a:ext cx="8318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31"/>
    </mc:Choice>
    <mc:Fallback xmlns="">
      <p:transition spd="slow" advTm="52231"/>
    </mc:Fallback>
  </mc:AlternateContent>
</p:sld>
</file>

<file path=ppt/theme/theme1.xml><?xml version="1.0" encoding="utf-8"?>
<a:theme xmlns:a="http://schemas.openxmlformats.org/drawingml/2006/main" name="Svetla_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Svetla_CZ</Template>
  <TotalTime>498</TotalTime>
  <Words>1658</Words>
  <Application>Microsoft Office PowerPoint</Application>
  <PresentationFormat>Předvádění na obrazovce (4:3)</PresentationFormat>
  <Paragraphs>217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Open Sans</vt:lpstr>
      <vt:lpstr>Tahoma</vt:lpstr>
      <vt:lpstr>Times New Roman</vt:lpstr>
      <vt:lpstr>Svetla_CZ</vt:lpstr>
      <vt:lpstr>Klinická hodnocení u roztroušené sklerózy z pohledu výzkumníka</vt:lpstr>
      <vt:lpstr>Roztroušená skleróza</vt:lpstr>
      <vt:lpstr>Průběh RS:  klinicky viditelné a neviditelné projevy </vt:lpstr>
      <vt:lpstr>Hodnocení aktivity</vt:lpstr>
      <vt:lpstr>MR jako diagnostický nástroj</vt:lpstr>
      <vt:lpstr>MR k hodnocení aktivity RS  (3-10x častější než klinické relapsy)</vt:lpstr>
      <vt:lpstr>Monitorovací program RDG kliniky VFN  (RNDr. Jan Krásenský)</vt:lpstr>
      <vt:lpstr>MR k hodnocení neurodegenerace</vt:lpstr>
      <vt:lpstr>Dlouhodobý vliv alemtuzumabu na vývoj atrofie mozku u RS</vt:lpstr>
      <vt:lpstr>Vztah ložiskové patologie (zánětu)  a neurodegenerace</vt:lpstr>
      <vt:lpstr>Prezentace aplikace PowerPoint</vt:lpstr>
      <vt:lpstr>Další pomocná hodnocení stavu</vt:lpstr>
      <vt:lpstr>První klinická studie v ČR</vt:lpstr>
      <vt:lpstr>Prezentace aplikace PowerPoint</vt:lpstr>
      <vt:lpstr>Prezentace aplikace PowerPoint</vt:lpstr>
      <vt:lpstr>Studie AFFIRM dala vznik konceptu NEDA</vt:lpstr>
      <vt:lpstr>BG12 studie fáze II a III (dimethyl fumarát)</vt:lpstr>
      <vt:lpstr>Ztracený čas nelze vrátit (ztracený mozek nelze vrátit)</vt:lpstr>
      <vt:lpstr>CRF</vt:lpstr>
      <vt:lpstr>Etické komise a informované souhlasy</vt:lpstr>
      <vt:lpstr>Etické komise a informované souhlasy</vt:lpstr>
      <vt:lpstr>Přínos studie pro pacienty</vt:lpstr>
      <vt:lpstr>Problémy z hlediska výzkumníka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 Office User</dc:creator>
  <cp:lastModifiedBy>Kubala Havrdová Eva, prof. MUDr. CSc.</cp:lastModifiedBy>
  <cp:revision>9</cp:revision>
  <dcterms:created xsi:type="dcterms:W3CDTF">2022-10-02T15:58:55Z</dcterms:created>
  <dcterms:modified xsi:type="dcterms:W3CDTF">2022-10-12T13:14:38Z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2022-10-12T12:24:15Z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63817748-b179-4e3e-a82e-bad6eaf16a95</vt:lpwstr>
  </property>
  <property fmtid="{D5CDD505-2E9C-101B-9397-08002B2CF9AE}" pid="8" name="MSIP_Label_2063cd7f-2d21-486a-9f29-9c1683fdd175_ContentBits">
    <vt:lpwstr>0</vt:lpwstr>
  </property>
</Properties>
</file>