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22"/>
  </p:notesMasterIdLst>
  <p:sldIdLst>
    <p:sldId id="280" r:id="rId2"/>
    <p:sldId id="302" r:id="rId3"/>
    <p:sldId id="288" r:id="rId4"/>
    <p:sldId id="289" r:id="rId5"/>
    <p:sldId id="282" r:id="rId6"/>
    <p:sldId id="292" r:id="rId7"/>
    <p:sldId id="294" r:id="rId8"/>
    <p:sldId id="304" r:id="rId9"/>
    <p:sldId id="298" r:id="rId10"/>
    <p:sldId id="283" r:id="rId11"/>
    <p:sldId id="297" r:id="rId12"/>
    <p:sldId id="285" r:id="rId13"/>
    <p:sldId id="300" r:id="rId14"/>
    <p:sldId id="296" r:id="rId15"/>
    <p:sldId id="293" r:id="rId16"/>
    <p:sldId id="295" r:id="rId17"/>
    <p:sldId id="299" r:id="rId18"/>
    <p:sldId id="301" r:id="rId19"/>
    <p:sldId id="291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gmar Chase" initials="D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E14059-37C1-444D-A2F1-2D9D44A5E671}" type="doc">
      <dgm:prSet loTypeId="urn:microsoft.com/office/officeart/2005/8/layout/radial4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55DE18E-BB36-4D45-8E13-F3C4099061A1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cs-CZ" dirty="0" err="1" smtClean="0"/>
            <a:t>Remote</a:t>
          </a:r>
          <a:r>
            <a:rPr lang="cs-CZ" dirty="0" smtClean="0"/>
            <a:t> Monitor</a:t>
          </a:r>
          <a:endParaRPr lang="en-US" dirty="0"/>
        </a:p>
      </dgm:t>
    </dgm:pt>
    <dgm:pt modelId="{4BA6F373-755C-4BE0-A9DB-4E97FF95C2A8}" type="parTrans" cxnId="{5F350D10-0765-4523-89DF-CB3FAA7A0722}">
      <dgm:prSet/>
      <dgm:spPr/>
      <dgm:t>
        <a:bodyPr/>
        <a:lstStyle/>
        <a:p>
          <a:endParaRPr lang="en-US"/>
        </a:p>
      </dgm:t>
    </dgm:pt>
    <dgm:pt modelId="{BD00C134-EB53-4ED1-B49F-FA6CB818D745}" type="sibTrans" cxnId="{5F350D10-0765-4523-89DF-CB3FAA7A0722}">
      <dgm:prSet/>
      <dgm:spPr/>
      <dgm:t>
        <a:bodyPr/>
        <a:lstStyle/>
        <a:p>
          <a:endParaRPr lang="en-US"/>
        </a:p>
      </dgm:t>
    </dgm:pt>
    <dgm:pt modelId="{04B196CC-071C-4569-8F01-8F172A903EED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err="1"/>
            <a:t>ECG</a:t>
          </a:r>
          <a:r>
            <a:rPr lang="cs-CZ" dirty="0"/>
            <a:t> </a:t>
          </a:r>
          <a:r>
            <a:rPr lang="cs-CZ" dirty="0" err="1"/>
            <a:t>central</a:t>
          </a:r>
          <a:r>
            <a:rPr lang="cs-CZ" dirty="0"/>
            <a:t> </a:t>
          </a:r>
          <a:r>
            <a:rPr lang="cs-CZ" dirty="0" err="1"/>
            <a:t>reader</a:t>
          </a:r>
          <a:endParaRPr lang="en-US" dirty="0"/>
        </a:p>
      </dgm:t>
    </dgm:pt>
    <dgm:pt modelId="{E1544522-0D46-4C92-BA58-8776021F8912}" type="parTrans" cxnId="{020CA67A-C1B3-4FB4-90C1-036368F45569}">
      <dgm:prSet/>
      <dgm:spPr/>
      <dgm:t>
        <a:bodyPr/>
        <a:lstStyle/>
        <a:p>
          <a:endParaRPr lang="en-US"/>
        </a:p>
      </dgm:t>
    </dgm:pt>
    <dgm:pt modelId="{4BD04F99-4946-4EDF-BA6B-019CCFFAAAE1}" type="sibTrans" cxnId="{020CA67A-C1B3-4FB4-90C1-036368F45569}">
      <dgm:prSet/>
      <dgm:spPr/>
      <dgm:t>
        <a:bodyPr/>
        <a:lstStyle/>
        <a:p>
          <a:endParaRPr lang="en-US"/>
        </a:p>
      </dgm:t>
    </dgm:pt>
    <dgm:pt modelId="{7E663D08-E858-45C4-89BB-A59DB13F2E45}">
      <dgm:prSet/>
      <dgm:spPr/>
      <dgm:t>
        <a:bodyPr/>
        <a:lstStyle/>
        <a:p>
          <a:r>
            <a:rPr lang="cs-CZ" dirty="0" err="1">
              <a:solidFill>
                <a:srgbClr val="002060"/>
              </a:solidFill>
            </a:rPr>
            <a:t>Patient</a:t>
          </a:r>
          <a:r>
            <a:rPr lang="cs-CZ" dirty="0">
              <a:solidFill>
                <a:srgbClr val="002060"/>
              </a:solidFill>
            </a:rPr>
            <a:t> </a:t>
          </a:r>
          <a:r>
            <a:rPr lang="cs-CZ" dirty="0" err="1">
              <a:solidFill>
                <a:srgbClr val="002060"/>
              </a:solidFill>
            </a:rPr>
            <a:t>Diary</a:t>
          </a:r>
          <a:r>
            <a:rPr lang="cs-CZ" dirty="0">
              <a:solidFill>
                <a:srgbClr val="002060"/>
              </a:solidFill>
            </a:rPr>
            <a:t> </a:t>
          </a:r>
        </a:p>
        <a:p>
          <a:r>
            <a:rPr lang="cs-CZ" dirty="0">
              <a:solidFill>
                <a:srgbClr val="002060"/>
              </a:solidFill>
            </a:rPr>
            <a:t>Tablet</a:t>
          </a:r>
          <a:endParaRPr lang="en-US" dirty="0">
            <a:solidFill>
              <a:srgbClr val="002060"/>
            </a:solidFill>
          </a:endParaRPr>
        </a:p>
      </dgm:t>
    </dgm:pt>
    <dgm:pt modelId="{BBBADD01-05EE-41BB-8BAE-BB6F4176B3A8}" type="parTrans" cxnId="{98EF3FEC-2FC8-4B95-B12B-215198435AF9}">
      <dgm:prSet/>
      <dgm:spPr/>
      <dgm:t>
        <a:bodyPr/>
        <a:lstStyle/>
        <a:p>
          <a:endParaRPr lang="en-US"/>
        </a:p>
      </dgm:t>
    </dgm:pt>
    <dgm:pt modelId="{EA7BD22E-8AFE-472F-B83C-BDBB1536D420}" type="sibTrans" cxnId="{98EF3FEC-2FC8-4B95-B12B-215198435AF9}">
      <dgm:prSet/>
      <dgm:spPr/>
      <dgm:t>
        <a:bodyPr/>
        <a:lstStyle/>
        <a:p>
          <a:endParaRPr lang="en-US"/>
        </a:p>
      </dgm:t>
    </dgm:pt>
    <dgm:pt modelId="{C71F2A07-79DD-4160-8B58-B720D14AD05B}">
      <dgm:prSet/>
      <dgm:spPr/>
      <dgm:t>
        <a:bodyPr/>
        <a:lstStyle/>
        <a:p>
          <a:endParaRPr lang="en-US" b="1" dirty="0"/>
        </a:p>
      </dgm:t>
    </dgm:pt>
    <dgm:pt modelId="{0B9667F8-7F34-4F40-B06C-45BA8F0C3B60}" type="parTrans" cxnId="{4CD24662-0D3B-4B44-968E-A7D74E0F1CB7}">
      <dgm:prSet/>
      <dgm:spPr/>
      <dgm:t>
        <a:bodyPr/>
        <a:lstStyle/>
        <a:p>
          <a:endParaRPr lang="en-US"/>
        </a:p>
      </dgm:t>
    </dgm:pt>
    <dgm:pt modelId="{6E7BF3FA-2183-41F6-A730-8A90ED04493A}" type="sibTrans" cxnId="{4CD24662-0D3B-4B44-968E-A7D74E0F1CB7}">
      <dgm:prSet/>
      <dgm:spPr/>
      <dgm:t>
        <a:bodyPr/>
        <a:lstStyle/>
        <a:p>
          <a:endParaRPr lang="en-US"/>
        </a:p>
      </dgm:t>
    </dgm:pt>
    <dgm:pt modelId="{9A3F4904-6939-4590-A231-45D3F77782E8}">
      <dgm:prSet phldrT="[Text]"/>
      <dgm:spPr/>
      <dgm:t>
        <a:bodyPr/>
        <a:lstStyle/>
        <a:p>
          <a:endParaRPr lang="en-GB"/>
        </a:p>
      </dgm:t>
    </dgm:pt>
    <dgm:pt modelId="{CDBA0929-892C-4D6A-9C44-4898C780B0AC}" type="parTrans" cxnId="{033333A9-41BB-4142-894E-CCD37C70A701}">
      <dgm:prSet/>
      <dgm:spPr/>
      <dgm:t>
        <a:bodyPr/>
        <a:lstStyle/>
        <a:p>
          <a:endParaRPr lang="en-GB"/>
        </a:p>
      </dgm:t>
    </dgm:pt>
    <dgm:pt modelId="{0FC61A5A-8706-414A-8DD4-583D9D9F086A}" type="sibTrans" cxnId="{033333A9-41BB-4142-894E-CCD37C70A701}">
      <dgm:prSet/>
      <dgm:spPr/>
      <dgm:t>
        <a:bodyPr/>
        <a:lstStyle/>
        <a:p>
          <a:endParaRPr lang="en-GB"/>
        </a:p>
      </dgm:t>
    </dgm:pt>
    <dgm:pt modelId="{9B68FA6E-205B-4D17-A804-901C41637C07}">
      <dgm:prSet phldrT="[Text]"/>
      <dgm:spPr/>
      <dgm:t>
        <a:bodyPr/>
        <a:lstStyle/>
        <a:p>
          <a:endParaRPr lang="en-GB" dirty="0"/>
        </a:p>
      </dgm:t>
    </dgm:pt>
    <dgm:pt modelId="{5039B0CC-4D9D-47DC-86C2-AE961CE38281}" type="parTrans" cxnId="{FC4F1B98-4223-41F2-86C1-0CD30CCD0604}">
      <dgm:prSet/>
      <dgm:spPr/>
      <dgm:t>
        <a:bodyPr/>
        <a:lstStyle/>
        <a:p>
          <a:endParaRPr lang="en-GB"/>
        </a:p>
      </dgm:t>
    </dgm:pt>
    <dgm:pt modelId="{E845C951-10DC-4DDA-AB0C-4E8DDDE9BE9A}" type="sibTrans" cxnId="{FC4F1B98-4223-41F2-86C1-0CD30CCD0604}">
      <dgm:prSet/>
      <dgm:spPr/>
      <dgm:t>
        <a:bodyPr/>
        <a:lstStyle/>
        <a:p>
          <a:endParaRPr lang="en-GB"/>
        </a:p>
      </dgm:t>
    </dgm:pt>
    <dgm:pt modelId="{A66E876B-4819-4E40-9B33-DEC1AE8178C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cs-CZ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Central</a:t>
          </a:r>
          <a:r>
            <a:rPr lang="cs-CZ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 </a:t>
          </a:r>
          <a:r>
            <a:rPr lang="cs-CZ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lab</a:t>
          </a:r>
          <a:endParaRPr lang="en-US" dirty="0">
            <a:solidFill>
              <a:srgbClr val="002060"/>
            </a:solidFill>
          </a:endParaRPr>
        </a:p>
      </dgm:t>
    </dgm:pt>
    <dgm:pt modelId="{F8064475-364D-4AC3-8627-3CEF8FB46E64}" type="parTrans" cxnId="{4E521123-9D9C-481D-837C-49D40C36A586}">
      <dgm:prSet/>
      <dgm:spPr/>
      <dgm:t>
        <a:bodyPr/>
        <a:lstStyle/>
        <a:p>
          <a:endParaRPr lang="en-GB"/>
        </a:p>
      </dgm:t>
    </dgm:pt>
    <dgm:pt modelId="{99AA836D-6CFB-499A-BF84-9D4364C24ECF}" type="sibTrans" cxnId="{4E521123-9D9C-481D-837C-49D40C36A586}">
      <dgm:prSet/>
      <dgm:spPr/>
      <dgm:t>
        <a:bodyPr/>
        <a:lstStyle/>
        <a:p>
          <a:endParaRPr lang="en-GB"/>
        </a:p>
      </dgm:t>
    </dgm:pt>
    <dgm:pt modelId="{A7C56CEF-458B-4918-8BB5-22F33AE07E6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dirty="0" err="1"/>
            <a:t>Patient</a:t>
          </a:r>
          <a:r>
            <a:rPr lang="cs-CZ" dirty="0"/>
            <a:t> </a:t>
          </a:r>
          <a:r>
            <a:rPr lang="cs-CZ" dirty="0" err="1"/>
            <a:t>questionnaires</a:t>
          </a:r>
          <a:r>
            <a:rPr lang="cs-CZ" dirty="0"/>
            <a:t> laptop</a:t>
          </a:r>
          <a:endParaRPr lang="en-US" dirty="0"/>
        </a:p>
      </dgm:t>
    </dgm:pt>
    <dgm:pt modelId="{A2A885A3-28D3-41D4-BF46-19DBBD6B58FF}" type="parTrans" cxnId="{498FB3FE-FE43-4561-A45E-8444566EF626}">
      <dgm:prSet/>
      <dgm:spPr/>
      <dgm:t>
        <a:bodyPr/>
        <a:lstStyle/>
        <a:p>
          <a:endParaRPr lang="en-GB"/>
        </a:p>
      </dgm:t>
    </dgm:pt>
    <dgm:pt modelId="{7283CFF3-0BC4-491C-B075-F5639A04D5ED}" type="sibTrans" cxnId="{498FB3FE-FE43-4561-A45E-8444566EF626}">
      <dgm:prSet/>
      <dgm:spPr/>
      <dgm:t>
        <a:bodyPr/>
        <a:lstStyle/>
        <a:p>
          <a:endParaRPr lang="en-GB"/>
        </a:p>
      </dgm:t>
    </dgm:pt>
    <dgm:pt modelId="{03A8F836-EAE2-4B21-A022-B93728AE8A8B}">
      <dgm:prSet/>
      <dgm:spPr>
        <a:solidFill>
          <a:srgbClr val="7030A0"/>
        </a:solidFill>
      </dgm:spPr>
      <dgm:t>
        <a:bodyPr/>
        <a:lstStyle/>
        <a:p>
          <a:r>
            <a:rPr lang="cs-CZ" dirty="0" err="1"/>
            <a:t>Subject</a:t>
          </a:r>
          <a:r>
            <a:rPr lang="cs-CZ" dirty="0"/>
            <a:t> </a:t>
          </a:r>
          <a:r>
            <a:rPr lang="cs-CZ" dirty="0" err="1"/>
            <a:t>reimbursement</a:t>
          </a:r>
          <a:r>
            <a:rPr lang="cs-CZ" dirty="0"/>
            <a:t> </a:t>
          </a:r>
          <a:r>
            <a:rPr lang="cs-CZ" dirty="0" err="1"/>
            <a:t>payments</a:t>
          </a:r>
          <a:r>
            <a:rPr lang="cs-CZ" dirty="0"/>
            <a:t> </a:t>
          </a:r>
          <a:r>
            <a:rPr lang="cs-CZ" dirty="0" err="1"/>
            <a:t>vendor</a:t>
          </a:r>
          <a:endParaRPr lang="en-US" dirty="0"/>
        </a:p>
      </dgm:t>
    </dgm:pt>
    <dgm:pt modelId="{02FD800C-05BC-4CA8-93E7-858E94DCFDC3}" type="parTrans" cxnId="{E52D35F1-FF7F-4CD2-9FDE-57B5B1AE2E4D}">
      <dgm:prSet/>
      <dgm:spPr/>
      <dgm:t>
        <a:bodyPr/>
        <a:lstStyle/>
        <a:p>
          <a:endParaRPr lang="en-GB"/>
        </a:p>
      </dgm:t>
    </dgm:pt>
    <dgm:pt modelId="{E626E954-BD5F-4EF7-B527-9C2C4A8EFB38}" type="sibTrans" cxnId="{E52D35F1-FF7F-4CD2-9FDE-57B5B1AE2E4D}">
      <dgm:prSet/>
      <dgm:spPr/>
      <dgm:t>
        <a:bodyPr/>
        <a:lstStyle/>
        <a:p>
          <a:endParaRPr lang="en-GB"/>
        </a:p>
      </dgm:t>
    </dgm:pt>
    <dgm:pt modelId="{4EEB72B4-FDFD-4D3E-ABA7-291A95F03D54}">
      <dgm:prSet/>
      <dgm:spPr>
        <a:solidFill>
          <a:srgbClr val="00B0F0"/>
        </a:solidFill>
      </dgm:spPr>
      <dgm:t>
        <a:bodyPr/>
        <a:lstStyle/>
        <a:p>
          <a:r>
            <a:rPr lang="cs-CZ" dirty="0" err="1"/>
            <a:t>Site</a:t>
          </a:r>
          <a:r>
            <a:rPr lang="cs-CZ" dirty="0"/>
            <a:t> </a:t>
          </a:r>
          <a:r>
            <a:rPr lang="cs-CZ" dirty="0" err="1"/>
            <a:t>payments</a:t>
          </a:r>
          <a:r>
            <a:rPr lang="cs-CZ" dirty="0"/>
            <a:t> </a:t>
          </a:r>
          <a:r>
            <a:rPr lang="cs-CZ" dirty="0" err="1"/>
            <a:t>vendor</a:t>
          </a:r>
          <a:endParaRPr lang="en-US" dirty="0"/>
        </a:p>
      </dgm:t>
    </dgm:pt>
    <dgm:pt modelId="{51C46456-A762-4159-BC97-6A2AA25F9E72}" type="parTrans" cxnId="{B7A37066-075D-44B2-8E0A-ECC7915FE881}">
      <dgm:prSet/>
      <dgm:spPr/>
      <dgm:t>
        <a:bodyPr/>
        <a:lstStyle/>
        <a:p>
          <a:endParaRPr lang="en-GB"/>
        </a:p>
      </dgm:t>
    </dgm:pt>
    <dgm:pt modelId="{939E847C-30EC-44B0-8FAB-8A02E4B792C4}" type="sibTrans" cxnId="{B7A37066-075D-44B2-8E0A-ECC7915FE881}">
      <dgm:prSet/>
      <dgm:spPr/>
      <dgm:t>
        <a:bodyPr/>
        <a:lstStyle/>
        <a:p>
          <a:endParaRPr lang="en-GB"/>
        </a:p>
      </dgm:t>
    </dgm:pt>
    <dgm:pt modelId="{5D7FFCC7-0FDF-403E-9B3D-71B393A3884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dirty="0" smtClean="0"/>
            <a:t>X </a:t>
          </a:r>
          <a:r>
            <a:rPr lang="cs-CZ" dirty="0" err="1" smtClean="0"/>
            <a:t>ray</a:t>
          </a:r>
          <a:r>
            <a:rPr lang="cs-CZ" dirty="0" smtClean="0"/>
            <a:t> </a:t>
          </a:r>
          <a:r>
            <a:rPr lang="cs-CZ" dirty="0" err="1" smtClean="0"/>
            <a:t>central</a:t>
          </a:r>
          <a:r>
            <a:rPr lang="cs-CZ" dirty="0" smtClean="0"/>
            <a:t> </a:t>
          </a:r>
          <a:r>
            <a:rPr lang="cs-CZ" dirty="0" err="1" smtClean="0"/>
            <a:t>reader</a:t>
          </a:r>
          <a:endParaRPr lang="en-US" dirty="0"/>
        </a:p>
      </dgm:t>
    </dgm:pt>
    <dgm:pt modelId="{7722F752-04A4-4AD7-9CEE-765C7352A19A}" type="parTrans" cxnId="{621EEAB6-8C91-4D27-9D8F-97668DDEA39D}">
      <dgm:prSet/>
      <dgm:spPr/>
      <dgm:t>
        <a:bodyPr/>
        <a:lstStyle/>
        <a:p>
          <a:endParaRPr lang="en-GB"/>
        </a:p>
      </dgm:t>
    </dgm:pt>
    <dgm:pt modelId="{06764034-7857-4977-9A82-7B14E80BF729}" type="sibTrans" cxnId="{621EEAB6-8C91-4D27-9D8F-97668DDEA39D}">
      <dgm:prSet/>
      <dgm:spPr/>
      <dgm:t>
        <a:bodyPr/>
        <a:lstStyle/>
        <a:p>
          <a:endParaRPr lang="en-GB"/>
        </a:p>
      </dgm:t>
    </dgm:pt>
    <dgm:pt modelId="{94870CD0-C5F2-4063-B907-6BB8D74BCAA7}">
      <dgm:prSet phldrT="[Text]"/>
      <dgm:spPr>
        <a:solidFill>
          <a:srgbClr val="FFFF00"/>
        </a:solidFill>
      </dgm:spPr>
      <dgm:t>
        <a:bodyPr/>
        <a:lstStyle/>
        <a:p>
          <a:r>
            <a:rPr lang="cs-CZ" dirty="0">
              <a:solidFill>
                <a:srgbClr val="002060"/>
              </a:solidFill>
            </a:rPr>
            <a:t>E-</a:t>
          </a:r>
          <a:r>
            <a:rPr lang="cs-CZ" dirty="0" err="1">
              <a:solidFill>
                <a:srgbClr val="002060"/>
              </a:solidFill>
            </a:rPr>
            <a:t>CRF</a:t>
          </a:r>
          <a:r>
            <a:rPr lang="cs-CZ" dirty="0">
              <a:solidFill>
                <a:srgbClr val="002060"/>
              </a:solidFill>
            </a:rPr>
            <a:t> provider</a:t>
          </a:r>
          <a:endParaRPr lang="en-US" dirty="0">
            <a:solidFill>
              <a:srgbClr val="002060"/>
            </a:solidFill>
          </a:endParaRPr>
        </a:p>
      </dgm:t>
    </dgm:pt>
    <dgm:pt modelId="{10B9528B-40B0-4F35-B7A3-761303333E2B}" type="parTrans" cxnId="{F3B821DE-F28D-45AF-AB8C-17E1769E04EA}">
      <dgm:prSet/>
      <dgm:spPr/>
      <dgm:t>
        <a:bodyPr/>
        <a:lstStyle/>
        <a:p>
          <a:endParaRPr lang="en-GB"/>
        </a:p>
      </dgm:t>
    </dgm:pt>
    <dgm:pt modelId="{5A52378B-FE2A-48F1-A10B-D3B27D684DFB}" type="sibTrans" cxnId="{F3B821DE-F28D-45AF-AB8C-17E1769E04EA}">
      <dgm:prSet/>
      <dgm:spPr/>
      <dgm:t>
        <a:bodyPr/>
        <a:lstStyle/>
        <a:p>
          <a:endParaRPr lang="en-GB"/>
        </a:p>
      </dgm:t>
    </dgm:pt>
    <dgm:pt modelId="{F89A5E11-6D0D-4703-A3A1-5D4D3D4B3F9C}">
      <dgm:prSet phldrT="[Text]"/>
      <dgm:spPr>
        <a:solidFill>
          <a:srgbClr val="002060"/>
        </a:solidFill>
      </dgm:spPr>
      <dgm:t>
        <a:bodyPr/>
        <a:lstStyle/>
        <a:p>
          <a:endParaRPr lang="en-US" dirty="0"/>
        </a:p>
      </dgm:t>
    </dgm:pt>
    <dgm:pt modelId="{4DFB6B00-90D5-4D36-ABB6-52FC29121474}" type="sibTrans" cxnId="{ABD989F7-CD01-4AFD-87D0-7EB24E2A5A2C}">
      <dgm:prSet/>
      <dgm:spPr/>
      <dgm:t>
        <a:bodyPr/>
        <a:lstStyle/>
        <a:p>
          <a:endParaRPr lang="en-US"/>
        </a:p>
      </dgm:t>
    </dgm:pt>
    <dgm:pt modelId="{B11BA4A3-76CD-4F41-98F4-C1C7DFC585F0}" type="parTrans" cxnId="{ABD989F7-CD01-4AFD-87D0-7EB24E2A5A2C}">
      <dgm:prSet/>
      <dgm:spPr/>
      <dgm:t>
        <a:bodyPr/>
        <a:lstStyle/>
        <a:p>
          <a:endParaRPr lang="en-US"/>
        </a:p>
      </dgm:t>
    </dgm:pt>
    <dgm:pt modelId="{066EFE88-E07F-4A0A-95E5-DE0E81572751}">
      <dgm:prSet/>
      <dgm:spPr>
        <a:solidFill>
          <a:srgbClr val="FF0000"/>
        </a:solidFill>
      </dgm:spPr>
      <dgm:t>
        <a:bodyPr/>
        <a:lstStyle/>
        <a:p>
          <a:r>
            <a:rPr lang="cs-CZ" dirty="0" err="1" smtClean="0">
              <a:solidFill>
                <a:schemeClr val="tx1"/>
              </a:solidFill>
            </a:rPr>
            <a:t>CRA</a:t>
          </a:r>
          <a:endParaRPr lang="en-US" dirty="0">
            <a:solidFill>
              <a:schemeClr val="tx1"/>
            </a:solidFill>
          </a:endParaRPr>
        </a:p>
      </dgm:t>
    </dgm:pt>
    <dgm:pt modelId="{1C69B684-FE26-46A4-A03C-31C9BC374C7A}" type="parTrans" cxnId="{9AE3BEAE-05D3-45D0-A982-C12EFE69D59F}">
      <dgm:prSet/>
      <dgm:spPr/>
      <dgm:t>
        <a:bodyPr/>
        <a:lstStyle/>
        <a:p>
          <a:endParaRPr lang="en-GB"/>
        </a:p>
      </dgm:t>
    </dgm:pt>
    <dgm:pt modelId="{92DAA961-A6A2-4BF1-84B8-7458CE0B6CE9}" type="sibTrans" cxnId="{9AE3BEAE-05D3-45D0-A982-C12EFE69D59F}">
      <dgm:prSet/>
      <dgm:spPr/>
      <dgm:t>
        <a:bodyPr/>
        <a:lstStyle/>
        <a:p>
          <a:endParaRPr lang="en-GB"/>
        </a:p>
      </dgm:t>
    </dgm:pt>
    <dgm:pt modelId="{B2DDF965-FC69-4987-85F3-13B9F1DB8D14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Data Management (</a:t>
          </a:r>
          <a:r>
            <a:rPr lang="cs-CZ" dirty="0" err="1" smtClean="0">
              <a:solidFill>
                <a:schemeClr val="tx1"/>
              </a:solidFill>
            </a:rPr>
            <a:t>Queries</a:t>
          </a:r>
          <a:r>
            <a:rPr lang="cs-CZ" dirty="0" smtClean="0">
              <a:solidFill>
                <a:schemeClr val="tx1"/>
              </a:solidFill>
            </a:rPr>
            <a:t>)</a:t>
          </a:r>
          <a:endParaRPr lang="en-US" dirty="0">
            <a:solidFill>
              <a:schemeClr val="tx1"/>
            </a:solidFill>
          </a:endParaRPr>
        </a:p>
      </dgm:t>
    </dgm:pt>
    <dgm:pt modelId="{796CDF14-57CB-4160-B06A-3A328C64439E}" type="parTrans" cxnId="{3B33D864-D184-4DB9-B1BC-F011FEEE383E}">
      <dgm:prSet/>
      <dgm:spPr/>
      <dgm:t>
        <a:bodyPr/>
        <a:lstStyle/>
        <a:p>
          <a:endParaRPr lang="en-GB"/>
        </a:p>
      </dgm:t>
    </dgm:pt>
    <dgm:pt modelId="{53A43CD8-0385-42C6-8019-140D015F79D9}" type="sibTrans" cxnId="{3B33D864-D184-4DB9-B1BC-F011FEEE383E}">
      <dgm:prSet/>
      <dgm:spPr/>
      <dgm:t>
        <a:bodyPr/>
        <a:lstStyle/>
        <a:p>
          <a:endParaRPr lang="en-GB"/>
        </a:p>
      </dgm:t>
    </dgm:pt>
    <dgm:pt modelId="{5CFB6373-2C8A-4045-841C-1B1E00D424D0}" type="pres">
      <dgm:prSet presAssocID="{A0E14059-37C1-444D-A2F1-2D9D44A5E67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03C7052-83FB-4739-B33C-8944BD6D1A90}" type="pres">
      <dgm:prSet presAssocID="{F89A5E11-6D0D-4703-A3A1-5D4D3D4B3F9C}" presName="centerShape" presStyleLbl="node0" presStyleIdx="0" presStyleCnt="1" custScaleX="57983" custScaleY="35774"/>
      <dgm:spPr/>
      <dgm:t>
        <a:bodyPr/>
        <a:lstStyle/>
        <a:p>
          <a:endParaRPr lang="en-GB"/>
        </a:p>
      </dgm:t>
    </dgm:pt>
    <dgm:pt modelId="{C154B3CD-0A4A-45A7-9192-96D41F27040D}" type="pres">
      <dgm:prSet presAssocID="{4BA6F373-755C-4BE0-A9DB-4E97FF95C2A8}" presName="parTrans" presStyleLbl="bgSibTrans2D1" presStyleIdx="0" presStyleCnt="11"/>
      <dgm:spPr/>
      <dgm:t>
        <a:bodyPr/>
        <a:lstStyle/>
        <a:p>
          <a:endParaRPr lang="en-GB"/>
        </a:p>
      </dgm:t>
    </dgm:pt>
    <dgm:pt modelId="{74D87FA5-2530-438B-BA1E-84A69D426E36}" type="pres">
      <dgm:prSet presAssocID="{F55DE18E-BB36-4D45-8E13-F3C4099061A1}" presName="node" presStyleLbl="node1" presStyleIdx="0" presStyleCnt="11" custScaleX="117822" custScaleY="131438" custRadScaleRad="102008" custRadScaleInc="-167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D651A4-1400-4E09-A272-27045F4BB6D7}" type="pres">
      <dgm:prSet presAssocID="{E1544522-0D46-4C92-BA58-8776021F8912}" presName="parTrans" presStyleLbl="bgSibTrans2D1" presStyleIdx="1" presStyleCnt="11"/>
      <dgm:spPr/>
      <dgm:t>
        <a:bodyPr/>
        <a:lstStyle/>
        <a:p>
          <a:endParaRPr lang="en-GB"/>
        </a:p>
      </dgm:t>
    </dgm:pt>
    <dgm:pt modelId="{F69E5BC6-FC67-46B6-8981-33A83D60E31D}" type="pres">
      <dgm:prSet presAssocID="{04B196CC-071C-4569-8F01-8F172A903EED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332241-DB99-40B0-B003-B45BAA3D857E}" type="pres">
      <dgm:prSet presAssocID="{10B9528B-40B0-4F35-B7A3-761303333E2B}" presName="parTrans" presStyleLbl="bgSibTrans2D1" presStyleIdx="2" presStyleCnt="11"/>
      <dgm:spPr/>
      <dgm:t>
        <a:bodyPr/>
        <a:lstStyle/>
        <a:p>
          <a:endParaRPr lang="en-GB"/>
        </a:p>
      </dgm:t>
    </dgm:pt>
    <dgm:pt modelId="{4DFCD8D9-4223-4A4B-836F-DCF7666A9933}" type="pres">
      <dgm:prSet presAssocID="{94870CD0-C5F2-4063-B907-6BB8D74BCAA7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7CA897-B4F1-4626-A9B5-31200B952391}" type="pres">
      <dgm:prSet presAssocID="{7722F752-04A4-4AD7-9CEE-765C7352A19A}" presName="parTrans" presStyleLbl="bgSibTrans2D1" presStyleIdx="3" presStyleCnt="11"/>
      <dgm:spPr/>
      <dgm:t>
        <a:bodyPr/>
        <a:lstStyle/>
        <a:p>
          <a:endParaRPr lang="en-GB"/>
        </a:p>
      </dgm:t>
    </dgm:pt>
    <dgm:pt modelId="{BDA4A7D5-F861-4C37-B56A-66132E806784}" type="pres">
      <dgm:prSet presAssocID="{5D7FFCC7-0FDF-403E-9B3D-71B393A38848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66CE16-4428-48A2-92FA-B28B1610AEFD}" type="pres">
      <dgm:prSet presAssocID="{796CDF14-57CB-4160-B06A-3A328C64439E}" presName="parTrans" presStyleLbl="bgSibTrans2D1" presStyleIdx="4" presStyleCnt="11"/>
      <dgm:spPr/>
      <dgm:t>
        <a:bodyPr/>
        <a:lstStyle/>
        <a:p>
          <a:endParaRPr lang="en-GB"/>
        </a:p>
      </dgm:t>
    </dgm:pt>
    <dgm:pt modelId="{254E650A-876E-4438-834D-74393655FF83}" type="pres">
      <dgm:prSet presAssocID="{B2DDF965-FC69-4987-85F3-13B9F1DB8D14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3D4AE2-36B7-4F34-BC42-11FEB3C22EE3}" type="pres">
      <dgm:prSet presAssocID="{BBBADD01-05EE-41BB-8BAE-BB6F4176B3A8}" presName="parTrans" presStyleLbl="bgSibTrans2D1" presStyleIdx="5" presStyleCnt="11"/>
      <dgm:spPr/>
      <dgm:t>
        <a:bodyPr/>
        <a:lstStyle/>
        <a:p>
          <a:endParaRPr lang="en-GB"/>
        </a:p>
      </dgm:t>
    </dgm:pt>
    <dgm:pt modelId="{15BA158F-C38B-4122-A053-1BA62FD56A92}" type="pres">
      <dgm:prSet presAssocID="{7E663D08-E858-45C4-89BB-A59DB13F2E45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8E6005-7B16-4154-88B2-92A58B9F4BC5}" type="pres">
      <dgm:prSet presAssocID="{02FD800C-05BC-4CA8-93E7-858E94DCFDC3}" presName="parTrans" presStyleLbl="bgSibTrans2D1" presStyleIdx="6" presStyleCnt="11"/>
      <dgm:spPr/>
      <dgm:t>
        <a:bodyPr/>
        <a:lstStyle/>
        <a:p>
          <a:endParaRPr lang="en-GB"/>
        </a:p>
      </dgm:t>
    </dgm:pt>
    <dgm:pt modelId="{EC8477E2-0366-4430-BF7D-D439954439D4}" type="pres">
      <dgm:prSet presAssocID="{03A8F836-EAE2-4B21-A022-B93728AE8A8B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6B7111-7153-4D4B-98D6-D5D28F16D3F0}" type="pres">
      <dgm:prSet presAssocID="{51C46456-A762-4159-BC97-6A2AA25F9E72}" presName="parTrans" presStyleLbl="bgSibTrans2D1" presStyleIdx="7" presStyleCnt="11"/>
      <dgm:spPr/>
      <dgm:t>
        <a:bodyPr/>
        <a:lstStyle/>
        <a:p>
          <a:endParaRPr lang="en-GB"/>
        </a:p>
      </dgm:t>
    </dgm:pt>
    <dgm:pt modelId="{190BF086-45CC-4F49-B355-C2FE688BC6F5}" type="pres">
      <dgm:prSet presAssocID="{4EEB72B4-FDFD-4D3E-ABA7-291A95F03D54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5EA7BD-B688-4C87-8112-8DA6951A7F8A}" type="pres">
      <dgm:prSet presAssocID="{F8064475-364D-4AC3-8627-3CEF8FB46E64}" presName="parTrans" presStyleLbl="bgSibTrans2D1" presStyleIdx="8" presStyleCnt="11"/>
      <dgm:spPr/>
      <dgm:t>
        <a:bodyPr/>
        <a:lstStyle/>
        <a:p>
          <a:endParaRPr lang="en-GB"/>
        </a:p>
      </dgm:t>
    </dgm:pt>
    <dgm:pt modelId="{D6DDA218-23BA-4E30-B181-565FC4F5F94C}" type="pres">
      <dgm:prSet presAssocID="{A66E876B-4819-4E40-9B33-DEC1AE8178CA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517DF0-560E-4D1B-86D7-C662F053B3C8}" type="pres">
      <dgm:prSet presAssocID="{A2A885A3-28D3-41D4-BF46-19DBBD6B58FF}" presName="parTrans" presStyleLbl="bgSibTrans2D1" presStyleIdx="9" presStyleCnt="11"/>
      <dgm:spPr/>
      <dgm:t>
        <a:bodyPr/>
        <a:lstStyle/>
        <a:p>
          <a:endParaRPr lang="en-GB"/>
        </a:p>
      </dgm:t>
    </dgm:pt>
    <dgm:pt modelId="{D21D9380-B800-4CCD-A7B0-263FB33C4374}" type="pres">
      <dgm:prSet presAssocID="{A7C56CEF-458B-4918-8BB5-22F33AE07E61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E9E051-5F40-4431-A80C-A6F755DC3A5D}" type="pres">
      <dgm:prSet presAssocID="{1C69B684-FE26-46A4-A03C-31C9BC374C7A}" presName="parTrans" presStyleLbl="bgSibTrans2D1" presStyleIdx="10" presStyleCnt="11"/>
      <dgm:spPr/>
      <dgm:t>
        <a:bodyPr/>
        <a:lstStyle/>
        <a:p>
          <a:endParaRPr lang="en-GB"/>
        </a:p>
      </dgm:t>
    </dgm:pt>
    <dgm:pt modelId="{D02FDF7E-3523-453F-9C2A-F831EE323C56}" type="pres">
      <dgm:prSet presAssocID="{066EFE88-E07F-4A0A-95E5-DE0E81572751}" presName="node" presStyleLbl="node1" presStyleIdx="10" presStyleCnt="11" custScaleX="115767" custScaleY="1357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F54AB61-51AE-4901-B3D3-FA56271DF874}" type="presOf" srcId="{E1544522-0D46-4C92-BA58-8776021F8912}" destId="{3BD651A4-1400-4E09-A272-27045F4BB6D7}" srcOrd="0" destOrd="0" presId="urn:microsoft.com/office/officeart/2005/8/layout/radial4"/>
    <dgm:cxn modelId="{3550822B-46A6-4AFB-A0CB-E7DC32A32065}" type="presOf" srcId="{94870CD0-C5F2-4063-B907-6BB8D74BCAA7}" destId="{4DFCD8D9-4223-4A4B-836F-DCF7666A9933}" srcOrd="0" destOrd="0" presId="urn:microsoft.com/office/officeart/2005/8/layout/radial4"/>
    <dgm:cxn modelId="{FD90456B-B6EA-46B4-8126-872528704049}" type="presOf" srcId="{F8064475-364D-4AC3-8627-3CEF8FB46E64}" destId="{045EA7BD-B688-4C87-8112-8DA6951A7F8A}" srcOrd="0" destOrd="0" presId="urn:microsoft.com/office/officeart/2005/8/layout/radial4"/>
    <dgm:cxn modelId="{24177EF0-62F4-4DD9-AC2B-6DD68818189F}" type="presOf" srcId="{7E663D08-E858-45C4-89BB-A59DB13F2E45}" destId="{15BA158F-C38B-4122-A053-1BA62FD56A92}" srcOrd="0" destOrd="0" presId="urn:microsoft.com/office/officeart/2005/8/layout/radial4"/>
    <dgm:cxn modelId="{E8BD5D59-0BF4-4F32-937C-413D2F25F0BF}" type="presOf" srcId="{F89A5E11-6D0D-4703-A3A1-5D4D3D4B3F9C}" destId="{D03C7052-83FB-4739-B33C-8944BD6D1A90}" srcOrd="0" destOrd="0" presId="urn:microsoft.com/office/officeart/2005/8/layout/radial4"/>
    <dgm:cxn modelId="{6ED7486D-C35F-4051-892A-CD8957921856}" type="presOf" srcId="{A0E14059-37C1-444D-A2F1-2D9D44A5E671}" destId="{5CFB6373-2C8A-4045-841C-1B1E00D424D0}" srcOrd="0" destOrd="0" presId="urn:microsoft.com/office/officeart/2005/8/layout/radial4"/>
    <dgm:cxn modelId="{0439471E-2E5C-40DB-B199-29E0B0E95E1E}" type="presOf" srcId="{4EEB72B4-FDFD-4D3E-ABA7-291A95F03D54}" destId="{190BF086-45CC-4F49-B355-C2FE688BC6F5}" srcOrd="0" destOrd="0" presId="urn:microsoft.com/office/officeart/2005/8/layout/radial4"/>
    <dgm:cxn modelId="{A228AF97-F6FF-480F-9CCD-43E092A4ABB2}" type="presOf" srcId="{A2A885A3-28D3-41D4-BF46-19DBBD6B58FF}" destId="{47517DF0-560E-4D1B-86D7-C662F053B3C8}" srcOrd="0" destOrd="0" presId="urn:microsoft.com/office/officeart/2005/8/layout/radial4"/>
    <dgm:cxn modelId="{ACD2DF7E-E846-4A9A-A91B-645DC668929F}" type="presOf" srcId="{F55DE18E-BB36-4D45-8E13-F3C4099061A1}" destId="{74D87FA5-2530-438B-BA1E-84A69D426E36}" srcOrd="0" destOrd="0" presId="urn:microsoft.com/office/officeart/2005/8/layout/radial4"/>
    <dgm:cxn modelId="{437C5081-1474-42BD-B7A7-23044ACAB156}" type="presOf" srcId="{03A8F836-EAE2-4B21-A022-B93728AE8A8B}" destId="{EC8477E2-0366-4430-BF7D-D439954439D4}" srcOrd="0" destOrd="0" presId="urn:microsoft.com/office/officeart/2005/8/layout/radial4"/>
    <dgm:cxn modelId="{6FEF2593-8E2E-408A-B66E-5199E7ABA820}" type="presOf" srcId="{04B196CC-071C-4569-8F01-8F172A903EED}" destId="{F69E5BC6-FC67-46B6-8981-33A83D60E31D}" srcOrd="0" destOrd="0" presId="urn:microsoft.com/office/officeart/2005/8/layout/radial4"/>
    <dgm:cxn modelId="{330ACA86-2965-49E5-A68F-28919AD2044A}" type="presOf" srcId="{5D7FFCC7-0FDF-403E-9B3D-71B393A38848}" destId="{BDA4A7D5-F861-4C37-B56A-66132E806784}" srcOrd="0" destOrd="0" presId="urn:microsoft.com/office/officeart/2005/8/layout/radial4"/>
    <dgm:cxn modelId="{ABD989F7-CD01-4AFD-87D0-7EB24E2A5A2C}" srcId="{A0E14059-37C1-444D-A2F1-2D9D44A5E671}" destId="{F89A5E11-6D0D-4703-A3A1-5D4D3D4B3F9C}" srcOrd="0" destOrd="0" parTransId="{B11BA4A3-76CD-4F41-98F4-C1C7DFC585F0}" sibTransId="{4DFB6B00-90D5-4D36-ABB6-52FC29121474}"/>
    <dgm:cxn modelId="{AEFF5D0B-B4BD-4A70-B44F-BEAF3A43270A}" type="presOf" srcId="{B2DDF965-FC69-4987-85F3-13B9F1DB8D14}" destId="{254E650A-876E-4438-834D-74393655FF83}" srcOrd="0" destOrd="0" presId="urn:microsoft.com/office/officeart/2005/8/layout/radial4"/>
    <dgm:cxn modelId="{020CA67A-C1B3-4FB4-90C1-036368F45569}" srcId="{F89A5E11-6D0D-4703-A3A1-5D4D3D4B3F9C}" destId="{04B196CC-071C-4569-8F01-8F172A903EED}" srcOrd="1" destOrd="0" parTransId="{E1544522-0D46-4C92-BA58-8776021F8912}" sibTransId="{4BD04F99-4946-4EDF-BA6B-019CCFFAAAE1}"/>
    <dgm:cxn modelId="{F3B821DE-F28D-45AF-AB8C-17E1769E04EA}" srcId="{F89A5E11-6D0D-4703-A3A1-5D4D3D4B3F9C}" destId="{94870CD0-C5F2-4063-B907-6BB8D74BCAA7}" srcOrd="2" destOrd="0" parTransId="{10B9528B-40B0-4F35-B7A3-761303333E2B}" sibTransId="{5A52378B-FE2A-48F1-A10B-D3B27D684DFB}"/>
    <dgm:cxn modelId="{A1E29FD9-E194-411A-ACC2-D7A921992951}" type="presOf" srcId="{4BA6F373-755C-4BE0-A9DB-4E97FF95C2A8}" destId="{C154B3CD-0A4A-45A7-9192-96D41F27040D}" srcOrd="0" destOrd="0" presId="urn:microsoft.com/office/officeart/2005/8/layout/radial4"/>
    <dgm:cxn modelId="{E52D35F1-FF7F-4CD2-9FDE-57B5B1AE2E4D}" srcId="{F89A5E11-6D0D-4703-A3A1-5D4D3D4B3F9C}" destId="{03A8F836-EAE2-4B21-A022-B93728AE8A8B}" srcOrd="6" destOrd="0" parTransId="{02FD800C-05BC-4CA8-93E7-858E94DCFDC3}" sibTransId="{E626E954-BD5F-4EF7-B527-9C2C4A8EFB38}"/>
    <dgm:cxn modelId="{F874EECA-E515-434E-91B7-7C95DDBC8CC9}" type="presOf" srcId="{BBBADD01-05EE-41BB-8BAE-BB6F4176B3A8}" destId="{B03D4AE2-36B7-4F34-BC42-11FEB3C22EE3}" srcOrd="0" destOrd="0" presId="urn:microsoft.com/office/officeart/2005/8/layout/radial4"/>
    <dgm:cxn modelId="{BB2A275E-0288-4F17-88CA-B1B9EC975C45}" type="presOf" srcId="{51C46456-A762-4159-BC97-6A2AA25F9E72}" destId="{566B7111-7153-4D4B-98D6-D5D28F16D3F0}" srcOrd="0" destOrd="0" presId="urn:microsoft.com/office/officeart/2005/8/layout/radial4"/>
    <dgm:cxn modelId="{3B33D864-D184-4DB9-B1BC-F011FEEE383E}" srcId="{F89A5E11-6D0D-4703-A3A1-5D4D3D4B3F9C}" destId="{B2DDF965-FC69-4987-85F3-13B9F1DB8D14}" srcOrd="4" destOrd="0" parTransId="{796CDF14-57CB-4160-B06A-3A328C64439E}" sibTransId="{53A43CD8-0385-42C6-8019-140D015F79D9}"/>
    <dgm:cxn modelId="{621EEAB6-8C91-4D27-9D8F-97668DDEA39D}" srcId="{F89A5E11-6D0D-4703-A3A1-5D4D3D4B3F9C}" destId="{5D7FFCC7-0FDF-403E-9B3D-71B393A38848}" srcOrd="3" destOrd="0" parTransId="{7722F752-04A4-4AD7-9CEE-765C7352A19A}" sibTransId="{06764034-7857-4977-9A82-7B14E80BF729}"/>
    <dgm:cxn modelId="{B7A37066-075D-44B2-8E0A-ECC7915FE881}" srcId="{F89A5E11-6D0D-4703-A3A1-5D4D3D4B3F9C}" destId="{4EEB72B4-FDFD-4D3E-ABA7-291A95F03D54}" srcOrd="7" destOrd="0" parTransId="{51C46456-A762-4159-BC97-6A2AA25F9E72}" sibTransId="{939E847C-30EC-44B0-8FAB-8A02E4B792C4}"/>
    <dgm:cxn modelId="{498FB3FE-FE43-4561-A45E-8444566EF626}" srcId="{F89A5E11-6D0D-4703-A3A1-5D4D3D4B3F9C}" destId="{A7C56CEF-458B-4918-8BB5-22F33AE07E61}" srcOrd="9" destOrd="0" parTransId="{A2A885A3-28D3-41D4-BF46-19DBBD6B58FF}" sibTransId="{7283CFF3-0BC4-491C-B075-F5639A04D5ED}"/>
    <dgm:cxn modelId="{FC4F1B98-4223-41F2-86C1-0CD30CCD0604}" srcId="{A0E14059-37C1-444D-A2F1-2D9D44A5E671}" destId="{9B68FA6E-205B-4D17-A804-901C41637C07}" srcOrd="2" destOrd="0" parTransId="{5039B0CC-4D9D-47DC-86C2-AE961CE38281}" sibTransId="{E845C951-10DC-4DDA-AB0C-4E8DDDE9BE9A}"/>
    <dgm:cxn modelId="{0B8D3958-849B-486A-9B15-70FA55DF27A8}" type="presOf" srcId="{02FD800C-05BC-4CA8-93E7-858E94DCFDC3}" destId="{658E6005-7B16-4154-88B2-92A58B9F4BC5}" srcOrd="0" destOrd="0" presId="urn:microsoft.com/office/officeart/2005/8/layout/radial4"/>
    <dgm:cxn modelId="{D3AFAEFE-826D-483E-B6F9-63FF3C1B5E6E}" type="presOf" srcId="{10B9528B-40B0-4F35-B7A3-761303333E2B}" destId="{A1332241-DB99-40B0-B003-B45BAA3D857E}" srcOrd="0" destOrd="0" presId="urn:microsoft.com/office/officeart/2005/8/layout/radial4"/>
    <dgm:cxn modelId="{4CD24662-0D3B-4B44-968E-A7D74E0F1CB7}" srcId="{A0E14059-37C1-444D-A2F1-2D9D44A5E671}" destId="{C71F2A07-79DD-4160-8B58-B720D14AD05B}" srcOrd="1" destOrd="0" parTransId="{0B9667F8-7F34-4F40-B06C-45BA8F0C3B60}" sibTransId="{6E7BF3FA-2183-41F6-A730-8A90ED04493A}"/>
    <dgm:cxn modelId="{98EF3FEC-2FC8-4B95-B12B-215198435AF9}" srcId="{F89A5E11-6D0D-4703-A3A1-5D4D3D4B3F9C}" destId="{7E663D08-E858-45C4-89BB-A59DB13F2E45}" srcOrd="5" destOrd="0" parTransId="{BBBADD01-05EE-41BB-8BAE-BB6F4176B3A8}" sibTransId="{EA7BD22E-8AFE-472F-B83C-BDBB1536D420}"/>
    <dgm:cxn modelId="{DD079E16-A2E3-4985-AE4E-4A48C810005F}" type="presOf" srcId="{A7C56CEF-458B-4918-8BB5-22F33AE07E61}" destId="{D21D9380-B800-4CCD-A7B0-263FB33C4374}" srcOrd="0" destOrd="0" presId="urn:microsoft.com/office/officeart/2005/8/layout/radial4"/>
    <dgm:cxn modelId="{DEA693AE-9287-4260-A2CD-E0D31190C8F3}" type="presOf" srcId="{A66E876B-4819-4E40-9B33-DEC1AE8178CA}" destId="{D6DDA218-23BA-4E30-B181-565FC4F5F94C}" srcOrd="0" destOrd="0" presId="urn:microsoft.com/office/officeart/2005/8/layout/radial4"/>
    <dgm:cxn modelId="{29C90582-48FD-4DF1-8C96-80C3C0DD837A}" type="presOf" srcId="{796CDF14-57CB-4160-B06A-3A328C64439E}" destId="{B166CE16-4428-48A2-92FA-B28B1610AEFD}" srcOrd="0" destOrd="0" presId="urn:microsoft.com/office/officeart/2005/8/layout/radial4"/>
    <dgm:cxn modelId="{5F261924-77E2-4E48-B19D-738144FB5FF8}" type="presOf" srcId="{1C69B684-FE26-46A4-A03C-31C9BC374C7A}" destId="{BDE9E051-5F40-4431-A80C-A6F755DC3A5D}" srcOrd="0" destOrd="0" presId="urn:microsoft.com/office/officeart/2005/8/layout/radial4"/>
    <dgm:cxn modelId="{033333A9-41BB-4142-894E-CCD37C70A701}" srcId="{A0E14059-37C1-444D-A2F1-2D9D44A5E671}" destId="{9A3F4904-6939-4590-A231-45D3F77782E8}" srcOrd="3" destOrd="0" parTransId="{CDBA0929-892C-4D6A-9C44-4898C780B0AC}" sibTransId="{0FC61A5A-8706-414A-8DD4-583D9D9F086A}"/>
    <dgm:cxn modelId="{207F9435-0ADC-4F77-8C77-231BDA62B0A5}" type="presOf" srcId="{066EFE88-E07F-4A0A-95E5-DE0E81572751}" destId="{D02FDF7E-3523-453F-9C2A-F831EE323C56}" srcOrd="0" destOrd="0" presId="urn:microsoft.com/office/officeart/2005/8/layout/radial4"/>
    <dgm:cxn modelId="{7CDE92C7-A475-4C7C-8913-A87C98A76E2A}" type="presOf" srcId="{7722F752-04A4-4AD7-9CEE-765C7352A19A}" destId="{187CA897-B4F1-4626-A9B5-31200B952391}" srcOrd="0" destOrd="0" presId="urn:microsoft.com/office/officeart/2005/8/layout/radial4"/>
    <dgm:cxn modelId="{9AE3BEAE-05D3-45D0-A982-C12EFE69D59F}" srcId="{F89A5E11-6D0D-4703-A3A1-5D4D3D4B3F9C}" destId="{066EFE88-E07F-4A0A-95E5-DE0E81572751}" srcOrd="10" destOrd="0" parTransId="{1C69B684-FE26-46A4-A03C-31C9BC374C7A}" sibTransId="{92DAA961-A6A2-4BF1-84B8-7458CE0B6CE9}"/>
    <dgm:cxn modelId="{5F350D10-0765-4523-89DF-CB3FAA7A0722}" srcId="{F89A5E11-6D0D-4703-A3A1-5D4D3D4B3F9C}" destId="{F55DE18E-BB36-4D45-8E13-F3C4099061A1}" srcOrd="0" destOrd="0" parTransId="{4BA6F373-755C-4BE0-A9DB-4E97FF95C2A8}" sibTransId="{BD00C134-EB53-4ED1-B49F-FA6CB818D745}"/>
    <dgm:cxn modelId="{4E521123-9D9C-481D-837C-49D40C36A586}" srcId="{F89A5E11-6D0D-4703-A3A1-5D4D3D4B3F9C}" destId="{A66E876B-4819-4E40-9B33-DEC1AE8178CA}" srcOrd="8" destOrd="0" parTransId="{F8064475-364D-4AC3-8627-3CEF8FB46E64}" sibTransId="{99AA836D-6CFB-499A-BF84-9D4364C24ECF}"/>
    <dgm:cxn modelId="{60CED496-18AA-416D-847D-3ED5DDFF320C}" type="presParOf" srcId="{5CFB6373-2C8A-4045-841C-1B1E00D424D0}" destId="{D03C7052-83FB-4739-B33C-8944BD6D1A90}" srcOrd="0" destOrd="0" presId="urn:microsoft.com/office/officeart/2005/8/layout/radial4"/>
    <dgm:cxn modelId="{6AF2D6F9-975C-4211-991F-0AFC61E29AAA}" type="presParOf" srcId="{5CFB6373-2C8A-4045-841C-1B1E00D424D0}" destId="{C154B3CD-0A4A-45A7-9192-96D41F27040D}" srcOrd="1" destOrd="0" presId="urn:microsoft.com/office/officeart/2005/8/layout/radial4"/>
    <dgm:cxn modelId="{91F17CDD-6826-4DAE-8757-F8C1F63BAD19}" type="presParOf" srcId="{5CFB6373-2C8A-4045-841C-1B1E00D424D0}" destId="{74D87FA5-2530-438B-BA1E-84A69D426E36}" srcOrd="2" destOrd="0" presId="urn:microsoft.com/office/officeart/2005/8/layout/radial4"/>
    <dgm:cxn modelId="{993944F0-E5AC-4A1F-9E57-E256D491BAEA}" type="presParOf" srcId="{5CFB6373-2C8A-4045-841C-1B1E00D424D0}" destId="{3BD651A4-1400-4E09-A272-27045F4BB6D7}" srcOrd="3" destOrd="0" presId="urn:microsoft.com/office/officeart/2005/8/layout/radial4"/>
    <dgm:cxn modelId="{769D639C-1053-48C6-9CEC-487067417489}" type="presParOf" srcId="{5CFB6373-2C8A-4045-841C-1B1E00D424D0}" destId="{F69E5BC6-FC67-46B6-8981-33A83D60E31D}" srcOrd="4" destOrd="0" presId="urn:microsoft.com/office/officeart/2005/8/layout/radial4"/>
    <dgm:cxn modelId="{53D24022-8B84-47C7-9B42-76E58C2F2AD2}" type="presParOf" srcId="{5CFB6373-2C8A-4045-841C-1B1E00D424D0}" destId="{A1332241-DB99-40B0-B003-B45BAA3D857E}" srcOrd="5" destOrd="0" presId="urn:microsoft.com/office/officeart/2005/8/layout/radial4"/>
    <dgm:cxn modelId="{151DDC36-BF28-411A-A45E-02F9AEE9BAD3}" type="presParOf" srcId="{5CFB6373-2C8A-4045-841C-1B1E00D424D0}" destId="{4DFCD8D9-4223-4A4B-836F-DCF7666A9933}" srcOrd="6" destOrd="0" presId="urn:microsoft.com/office/officeart/2005/8/layout/radial4"/>
    <dgm:cxn modelId="{780911CA-ABFB-4FD5-94DB-2696A3D5724E}" type="presParOf" srcId="{5CFB6373-2C8A-4045-841C-1B1E00D424D0}" destId="{187CA897-B4F1-4626-A9B5-31200B952391}" srcOrd="7" destOrd="0" presId="urn:microsoft.com/office/officeart/2005/8/layout/radial4"/>
    <dgm:cxn modelId="{98F069E0-3CED-42FA-91B5-64970AEBE1FD}" type="presParOf" srcId="{5CFB6373-2C8A-4045-841C-1B1E00D424D0}" destId="{BDA4A7D5-F861-4C37-B56A-66132E806784}" srcOrd="8" destOrd="0" presId="urn:microsoft.com/office/officeart/2005/8/layout/radial4"/>
    <dgm:cxn modelId="{F2B568B3-D445-446E-B17D-D1BF6EBA056D}" type="presParOf" srcId="{5CFB6373-2C8A-4045-841C-1B1E00D424D0}" destId="{B166CE16-4428-48A2-92FA-B28B1610AEFD}" srcOrd="9" destOrd="0" presId="urn:microsoft.com/office/officeart/2005/8/layout/radial4"/>
    <dgm:cxn modelId="{D4D24701-6C7C-4514-A7DE-2D2A35D95D28}" type="presParOf" srcId="{5CFB6373-2C8A-4045-841C-1B1E00D424D0}" destId="{254E650A-876E-4438-834D-74393655FF83}" srcOrd="10" destOrd="0" presId="urn:microsoft.com/office/officeart/2005/8/layout/radial4"/>
    <dgm:cxn modelId="{14A848BC-EBDA-4123-BFE1-11A2B105D7EB}" type="presParOf" srcId="{5CFB6373-2C8A-4045-841C-1B1E00D424D0}" destId="{B03D4AE2-36B7-4F34-BC42-11FEB3C22EE3}" srcOrd="11" destOrd="0" presId="urn:microsoft.com/office/officeart/2005/8/layout/radial4"/>
    <dgm:cxn modelId="{05947D76-E89F-4021-A84C-966A63814471}" type="presParOf" srcId="{5CFB6373-2C8A-4045-841C-1B1E00D424D0}" destId="{15BA158F-C38B-4122-A053-1BA62FD56A92}" srcOrd="12" destOrd="0" presId="urn:microsoft.com/office/officeart/2005/8/layout/radial4"/>
    <dgm:cxn modelId="{7FE1A6BA-BC34-494C-91D3-7138E94B88C1}" type="presParOf" srcId="{5CFB6373-2C8A-4045-841C-1B1E00D424D0}" destId="{658E6005-7B16-4154-88B2-92A58B9F4BC5}" srcOrd="13" destOrd="0" presId="urn:microsoft.com/office/officeart/2005/8/layout/radial4"/>
    <dgm:cxn modelId="{6B9C5A1B-06E1-41C0-B869-2391BF7C8788}" type="presParOf" srcId="{5CFB6373-2C8A-4045-841C-1B1E00D424D0}" destId="{EC8477E2-0366-4430-BF7D-D439954439D4}" srcOrd="14" destOrd="0" presId="urn:microsoft.com/office/officeart/2005/8/layout/radial4"/>
    <dgm:cxn modelId="{42EA4E58-58E0-49F3-AAE7-D5768C8771E2}" type="presParOf" srcId="{5CFB6373-2C8A-4045-841C-1B1E00D424D0}" destId="{566B7111-7153-4D4B-98D6-D5D28F16D3F0}" srcOrd="15" destOrd="0" presId="urn:microsoft.com/office/officeart/2005/8/layout/radial4"/>
    <dgm:cxn modelId="{01EDFED9-EDD1-4C14-8A84-04503CD451CD}" type="presParOf" srcId="{5CFB6373-2C8A-4045-841C-1B1E00D424D0}" destId="{190BF086-45CC-4F49-B355-C2FE688BC6F5}" srcOrd="16" destOrd="0" presId="urn:microsoft.com/office/officeart/2005/8/layout/radial4"/>
    <dgm:cxn modelId="{B6BF058E-BC2A-4568-BF9C-900545910B44}" type="presParOf" srcId="{5CFB6373-2C8A-4045-841C-1B1E00D424D0}" destId="{045EA7BD-B688-4C87-8112-8DA6951A7F8A}" srcOrd="17" destOrd="0" presId="urn:microsoft.com/office/officeart/2005/8/layout/radial4"/>
    <dgm:cxn modelId="{4948D4C3-DDE7-4C31-BE35-2ABEECCBEBEC}" type="presParOf" srcId="{5CFB6373-2C8A-4045-841C-1B1E00D424D0}" destId="{D6DDA218-23BA-4E30-B181-565FC4F5F94C}" srcOrd="18" destOrd="0" presId="urn:microsoft.com/office/officeart/2005/8/layout/radial4"/>
    <dgm:cxn modelId="{70C4FB61-DC9C-4D77-8653-BAB9034466D3}" type="presParOf" srcId="{5CFB6373-2C8A-4045-841C-1B1E00D424D0}" destId="{47517DF0-560E-4D1B-86D7-C662F053B3C8}" srcOrd="19" destOrd="0" presId="urn:microsoft.com/office/officeart/2005/8/layout/radial4"/>
    <dgm:cxn modelId="{0FCDB55B-6E9C-4856-84DE-2029505EAC3A}" type="presParOf" srcId="{5CFB6373-2C8A-4045-841C-1B1E00D424D0}" destId="{D21D9380-B800-4CCD-A7B0-263FB33C4374}" srcOrd="20" destOrd="0" presId="urn:microsoft.com/office/officeart/2005/8/layout/radial4"/>
    <dgm:cxn modelId="{66366DB5-3630-4F3B-A42F-7350FB9E1AC3}" type="presParOf" srcId="{5CFB6373-2C8A-4045-841C-1B1E00D424D0}" destId="{BDE9E051-5F40-4431-A80C-A6F755DC3A5D}" srcOrd="21" destOrd="0" presId="urn:microsoft.com/office/officeart/2005/8/layout/radial4"/>
    <dgm:cxn modelId="{AE895A93-DC4A-4531-9E4D-C893D36D0804}" type="presParOf" srcId="{5CFB6373-2C8A-4045-841C-1B1E00D424D0}" destId="{D02FDF7E-3523-453F-9C2A-F831EE323C56}" srcOrd="2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C7052-83FB-4739-B33C-8944BD6D1A90}">
      <dsp:nvSpPr>
        <dsp:cNvPr id="0" name=""/>
        <dsp:cNvSpPr/>
      </dsp:nvSpPr>
      <dsp:spPr>
        <a:xfrm>
          <a:off x="3460417" y="4709129"/>
          <a:ext cx="710912" cy="438614"/>
        </a:xfrm>
        <a:prstGeom prst="ellipse">
          <a:avLst/>
        </a:prstGeom>
        <a:solidFill>
          <a:srgbClr val="00206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564528" y="4773363"/>
        <a:ext cx="502690" cy="310146"/>
      </dsp:txXfrm>
    </dsp:sp>
    <dsp:sp modelId="{C154B3CD-0A4A-45A7-9192-96D41F27040D}">
      <dsp:nvSpPr>
        <dsp:cNvPr id="0" name=""/>
        <dsp:cNvSpPr/>
      </dsp:nvSpPr>
      <dsp:spPr>
        <a:xfrm rot="10632430">
          <a:off x="434174" y="4848867"/>
          <a:ext cx="2862638" cy="34943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87FA5-2530-438B-BA1E-84A69D426E36}">
      <dsp:nvSpPr>
        <dsp:cNvPr id="0" name=""/>
        <dsp:cNvSpPr/>
      </dsp:nvSpPr>
      <dsp:spPr>
        <a:xfrm>
          <a:off x="-69728" y="4642096"/>
          <a:ext cx="1011206" cy="90245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err="1" smtClean="0"/>
            <a:t>Remote</a:t>
          </a:r>
          <a:r>
            <a:rPr lang="cs-CZ" sz="800" kern="1200" dirty="0" smtClean="0"/>
            <a:t> Monitor</a:t>
          </a:r>
          <a:endParaRPr lang="en-US" sz="800" kern="1200" dirty="0"/>
        </a:p>
      </dsp:txBody>
      <dsp:txXfrm>
        <a:off x="-43296" y="4668528"/>
        <a:ext cx="958342" cy="849588"/>
      </dsp:txXfrm>
    </dsp:sp>
    <dsp:sp modelId="{3BD651A4-1400-4E09-A272-27045F4BB6D7}">
      <dsp:nvSpPr>
        <dsp:cNvPr id="0" name=""/>
        <dsp:cNvSpPr/>
      </dsp:nvSpPr>
      <dsp:spPr>
        <a:xfrm rot="11880000">
          <a:off x="530786" y="4154475"/>
          <a:ext cx="2881593" cy="34943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E5BC6-FC67-46B6-8981-33A83D60E31D}">
      <dsp:nvSpPr>
        <dsp:cNvPr id="0" name=""/>
        <dsp:cNvSpPr/>
      </dsp:nvSpPr>
      <dsp:spPr>
        <a:xfrm>
          <a:off x="172178" y="3540660"/>
          <a:ext cx="858249" cy="686599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err="1"/>
            <a:t>ECG</a:t>
          </a:r>
          <a:r>
            <a:rPr lang="cs-CZ" sz="800" kern="1200" dirty="0"/>
            <a:t> </a:t>
          </a:r>
          <a:r>
            <a:rPr lang="cs-CZ" sz="800" kern="1200" dirty="0" err="1"/>
            <a:t>central</a:t>
          </a:r>
          <a:r>
            <a:rPr lang="cs-CZ" sz="800" kern="1200" dirty="0"/>
            <a:t> </a:t>
          </a:r>
          <a:r>
            <a:rPr lang="cs-CZ" sz="800" kern="1200" dirty="0" err="1"/>
            <a:t>reader</a:t>
          </a:r>
          <a:endParaRPr lang="en-US" sz="800" kern="1200" dirty="0"/>
        </a:p>
      </dsp:txBody>
      <dsp:txXfrm>
        <a:off x="192288" y="3560770"/>
        <a:ext cx="818029" cy="646379"/>
      </dsp:txXfrm>
    </dsp:sp>
    <dsp:sp modelId="{A1332241-DB99-40B0-B003-B45BAA3D857E}">
      <dsp:nvSpPr>
        <dsp:cNvPr id="0" name=""/>
        <dsp:cNvSpPr/>
      </dsp:nvSpPr>
      <dsp:spPr>
        <a:xfrm rot="12960000">
          <a:off x="802051" y="3626744"/>
          <a:ext cx="2925342" cy="34943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CD8D9-4223-4A4B-836F-DCF7666A9933}">
      <dsp:nvSpPr>
        <dsp:cNvPr id="0" name=""/>
        <dsp:cNvSpPr/>
      </dsp:nvSpPr>
      <dsp:spPr>
        <a:xfrm>
          <a:off x="652272" y="2598423"/>
          <a:ext cx="858249" cy="686599"/>
        </a:xfrm>
        <a:prstGeom prst="roundRect">
          <a:avLst>
            <a:gd name="adj" fmla="val 10000"/>
          </a:avLst>
        </a:prstGeom>
        <a:solidFill>
          <a:srgbClr val="FFFF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>
              <a:solidFill>
                <a:srgbClr val="002060"/>
              </a:solidFill>
            </a:rPr>
            <a:t>E-</a:t>
          </a:r>
          <a:r>
            <a:rPr lang="cs-CZ" sz="800" kern="1200" dirty="0" err="1">
              <a:solidFill>
                <a:srgbClr val="002060"/>
              </a:solidFill>
            </a:rPr>
            <a:t>CRF</a:t>
          </a:r>
          <a:r>
            <a:rPr lang="cs-CZ" sz="800" kern="1200" dirty="0">
              <a:solidFill>
                <a:srgbClr val="002060"/>
              </a:solidFill>
            </a:rPr>
            <a:t> provider</a:t>
          </a:r>
          <a:endParaRPr lang="en-US" sz="800" kern="1200" dirty="0">
            <a:solidFill>
              <a:srgbClr val="002060"/>
            </a:solidFill>
          </a:endParaRPr>
        </a:p>
      </dsp:txBody>
      <dsp:txXfrm>
        <a:off x="672382" y="2618533"/>
        <a:ext cx="818029" cy="646379"/>
      </dsp:txXfrm>
    </dsp:sp>
    <dsp:sp modelId="{187CA897-B4F1-4626-A9B5-31200B952391}">
      <dsp:nvSpPr>
        <dsp:cNvPr id="0" name=""/>
        <dsp:cNvSpPr/>
      </dsp:nvSpPr>
      <dsp:spPr>
        <a:xfrm rot="14040000">
          <a:off x="1219012" y="3216728"/>
          <a:ext cx="2960340" cy="34943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4A7D5-F861-4C37-B56A-66132E806784}">
      <dsp:nvSpPr>
        <dsp:cNvPr id="0" name=""/>
        <dsp:cNvSpPr/>
      </dsp:nvSpPr>
      <dsp:spPr>
        <a:xfrm>
          <a:off x="1400035" y="1850660"/>
          <a:ext cx="858249" cy="68659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/>
            <a:t>X </a:t>
          </a:r>
          <a:r>
            <a:rPr lang="cs-CZ" sz="800" kern="1200" dirty="0" err="1" smtClean="0"/>
            <a:t>ray</a:t>
          </a:r>
          <a:r>
            <a:rPr lang="cs-CZ" sz="800" kern="1200" dirty="0" smtClean="0"/>
            <a:t> </a:t>
          </a:r>
          <a:r>
            <a:rPr lang="cs-CZ" sz="800" kern="1200" dirty="0" err="1" smtClean="0"/>
            <a:t>central</a:t>
          </a:r>
          <a:r>
            <a:rPr lang="cs-CZ" sz="800" kern="1200" dirty="0" smtClean="0"/>
            <a:t> </a:t>
          </a:r>
          <a:r>
            <a:rPr lang="cs-CZ" sz="800" kern="1200" dirty="0" err="1" smtClean="0"/>
            <a:t>reader</a:t>
          </a:r>
          <a:endParaRPr lang="en-US" sz="800" kern="1200" dirty="0"/>
        </a:p>
      </dsp:txBody>
      <dsp:txXfrm>
        <a:off x="1420145" y="1870770"/>
        <a:ext cx="818029" cy="646379"/>
      </dsp:txXfrm>
    </dsp:sp>
    <dsp:sp modelId="{B166CE16-4428-48A2-92FA-B28B1610AEFD}">
      <dsp:nvSpPr>
        <dsp:cNvPr id="0" name=""/>
        <dsp:cNvSpPr/>
      </dsp:nvSpPr>
      <dsp:spPr>
        <a:xfrm rot="15120000">
          <a:off x="1741680" y="2956434"/>
          <a:ext cx="2980439" cy="34943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E650A-876E-4438-834D-74393655FF83}">
      <dsp:nvSpPr>
        <dsp:cNvPr id="0" name=""/>
        <dsp:cNvSpPr/>
      </dsp:nvSpPr>
      <dsp:spPr>
        <a:xfrm>
          <a:off x="2342272" y="1370566"/>
          <a:ext cx="858249" cy="68659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>
              <a:solidFill>
                <a:schemeClr val="tx1"/>
              </a:solidFill>
            </a:rPr>
            <a:t>Data Management (</a:t>
          </a:r>
          <a:r>
            <a:rPr lang="cs-CZ" sz="800" kern="1200" dirty="0" err="1" smtClean="0">
              <a:solidFill>
                <a:schemeClr val="tx1"/>
              </a:solidFill>
            </a:rPr>
            <a:t>Queries</a:t>
          </a:r>
          <a:r>
            <a:rPr lang="cs-CZ" sz="800" kern="1200" dirty="0" smtClean="0">
              <a:solidFill>
                <a:schemeClr val="tx1"/>
              </a:solidFill>
            </a:rPr>
            <a:t>)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2362382" y="1390676"/>
        <a:ext cx="818029" cy="646379"/>
      </dsp:txXfrm>
    </dsp:sp>
    <dsp:sp modelId="{B03D4AE2-36B7-4F34-BC42-11FEB3C22EE3}">
      <dsp:nvSpPr>
        <dsp:cNvPr id="0" name=""/>
        <dsp:cNvSpPr/>
      </dsp:nvSpPr>
      <dsp:spPr>
        <a:xfrm rot="16200000">
          <a:off x="2322447" y="2867149"/>
          <a:ext cx="2986854" cy="34943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BA158F-C38B-4122-A053-1BA62FD56A92}">
      <dsp:nvSpPr>
        <dsp:cNvPr id="0" name=""/>
        <dsp:cNvSpPr/>
      </dsp:nvSpPr>
      <dsp:spPr>
        <a:xfrm>
          <a:off x="3386749" y="1205137"/>
          <a:ext cx="858249" cy="6865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err="1">
              <a:solidFill>
                <a:srgbClr val="002060"/>
              </a:solidFill>
            </a:rPr>
            <a:t>Patient</a:t>
          </a:r>
          <a:r>
            <a:rPr lang="cs-CZ" sz="800" kern="1200" dirty="0">
              <a:solidFill>
                <a:srgbClr val="002060"/>
              </a:solidFill>
            </a:rPr>
            <a:t> </a:t>
          </a:r>
          <a:r>
            <a:rPr lang="cs-CZ" sz="800" kern="1200" dirty="0" err="1">
              <a:solidFill>
                <a:srgbClr val="002060"/>
              </a:solidFill>
            </a:rPr>
            <a:t>Diary</a:t>
          </a:r>
          <a:r>
            <a:rPr lang="cs-CZ" sz="800" kern="1200" dirty="0">
              <a:solidFill>
                <a:srgbClr val="002060"/>
              </a:solidFill>
            </a:rPr>
            <a:t>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>
              <a:solidFill>
                <a:srgbClr val="002060"/>
              </a:solidFill>
            </a:rPr>
            <a:t>Tablet</a:t>
          </a:r>
          <a:endParaRPr lang="en-US" sz="800" kern="1200" dirty="0">
            <a:solidFill>
              <a:srgbClr val="002060"/>
            </a:solidFill>
          </a:endParaRPr>
        </a:p>
      </dsp:txBody>
      <dsp:txXfrm>
        <a:off x="3406859" y="1225247"/>
        <a:ext cx="818029" cy="646379"/>
      </dsp:txXfrm>
    </dsp:sp>
    <dsp:sp modelId="{658E6005-7B16-4154-88B2-92A58B9F4BC5}">
      <dsp:nvSpPr>
        <dsp:cNvPr id="0" name=""/>
        <dsp:cNvSpPr/>
      </dsp:nvSpPr>
      <dsp:spPr>
        <a:xfrm rot="17280000">
          <a:off x="2909628" y="2956434"/>
          <a:ext cx="2980439" cy="34943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477E2-0366-4430-BF7D-D439954439D4}">
      <dsp:nvSpPr>
        <dsp:cNvPr id="0" name=""/>
        <dsp:cNvSpPr/>
      </dsp:nvSpPr>
      <dsp:spPr>
        <a:xfrm>
          <a:off x="4431226" y="1370566"/>
          <a:ext cx="858249" cy="686599"/>
        </a:xfrm>
        <a:prstGeom prst="roundRect">
          <a:avLst>
            <a:gd name="adj" fmla="val 10000"/>
          </a:avLst>
        </a:prstGeom>
        <a:solidFill>
          <a:srgbClr val="7030A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err="1"/>
            <a:t>Subject</a:t>
          </a:r>
          <a:r>
            <a:rPr lang="cs-CZ" sz="800" kern="1200" dirty="0"/>
            <a:t> </a:t>
          </a:r>
          <a:r>
            <a:rPr lang="cs-CZ" sz="800" kern="1200" dirty="0" err="1"/>
            <a:t>reimbursement</a:t>
          </a:r>
          <a:r>
            <a:rPr lang="cs-CZ" sz="800" kern="1200" dirty="0"/>
            <a:t> </a:t>
          </a:r>
          <a:r>
            <a:rPr lang="cs-CZ" sz="800" kern="1200" dirty="0" err="1"/>
            <a:t>payments</a:t>
          </a:r>
          <a:r>
            <a:rPr lang="cs-CZ" sz="800" kern="1200" dirty="0"/>
            <a:t> </a:t>
          </a:r>
          <a:r>
            <a:rPr lang="cs-CZ" sz="800" kern="1200" dirty="0" err="1"/>
            <a:t>vendor</a:t>
          </a:r>
          <a:endParaRPr lang="en-US" sz="800" kern="1200" dirty="0"/>
        </a:p>
      </dsp:txBody>
      <dsp:txXfrm>
        <a:off x="4451336" y="1390676"/>
        <a:ext cx="818029" cy="646379"/>
      </dsp:txXfrm>
    </dsp:sp>
    <dsp:sp modelId="{566B7111-7153-4D4B-98D6-D5D28F16D3F0}">
      <dsp:nvSpPr>
        <dsp:cNvPr id="0" name=""/>
        <dsp:cNvSpPr/>
      </dsp:nvSpPr>
      <dsp:spPr>
        <a:xfrm rot="18360000">
          <a:off x="3452395" y="3216728"/>
          <a:ext cx="2960340" cy="34943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BF086-45CC-4F49-B355-C2FE688BC6F5}">
      <dsp:nvSpPr>
        <dsp:cNvPr id="0" name=""/>
        <dsp:cNvSpPr/>
      </dsp:nvSpPr>
      <dsp:spPr>
        <a:xfrm>
          <a:off x="5373463" y="1850660"/>
          <a:ext cx="858249" cy="686599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err="1"/>
            <a:t>Site</a:t>
          </a:r>
          <a:r>
            <a:rPr lang="cs-CZ" sz="800" kern="1200" dirty="0"/>
            <a:t> </a:t>
          </a:r>
          <a:r>
            <a:rPr lang="cs-CZ" sz="800" kern="1200" dirty="0" err="1"/>
            <a:t>payments</a:t>
          </a:r>
          <a:r>
            <a:rPr lang="cs-CZ" sz="800" kern="1200" dirty="0"/>
            <a:t> </a:t>
          </a:r>
          <a:r>
            <a:rPr lang="cs-CZ" sz="800" kern="1200" dirty="0" err="1"/>
            <a:t>vendor</a:t>
          </a:r>
          <a:endParaRPr lang="en-US" sz="800" kern="1200" dirty="0"/>
        </a:p>
      </dsp:txBody>
      <dsp:txXfrm>
        <a:off x="5393573" y="1870770"/>
        <a:ext cx="818029" cy="646379"/>
      </dsp:txXfrm>
    </dsp:sp>
    <dsp:sp modelId="{045EA7BD-B688-4C87-8112-8DA6951A7F8A}">
      <dsp:nvSpPr>
        <dsp:cNvPr id="0" name=""/>
        <dsp:cNvSpPr/>
      </dsp:nvSpPr>
      <dsp:spPr>
        <a:xfrm rot="19440000">
          <a:off x="3904354" y="3626744"/>
          <a:ext cx="2925342" cy="34943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DA218-23BA-4E30-B181-565FC4F5F94C}">
      <dsp:nvSpPr>
        <dsp:cNvPr id="0" name=""/>
        <dsp:cNvSpPr/>
      </dsp:nvSpPr>
      <dsp:spPr>
        <a:xfrm>
          <a:off x="6121226" y="2598423"/>
          <a:ext cx="858249" cy="686599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Central</a:t>
          </a:r>
          <a:r>
            <a:rPr lang="cs-CZ" sz="8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 </a:t>
          </a:r>
          <a:r>
            <a:rPr lang="cs-CZ" sz="800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lab</a:t>
          </a:r>
          <a:endParaRPr lang="en-US" sz="800" kern="1200" dirty="0">
            <a:solidFill>
              <a:srgbClr val="002060"/>
            </a:solidFill>
          </a:endParaRPr>
        </a:p>
      </dsp:txBody>
      <dsp:txXfrm>
        <a:off x="6141336" y="2618533"/>
        <a:ext cx="818029" cy="646379"/>
      </dsp:txXfrm>
    </dsp:sp>
    <dsp:sp modelId="{47517DF0-560E-4D1B-86D7-C662F053B3C8}">
      <dsp:nvSpPr>
        <dsp:cNvPr id="0" name=""/>
        <dsp:cNvSpPr/>
      </dsp:nvSpPr>
      <dsp:spPr>
        <a:xfrm rot="20520000">
          <a:off x="4219368" y="4154475"/>
          <a:ext cx="2881593" cy="34943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D9380-B800-4CCD-A7B0-263FB33C4374}">
      <dsp:nvSpPr>
        <dsp:cNvPr id="0" name=""/>
        <dsp:cNvSpPr/>
      </dsp:nvSpPr>
      <dsp:spPr>
        <a:xfrm>
          <a:off x="6601319" y="3540660"/>
          <a:ext cx="858249" cy="68659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err="1"/>
            <a:t>Patient</a:t>
          </a:r>
          <a:r>
            <a:rPr lang="cs-CZ" sz="800" kern="1200" dirty="0"/>
            <a:t> </a:t>
          </a:r>
          <a:r>
            <a:rPr lang="cs-CZ" sz="800" kern="1200" dirty="0" err="1"/>
            <a:t>questionnaires</a:t>
          </a:r>
          <a:r>
            <a:rPr lang="cs-CZ" sz="800" kern="1200" dirty="0"/>
            <a:t> laptop</a:t>
          </a:r>
          <a:endParaRPr lang="en-US" sz="800" kern="1200" dirty="0"/>
        </a:p>
      </dsp:txBody>
      <dsp:txXfrm>
        <a:off x="6621429" y="3560770"/>
        <a:ext cx="818029" cy="646379"/>
      </dsp:txXfrm>
    </dsp:sp>
    <dsp:sp modelId="{BDE9E051-5F40-4431-A80C-A6F755DC3A5D}">
      <dsp:nvSpPr>
        <dsp:cNvPr id="0" name=""/>
        <dsp:cNvSpPr/>
      </dsp:nvSpPr>
      <dsp:spPr>
        <a:xfrm>
          <a:off x="4337680" y="4753722"/>
          <a:ext cx="2858193" cy="34943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FDF7E-3523-453F-9C2A-F831EE323C56}">
      <dsp:nvSpPr>
        <dsp:cNvPr id="0" name=""/>
        <dsp:cNvSpPr/>
      </dsp:nvSpPr>
      <dsp:spPr>
        <a:xfrm>
          <a:off x="6699088" y="4462507"/>
          <a:ext cx="993569" cy="931859"/>
        </a:xfrm>
        <a:prstGeom prst="roundRect">
          <a:avLst>
            <a:gd name="adj" fmla="val 10000"/>
          </a:avLst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err="1" smtClean="0">
              <a:solidFill>
                <a:schemeClr val="tx1"/>
              </a:solidFill>
            </a:rPr>
            <a:t>CRA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6726381" y="4489800"/>
        <a:ext cx="938983" cy="877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A7123-2DAD-40CA-B779-33CB8A0DBD77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69F7A-AAE9-4BA2-8CA9-7D955783D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395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56E0B-F6EE-4E6F-91B8-C026CD827F80}" type="slidenum">
              <a:rPr lang="fr-BE" smtClean="0"/>
              <a:pPr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1348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9F7A-AAE9-4BA2-8CA9-7D955783DDD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48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9F7A-AAE9-4BA2-8CA9-7D955783DDD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48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56E0B-F6EE-4E6F-91B8-C026CD827F80}" type="slidenum">
              <a:rPr lang="fr-BE" smtClean="0"/>
              <a:pPr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1348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56E0B-F6EE-4E6F-91B8-C026CD827F80}" type="slidenum">
              <a:rPr lang="fr-BE" smtClean="0"/>
              <a:pPr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1348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56E0B-F6EE-4E6F-91B8-C026CD827F80}" type="slidenum">
              <a:rPr lang="fr-BE" smtClean="0"/>
              <a:pPr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7784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56E0B-F6EE-4E6F-91B8-C026CD827F80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1348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56E0B-F6EE-4E6F-91B8-C026CD827F80}" type="slidenum">
              <a:rPr lang="fr-BE" smtClean="0"/>
              <a:pPr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9450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56E0B-F6EE-4E6F-91B8-C026CD827F80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9450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56E0B-F6EE-4E6F-91B8-C026CD827F80}" type="slidenum">
              <a:rPr lang="fr-BE" smtClean="0"/>
              <a:pPr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1348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56E0B-F6EE-4E6F-91B8-C026CD827F80}" type="slidenum">
              <a:rPr lang="fr-BE" smtClean="0"/>
              <a:pPr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134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C34-6FFE-4E62-9C2F-3B95B2863B22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5EEC891-431F-42D9-972F-E4E2D96AD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8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C34-6FFE-4E62-9C2F-3B95B2863B22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5EEC891-431F-42D9-972F-E4E2D96AD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6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C34-6FFE-4E62-9C2F-3B95B2863B22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5EEC891-431F-42D9-972F-E4E2D96AD83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9217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C34-6FFE-4E62-9C2F-3B95B2863B22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EEC891-431F-42D9-972F-E4E2D96AD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57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C34-6FFE-4E62-9C2F-3B95B2863B22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EEC891-431F-42D9-972F-E4E2D96AD83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7149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C34-6FFE-4E62-9C2F-3B95B2863B22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EEC891-431F-42D9-972F-E4E2D96AD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482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C34-6FFE-4E62-9C2F-3B95B2863B22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C891-431F-42D9-972F-E4E2D96AD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204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C34-6FFE-4E62-9C2F-3B95B2863B22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C891-431F-42D9-972F-E4E2D96AD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53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C34-6FFE-4E62-9C2F-3B95B2863B22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C891-431F-42D9-972F-E4E2D96AD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95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C34-6FFE-4E62-9C2F-3B95B2863B22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5EEC891-431F-42D9-972F-E4E2D96AD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59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C34-6FFE-4E62-9C2F-3B95B2863B22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5EEC891-431F-42D9-972F-E4E2D96AD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99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C34-6FFE-4E62-9C2F-3B95B2863B22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5EEC891-431F-42D9-972F-E4E2D96AD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2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C34-6FFE-4E62-9C2F-3B95B2863B22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C891-431F-42D9-972F-E4E2D96AD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1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C34-6FFE-4E62-9C2F-3B95B2863B22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C891-431F-42D9-972F-E4E2D96AD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62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C34-6FFE-4E62-9C2F-3B95B2863B22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C891-431F-42D9-972F-E4E2D96AD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83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C34-6FFE-4E62-9C2F-3B95B2863B22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EEC891-431F-42D9-972F-E4E2D96AD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41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C5C34-6FFE-4E62-9C2F-3B95B2863B22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5EEC891-431F-42D9-972F-E4E2D96AD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71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ropbox\Onirys\Eucrof - Supports 01\arc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4692" y="0"/>
            <a:ext cx="2059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19403" y="4574178"/>
            <a:ext cx="9985109" cy="154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2923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err="1">
                <a:solidFill>
                  <a:srgbClr val="002060"/>
                </a:solidFill>
              </a:rPr>
              <a:t>FOEK</a:t>
            </a:r>
            <a:r>
              <a:rPr lang="cs-CZ" sz="2800" dirty="0">
                <a:solidFill>
                  <a:srgbClr val="002060"/>
                </a:solidFill>
              </a:rPr>
              <a:t> Praha 18.10. 2018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8" name="Espace réservé du texte 16"/>
          <p:cNvSpPr txBox="1">
            <a:spLocks/>
          </p:cNvSpPr>
          <p:nvPr/>
        </p:nvSpPr>
        <p:spPr>
          <a:xfrm>
            <a:off x="1007435" y="5877272"/>
            <a:ext cx="10369152" cy="647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r" defTabSz="914400" rtl="0" eaLnBrk="1" latinLnBrk="0" hangingPunct="1">
              <a:buNone/>
              <a:defRPr sz="1600" b="1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l" defTabSz="914400" rtl="0" eaLnBrk="1" latinLnBrk="0" hangingPunct="1">
              <a:buFont typeface="Arial"/>
              <a:buNone/>
              <a:defRPr sz="2000" b="1" kern="1200">
                <a:solidFill>
                  <a:srgbClr val="F392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2000" b="1" kern="1200">
                <a:solidFill>
                  <a:srgbClr val="F392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 typeface="Arial"/>
              <a:buNone/>
              <a:defRPr sz="2000" b="1" kern="1200">
                <a:solidFill>
                  <a:srgbClr val="F392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2000" b="1" kern="1200">
                <a:solidFill>
                  <a:srgbClr val="F392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Darina Hrdličková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/>
              <a:t>	</a:t>
            </a:r>
          </a:p>
        </p:txBody>
      </p:sp>
      <p:pic>
        <p:nvPicPr>
          <p:cNvPr id="9" name="Picture 2" descr="C:\Dropbox\Onirys\Eucrof - Supports 01\arc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4650">
            <a:off x="10810915" y="-85353"/>
            <a:ext cx="2059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4011" y="1700808"/>
            <a:ext cx="1027314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zh-CN" sz="4000" b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ICH</a:t>
            </a:r>
            <a:r>
              <a:rPr lang="cs-CZ" altLang="zh-CN" sz="4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altLang="zh-CN" sz="4000" b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GCP</a:t>
            </a:r>
            <a:r>
              <a:rPr lang="cs-CZ" altLang="zh-CN" sz="4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altLang="zh-CN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E6 (R2) z pohledu </a:t>
            </a:r>
            <a:r>
              <a:rPr lang="cs-CZ" altLang="zh-CN" sz="40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CRO</a:t>
            </a:r>
            <a:endParaRPr lang="cs-CZ" altLang="zh-CN" sz="40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ct val="0"/>
              </a:spcBef>
            </a:pPr>
            <a:endParaRPr lang="cs-CZ" altLang="zh-CN" sz="40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670" y="2573430"/>
            <a:ext cx="2280312" cy="228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21589" y="185894"/>
            <a:ext cx="969645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29235C"/>
                </a:solidFill>
              </a:rPr>
              <a:t>Co je </a:t>
            </a:r>
            <a:r>
              <a:rPr lang="cs-CZ" sz="4000" b="1" dirty="0" err="1" smtClean="0">
                <a:solidFill>
                  <a:srgbClr val="29235C"/>
                </a:solidFill>
              </a:rPr>
              <a:t>RBM</a:t>
            </a:r>
            <a:r>
              <a:rPr lang="cs-CZ" sz="4000" b="1" dirty="0" smtClean="0">
                <a:solidFill>
                  <a:srgbClr val="29235C"/>
                </a:solidFill>
              </a:rPr>
              <a:t> </a:t>
            </a:r>
            <a:r>
              <a:rPr lang="cs-CZ" sz="4000" b="1" dirty="0">
                <a:solidFill>
                  <a:srgbClr val="29235C"/>
                </a:solidFill>
              </a:rPr>
              <a:t>pro </a:t>
            </a:r>
            <a:r>
              <a:rPr lang="cs-CZ" sz="4000" b="1" dirty="0" err="1">
                <a:solidFill>
                  <a:srgbClr val="29235C"/>
                </a:solidFill>
              </a:rPr>
              <a:t>CRO</a:t>
            </a:r>
            <a:endParaRPr lang="en-GB" sz="4000" b="1" dirty="0">
              <a:solidFill>
                <a:srgbClr val="29235C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8820711" y="6453337"/>
            <a:ext cx="3227951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fld id="{8876B656-6372-48FD-B53A-30252EBE02B6}" type="slidenum">
              <a:rPr lang="fr-FR" b="1" smtClean="0">
                <a:solidFill>
                  <a:srgbClr val="29235C"/>
                </a:solidFill>
                <a:latin typeface="+mj-lt"/>
              </a:rPr>
              <a:pPr algn="r">
                <a:defRPr/>
              </a:pPr>
              <a:t>10</a:t>
            </a:fld>
            <a:r>
              <a:rPr lang="fr-FR" b="1" dirty="0">
                <a:solidFill>
                  <a:srgbClr val="29235C"/>
                </a:solidFill>
                <a:latin typeface="+mj-lt"/>
              </a:rPr>
              <a:t> 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1061641" y="1151164"/>
            <a:ext cx="100811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4655841" y="6309321"/>
            <a:ext cx="3227951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r>
              <a:rPr lang="cs-CZ" sz="1000" dirty="0" err="1">
                <a:solidFill>
                  <a:schemeClr val="bg1">
                    <a:lumMod val="65000"/>
                  </a:schemeClr>
                </a:solidFill>
              </a:rPr>
              <a:t>DH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000" dirty="0" err="1">
                <a:solidFill>
                  <a:schemeClr val="bg1">
                    <a:lumMod val="65000"/>
                  </a:schemeClr>
                </a:solidFill>
              </a:rPr>
              <a:t>FOEK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 2018</a:t>
            </a:r>
            <a:endParaRPr lang="fr-FR" sz="1000" dirty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lang="fr-FR" sz="14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3914" y="1328895"/>
            <a:ext cx="904666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/>
            </a:r>
            <a:br>
              <a:rPr lang="cs-CZ" sz="2400" dirty="0"/>
            </a:b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Různé přístupy a metody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dirty="0" smtClean="0"/>
              <a:t>(na základě par. 5.18)</a:t>
            </a:r>
          </a:p>
          <a:p>
            <a:r>
              <a:rPr lang="cs-CZ" sz="3200" dirty="0">
                <a:latin typeface="+mj-lt"/>
                <a:ea typeface="+mj-ea"/>
                <a:cs typeface="+mj-cs"/>
              </a:rPr>
              <a:t/>
            </a:r>
            <a:br>
              <a:rPr lang="cs-CZ" sz="3200" dirty="0">
                <a:latin typeface="+mj-lt"/>
                <a:ea typeface="+mj-ea"/>
                <a:cs typeface="+mj-cs"/>
              </a:rPr>
            </a:br>
            <a:r>
              <a:rPr lang="cs-CZ" sz="2800" dirty="0"/>
              <a:t>Centrální analýza dat</a:t>
            </a:r>
          </a:p>
          <a:p>
            <a:r>
              <a:rPr lang="cs-CZ" sz="2800" dirty="0"/>
              <a:t>Méně než 100% verifikace zdrojové </a:t>
            </a:r>
            <a:r>
              <a:rPr lang="cs-CZ" sz="2800" dirty="0" smtClean="0"/>
              <a:t>dokumentace (</a:t>
            </a:r>
            <a:r>
              <a:rPr lang="cs-CZ" sz="2800" dirty="0" err="1" smtClean="0"/>
              <a:t>SDV</a:t>
            </a:r>
            <a:r>
              <a:rPr lang="cs-CZ" sz="2800" dirty="0" smtClean="0"/>
              <a:t>) </a:t>
            </a:r>
            <a:r>
              <a:rPr lang="cs-CZ" sz="2800" dirty="0"/>
              <a:t>x </a:t>
            </a:r>
            <a:r>
              <a:rPr lang="cs-CZ" sz="2800" dirty="0" err="1"/>
              <a:t>CRF</a:t>
            </a:r>
            <a:endParaRPr lang="cs-CZ" sz="2800" dirty="0"/>
          </a:p>
          <a:p>
            <a:r>
              <a:rPr lang="cs-CZ" sz="2800" dirty="0"/>
              <a:t>Součástí je </a:t>
            </a:r>
            <a:r>
              <a:rPr lang="cs-CZ" sz="2800" dirty="0" err="1"/>
              <a:t>remote</a:t>
            </a:r>
            <a:r>
              <a:rPr lang="cs-CZ" sz="2800" dirty="0"/>
              <a:t> monitoring</a:t>
            </a:r>
          </a:p>
          <a:p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Vždy spolupráce více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odborností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400" dirty="0"/>
          </a:p>
          <a:p>
            <a:r>
              <a:rPr lang="cs-CZ" sz="2800" dirty="0"/>
              <a:t>Využití různých systémů</a:t>
            </a:r>
            <a:endParaRPr lang="en-GB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2248" y="258495"/>
            <a:ext cx="879676" cy="8796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DB301E2-5211-453B-80DC-BADB70160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044" y="4192978"/>
            <a:ext cx="2632995" cy="197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5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8820711" y="6453337"/>
            <a:ext cx="3227951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fld id="{8876B656-6372-48FD-B53A-30252EBE02B6}" type="slidenum">
              <a:rPr lang="fr-FR" b="1" smtClean="0">
                <a:solidFill>
                  <a:srgbClr val="29235C"/>
                </a:solidFill>
                <a:latin typeface="+mj-lt"/>
              </a:rPr>
              <a:pPr algn="r">
                <a:defRPr/>
              </a:pPr>
              <a:t>11</a:t>
            </a:fld>
            <a:endParaRPr lang="fr-FR" b="1" dirty="0">
              <a:solidFill>
                <a:srgbClr val="29235C"/>
              </a:solidFill>
              <a:latin typeface="+mj-lt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173824" y="102635"/>
            <a:ext cx="969645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cs-CZ" b="1">
                <a:solidFill>
                  <a:srgbClr val="29235C"/>
                </a:solidFill>
              </a:rPr>
              <a:t>Proces  RBM</a:t>
            </a:r>
            <a:endParaRPr lang="en-US" b="1" dirty="0">
              <a:solidFill>
                <a:srgbClr val="29235C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911423" y="833378"/>
            <a:ext cx="11074389" cy="541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r>
              <a:rPr lang="cs-CZ" sz="2400" dirty="0">
                <a:solidFill>
                  <a:schemeClr val="tx1"/>
                </a:solidFill>
              </a:rPr>
              <a:t>					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				</a:t>
            </a:r>
            <a:r>
              <a:rPr lang="cs-C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Komunikace!</a:t>
            </a:r>
            <a:r>
              <a:rPr lang="cs-CZ" sz="2400" dirty="0">
                <a:solidFill>
                  <a:schemeClr val="tx1"/>
                </a:solidFill>
              </a:rPr>
              <a:t>					</a:t>
            </a:r>
            <a:r>
              <a:rPr lang="cs-CZ" sz="2400" dirty="0" err="1" smtClean="0">
                <a:solidFill>
                  <a:schemeClr val="tx1"/>
                </a:solidFill>
              </a:rPr>
              <a:t>Reduced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SDV</a:t>
            </a:r>
            <a:r>
              <a:rPr lang="cs-CZ" sz="2400" dirty="0" smtClean="0">
                <a:solidFill>
                  <a:schemeClr val="tx1"/>
                </a:solidFill>
              </a:rPr>
              <a:t> x</a:t>
            </a:r>
            <a:endParaRPr lang="cs-CZ" sz="2400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																		Source </a:t>
            </a:r>
            <a:r>
              <a:rPr lang="cs-CZ" sz="2400" dirty="0">
                <a:solidFill>
                  <a:schemeClr val="tx1"/>
                </a:solidFill>
              </a:rPr>
              <a:t>D</a:t>
            </a:r>
            <a:r>
              <a:rPr lang="cs-CZ" sz="2400" dirty="0" smtClean="0">
                <a:solidFill>
                  <a:schemeClr val="tx1"/>
                </a:solidFill>
              </a:rPr>
              <a:t>ata</a:t>
            </a:r>
          </a:p>
          <a:p>
            <a:pPr marL="0" indent="0" eaLnBrk="1" hangingPunct="1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																				</a:t>
            </a:r>
            <a:r>
              <a:rPr lang="cs-CZ" sz="2400" dirty="0" err="1">
                <a:solidFill>
                  <a:schemeClr val="tx1"/>
                </a:solidFill>
              </a:rPr>
              <a:t>R</a:t>
            </a:r>
            <a:r>
              <a:rPr lang="cs-CZ" sz="2400" dirty="0" err="1" smtClean="0">
                <a:solidFill>
                  <a:schemeClr val="tx1"/>
                </a:solidFill>
              </a:rPr>
              <a:t>eview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r>
              <a:rPr lang="cs-CZ" sz="2400" dirty="0" err="1" smtClean="0">
                <a:solidFill>
                  <a:schemeClr val="tx1"/>
                </a:solidFill>
              </a:rPr>
              <a:t>Proaktivita</a:t>
            </a:r>
            <a:endParaRPr lang="cs-CZ" sz="2400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Určení </a:t>
            </a:r>
            <a:r>
              <a:rPr lang="cs-CZ" sz="1800" dirty="0">
                <a:solidFill>
                  <a:schemeClr val="tx1"/>
                </a:solidFill>
              </a:rPr>
              <a:t>a omezení rizik</a:t>
            </a:r>
            <a:r>
              <a:rPr lang="cs-CZ" sz="2800" dirty="0">
                <a:solidFill>
                  <a:schemeClr val="tx1"/>
                </a:solidFill>
              </a:rPr>
              <a:t>	</a:t>
            </a:r>
            <a:r>
              <a:rPr lang="cs-CZ" sz="2400" dirty="0" smtClean="0">
                <a:solidFill>
                  <a:schemeClr val="tx1"/>
                </a:solidFill>
              </a:rPr>
              <a:t>													</a:t>
            </a:r>
            <a:r>
              <a:rPr lang="cs-CZ" sz="1800" dirty="0" smtClean="0">
                <a:solidFill>
                  <a:schemeClr val="tx1"/>
                </a:solidFill>
              </a:rPr>
              <a:t>Výběrově  podle 																			nějakého algoritmu</a:t>
            </a:r>
            <a:endPara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2000" dirty="0"/>
          </a:p>
          <a:p>
            <a:pPr marL="0" indent="0" eaLnBrk="1" hangingPunct="1">
              <a:buNone/>
            </a:pPr>
            <a:r>
              <a:rPr lang="cs-CZ" sz="2400" dirty="0" err="1">
                <a:solidFill>
                  <a:schemeClr val="tx1"/>
                </a:solidFill>
              </a:rPr>
              <a:t>Remote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Monitoring</a:t>
            </a:r>
            <a:r>
              <a:rPr lang="cs-CZ" sz="2400" dirty="0">
                <a:solidFill>
                  <a:schemeClr val="tx1"/>
                </a:solidFill>
              </a:rPr>
              <a:t>											</a:t>
            </a:r>
            <a:r>
              <a:rPr lang="cs-CZ" sz="2400" dirty="0" err="1">
                <a:solidFill>
                  <a:schemeClr val="tx1"/>
                </a:solidFill>
              </a:rPr>
              <a:t>Onsite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Monitoring </a:t>
            </a:r>
            <a:endParaRPr lang="cs-CZ" sz="2400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Analýza </a:t>
            </a:r>
            <a:r>
              <a:rPr lang="cs-CZ" sz="2400" dirty="0">
                <a:solidFill>
                  <a:schemeClr val="tx1"/>
                </a:solidFill>
              </a:rPr>
              <a:t>dat														</a:t>
            </a:r>
            <a:r>
              <a:rPr lang="cs-CZ" sz="2400" dirty="0" err="1">
                <a:solidFill>
                  <a:schemeClr val="tx1"/>
                </a:solidFill>
              </a:rPr>
              <a:t>Event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T</a:t>
            </a:r>
            <a:r>
              <a:rPr lang="cs-CZ" sz="2400" dirty="0" err="1" smtClean="0">
                <a:solidFill>
                  <a:schemeClr val="tx1"/>
                </a:solidFill>
              </a:rPr>
              <a:t>riggered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																			</a:t>
            </a:r>
            <a:r>
              <a:rPr lang="cs-CZ" sz="2400" dirty="0" smtClean="0">
                <a:solidFill>
                  <a:schemeClr val="tx1"/>
                </a:solidFill>
              </a:rPr>
              <a:t>Monitoring</a:t>
            </a:r>
            <a:endParaRPr lang="cs-CZ" sz="2400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r>
              <a:rPr lang="cs-CZ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Mnoho </a:t>
            </a:r>
            <a:r>
              <a:rPr lang="cs-C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zúčastněných </a:t>
            </a:r>
            <a:r>
              <a:rPr lang="cs-CZ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</a:t>
            </a:r>
          </a:p>
          <a:p>
            <a:pPr marL="0" indent="0" eaLnBrk="1" hangingPunct="1">
              <a:buNone/>
            </a:pPr>
            <a:r>
              <a:rPr lang="cs-CZ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Dohled zadavatele (5.2) </a:t>
            </a:r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cs-CZ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911424" y="1151164"/>
            <a:ext cx="10343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4655839" y="6365655"/>
            <a:ext cx="3227951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r>
              <a:rPr lang="cs-CZ" sz="1000" dirty="0" err="1">
                <a:solidFill>
                  <a:schemeClr val="bg1">
                    <a:lumMod val="65000"/>
                  </a:schemeClr>
                </a:solidFill>
              </a:rPr>
              <a:t>DH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000" dirty="0" err="1">
                <a:solidFill>
                  <a:schemeClr val="bg1">
                    <a:lumMod val="65000"/>
                  </a:schemeClr>
                </a:solidFill>
              </a:rPr>
              <a:t>FOEK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 2018</a:t>
            </a:r>
            <a:endParaRPr lang="fr-FR" sz="1000" dirty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lang="fr-FR" sz="14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DB301E2-5211-453B-80DC-BADB70160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2304183"/>
            <a:ext cx="3804013" cy="28530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849" y="2094651"/>
            <a:ext cx="831719" cy="68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1B1C6BE-213C-44E8-A787-5F7EA6A5B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2248" y="258495"/>
            <a:ext cx="879676" cy="87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6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81851" y="0"/>
            <a:ext cx="969645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cs-CZ" b="1" dirty="0">
                <a:solidFill>
                  <a:srgbClr val="29235C"/>
                </a:solidFill>
              </a:rPr>
              <a:t>Proces  </a:t>
            </a:r>
            <a:r>
              <a:rPr lang="cs-CZ" b="1" dirty="0" err="1">
                <a:solidFill>
                  <a:srgbClr val="29235C"/>
                </a:solidFill>
              </a:rPr>
              <a:t>RBM</a:t>
            </a:r>
            <a:endParaRPr lang="en-US" b="1" dirty="0">
              <a:solidFill>
                <a:srgbClr val="29235C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8820711" y="6453337"/>
            <a:ext cx="3227951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fld id="{8876B656-6372-48FD-B53A-30252EBE02B6}" type="slidenum">
              <a:rPr lang="fr-FR" b="1" smtClean="0">
                <a:solidFill>
                  <a:srgbClr val="29235C"/>
                </a:solidFill>
                <a:latin typeface="+mj-lt"/>
              </a:rPr>
              <a:pPr algn="r">
                <a:defRPr/>
              </a:pPr>
              <a:t>12</a:t>
            </a:fld>
            <a:r>
              <a:rPr lang="fr-FR" b="1" dirty="0">
                <a:solidFill>
                  <a:srgbClr val="29235C"/>
                </a:solidFill>
                <a:latin typeface="+mj-lt"/>
              </a:rPr>
              <a:t> </a:t>
            </a:r>
          </a:p>
        </p:txBody>
      </p:sp>
      <p:pic>
        <p:nvPicPr>
          <p:cNvPr id="8" name="Picture 2" descr="C:\Dropbox\Onirys\Eucrof - Supports 01\arc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42287">
            <a:off x="-343808" y="-462956"/>
            <a:ext cx="1154107" cy="183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1 11"/>
          <p:cNvCxnSpPr/>
          <p:nvPr/>
        </p:nvCxnSpPr>
        <p:spPr>
          <a:xfrm>
            <a:off x="1281851" y="1151164"/>
            <a:ext cx="100811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708435" y="6351589"/>
            <a:ext cx="3227951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r>
              <a:rPr lang="cs-CZ" sz="1000" dirty="0" err="1">
                <a:solidFill>
                  <a:schemeClr val="bg1">
                    <a:lumMod val="65000"/>
                  </a:schemeClr>
                </a:solidFill>
              </a:rPr>
              <a:t>DH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000" dirty="0" err="1">
                <a:solidFill>
                  <a:schemeClr val="bg1">
                    <a:lumMod val="65000"/>
                  </a:schemeClr>
                </a:solidFill>
              </a:rPr>
              <a:t>FOEK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 2018</a:t>
            </a:r>
            <a:endParaRPr lang="fr-FR" sz="1000" dirty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05708" y="1409262"/>
            <a:ext cx="1021621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Zhodnocení a dokumentace </a:t>
            </a:r>
            <a:r>
              <a:rPr lang="cs-CZ" sz="2800" b="1" dirty="0" smtClean="0"/>
              <a:t>rizik </a:t>
            </a:r>
            <a:r>
              <a:rPr lang="cs-CZ" sz="2000" dirty="0" smtClean="0"/>
              <a:t>(5.0 </a:t>
            </a:r>
            <a:r>
              <a:rPr lang="cs-CZ" sz="2000" dirty="0" err="1" smtClean="0"/>
              <a:t>Quality</a:t>
            </a:r>
            <a:r>
              <a:rPr lang="cs-CZ" sz="2000" dirty="0" smtClean="0"/>
              <a:t> Management)</a:t>
            </a:r>
            <a:endParaRPr lang="cs-CZ" sz="2800" dirty="0"/>
          </a:p>
          <a:p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2400" dirty="0"/>
              <a:t>V protokolu určit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processes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  <a:p>
            <a:r>
              <a:rPr lang="cs-CZ" sz="2400" dirty="0"/>
              <a:t>	Zhodnotit kde jsou rizika</a:t>
            </a:r>
          </a:p>
          <a:p>
            <a:r>
              <a:rPr lang="cs-CZ" sz="2400" dirty="0"/>
              <a:t>	Zaznamenat </a:t>
            </a:r>
            <a:r>
              <a:rPr lang="cs-CZ" sz="2400" dirty="0" smtClean="0"/>
              <a:t>rizika</a:t>
            </a:r>
          </a:p>
          <a:p>
            <a:r>
              <a:rPr lang="cs-CZ" sz="2400" dirty="0" smtClean="0"/>
              <a:t>	Opakovaně sledovat rizika</a:t>
            </a:r>
            <a:endParaRPr lang="cs-CZ" sz="2400" dirty="0"/>
          </a:p>
          <a:p>
            <a:r>
              <a:rPr lang="cs-CZ" sz="2400" dirty="0"/>
              <a:t>	Připravit strategii pro zmírnění rizik</a:t>
            </a:r>
          </a:p>
          <a:p>
            <a:r>
              <a:rPr lang="cs-CZ" sz="2400" dirty="0"/>
              <a:t>	Připravit strategii pro zvládnutí rizik</a:t>
            </a:r>
          </a:p>
          <a:p>
            <a:endParaRPr lang="cs-CZ" sz="2400" dirty="0"/>
          </a:p>
          <a:p>
            <a:r>
              <a:rPr lang="cs-CZ" sz="2400" dirty="0"/>
              <a:t>	V analýze dat si určit indikátory rizik</a:t>
            </a:r>
          </a:p>
          <a:p>
            <a:r>
              <a:rPr lang="cs-CZ" sz="2400" dirty="0"/>
              <a:t>	Nejčastěji tzv.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outliers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dirty="0"/>
              <a:t>	Nesplňují určené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tolerance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limits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  <a:p>
            <a:r>
              <a:rPr lang="cs-CZ" sz="2400" dirty="0"/>
              <a:t>	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C321FE7-4873-44AF-90C7-38F0BC61F8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2248" y="258495"/>
            <a:ext cx="879676" cy="879664"/>
          </a:xfrm>
          <a:prstGeom prst="rect">
            <a:avLst/>
          </a:prstGeom>
        </p:spPr>
      </p:pic>
      <p:pic>
        <p:nvPicPr>
          <p:cNvPr id="15" name="Picture 2" descr="C:\Users\hrdlicd\AppData\Local\Microsoft\Windows\Temporary Internet Files\Content.IE5\K29JPPPG\high-low-no-risk[1].jpg">
            <a:extLst>
              <a:ext uri="{FF2B5EF4-FFF2-40B4-BE49-F238E27FC236}">
                <a16:creationId xmlns="" xmlns:a16="http://schemas.microsoft.com/office/drawing/2014/main" id="{6B5A6D5D-DFFF-47AC-AB74-D227BB918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430" y="2624629"/>
            <a:ext cx="1536171" cy="78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65C10E49-4F8B-4DC6-968E-5E12B1A72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558" y="4445730"/>
            <a:ext cx="2190033" cy="169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6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81851" y="0"/>
            <a:ext cx="969645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cs-CZ" b="1" dirty="0">
                <a:solidFill>
                  <a:srgbClr val="29235C"/>
                </a:solidFill>
              </a:rPr>
              <a:t>Proces  </a:t>
            </a:r>
            <a:r>
              <a:rPr lang="cs-CZ" b="1" dirty="0" err="1">
                <a:solidFill>
                  <a:srgbClr val="29235C"/>
                </a:solidFill>
              </a:rPr>
              <a:t>RBM</a:t>
            </a:r>
            <a:endParaRPr lang="en-US" b="1" dirty="0">
              <a:solidFill>
                <a:srgbClr val="29235C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8820711" y="6453337"/>
            <a:ext cx="3227951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fld id="{8876B656-6372-48FD-B53A-30252EBE02B6}" type="slidenum">
              <a:rPr lang="fr-FR" b="1" smtClean="0">
                <a:solidFill>
                  <a:srgbClr val="29235C"/>
                </a:solidFill>
                <a:latin typeface="+mj-lt"/>
              </a:rPr>
              <a:pPr algn="r">
                <a:defRPr/>
              </a:pPr>
              <a:t>13</a:t>
            </a:fld>
            <a:r>
              <a:rPr lang="fr-FR" b="1" dirty="0">
                <a:solidFill>
                  <a:srgbClr val="29235C"/>
                </a:solidFill>
                <a:latin typeface="+mj-lt"/>
              </a:rPr>
              <a:t> </a:t>
            </a:r>
          </a:p>
        </p:txBody>
      </p:sp>
      <p:pic>
        <p:nvPicPr>
          <p:cNvPr id="8" name="Picture 2" descr="C:\Dropbox\Onirys\Eucrof - Supports 01\arc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42287">
            <a:off x="-343808" y="-462956"/>
            <a:ext cx="1154107" cy="183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1 11"/>
          <p:cNvCxnSpPr/>
          <p:nvPr/>
        </p:nvCxnSpPr>
        <p:spPr>
          <a:xfrm>
            <a:off x="1281851" y="1151164"/>
            <a:ext cx="100811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708435" y="6351589"/>
            <a:ext cx="3227951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r>
              <a:rPr lang="cs-CZ" sz="1000" dirty="0" err="1">
                <a:solidFill>
                  <a:schemeClr val="bg1">
                    <a:lumMod val="65000"/>
                  </a:schemeClr>
                </a:solidFill>
              </a:rPr>
              <a:t>DH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000" dirty="0" err="1">
                <a:solidFill>
                  <a:schemeClr val="bg1">
                    <a:lumMod val="65000"/>
                  </a:schemeClr>
                </a:solidFill>
              </a:rPr>
              <a:t>FOEK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 2018</a:t>
            </a:r>
            <a:endParaRPr lang="fr-FR" sz="1000" dirty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14880" y="1418054"/>
            <a:ext cx="914809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Požadavky na analýzu dat</a:t>
            </a:r>
            <a:endParaRPr lang="cs-CZ" sz="2800" b="1" dirty="0"/>
          </a:p>
          <a:p>
            <a:endParaRPr lang="cs-CZ" sz="2400" dirty="0"/>
          </a:p>
          <a:p>
            <a:r>
              <a:rPr lang="cs-CZ" sz="2400" dirty="0" smtClean="0"/>
              <a:t>Identifikace chybějících dat</a:t>
            </a:r>
          </a:p>
          <a:p>
            <a:r>
              <a:rPr lang="cs-CZ" sz="2400" dirty="0" smtClean="0"/>
              <a:t>Trendy v datech</a:t>
            </a:r>
          </a:p>
          <a:p>
            <a:r>
              <a:rPr lang="cs-CZ" sz="2400" dirty="0" smtClean="0"/>
              <a:t>Konzistence a variabilita dat</a:t>
            </a:r>
          </a:p>
          <a:p>
            <a:r>
              <a:rPr lang="cs-CZ" sz="2400" dirty="0" smtClean="0"/>
              <a:t>Systematické chyby</a:t>
            </a:r>
          </a:p>
          <a:p>
            <a:r>
              <a:rPr lang="cs-CZ" sz="2400" dirty="0" smtClean="0"/>
              <a:t>Potenciální manipulace s daty</a:t>
            </a:r>
          </a:p>
          <a:p>
            <a:r>
              <a:rPr lang="cs-CZ" sz="2400" dirty="0" smtClean="0"/>
              <a:t>Charakteristiky center a jejich výkonnostní parametry</a:t>
            </a:r>
          </a:p>
          <a:p>
            <a:r>
              <a:rPr lang="cs-CZ" sz="2400" dirty="0" smtClean="0"/>
              <a:t>„</a:t>
            </a:r>
            <a:r>
              <a:rPr lang="cs-CZ" sz="2400" dirty="0" err="1" smtClean="0"/>
              <a:t>Event</a:t>
            </a:r>
            <a:r>
              <a:rPr lang="cs-CZ" sz="2400" dirty="0" smtClean="0"/>
              <a:t> </a:t>
            </a:r>
            <a:r>
              <a:rPr lang="cs-CZ" sz="2400" dirty="0" err="1" smtClean="0"/>
              <a:t>triggered</a:t>
            </a:r>
            <a:r>
              <a:rPr lang="cs-CZ" sz="2400" dirty="0" smtClean="0"/>
              <a:t> monitoring“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8B1EC6-9BB4-4854-AB51-CC5505B17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2248" y="258495"/>
            <a:ext cx="879676" cy="87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5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81851" y="0"/>
            <a:ext cx="969645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cs-CZ" b="1" dirty="0">
                <a:solidFill>
                  <a:srgbClr val="29235C"/>
                </a:solidFill>
              </a:rPr>
              <a:t>Proces  </a:t>
            </a:r>
            <a:r>
              <a:rPr lang="cs-CZ" b="1" dirty="0" err="1">
                <a:solidFill>
                  <a:srgbClr val="29235C"/>
                </a:solidFill>
              </a:rPr>
              <a:t>RBM</a:t>
            </a:r>
            <a:endParaRPr lang="en-US" b="1" dirty="0">
              <a:solidFill>
                <a:srgbClr val="29235C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8820711" y="6453337"/>
            <a:ext cx="3227951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fld id="{8876B656-6372-48FD-B53A-30252EBE02B6}" type="slidenum">
              <a:rPr lang="fr-FR" b="1" smtClean="0">
                <a:solidFill>
                  <a:srgbClr val="29235C"/>
                </a:solidFill>
                <a:latin typeface="+mj-lt"/>
              </a:rPr>
              <a:pPr algn="r">
                <a:defRPr/>
              </a:pPr>
              <a:t>14</a:t>
            </a:fld>
            <a:r>
              <a:rPr lang="fr-FR" b="1" dirty="0">
                <a:solidFill>
                  <a:srgbClr val="29235C"/>
                </a:solidFill>
                <a:latin typeface="+mj-lt"/>
              </a:rPr>
              <a:t> </a:t>
            </a:r>
          </a:p>
        </p:txBody>
      </p:sp>
      <p:pic>
        <p:nvPicPr>
          <p:cNvPr id="8" name="Picture 2" descr="C:\Dropbox\Onirys\Eucrof - Supports 01\arc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42287">
            <a:off x="-343808" y="-462956"/>
            <a:ext cx="1154107" cy="183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1 11"/>
          <p:cNvCxnSpPr/>
          <p:nvPr/>
        </p:nvCxnSpPr>
        <p:spPr>
          <a:xfrm>
            <a:off x="1281851" y="1151164"/>
            <a:ext cx="100811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708435" y="6351589"/>
            <a:ext cx="3227951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r>
              <a:rPr lang="cs-CZ" sz="1000" dirty="0" err="1">
                <a:solidFill>
                  <a:schemeClr val="bg1">
                    <a:lumMod val="65000"/>
                  </a:schemeClr>
                </a:solidFill>
              </a:rPr>
              <a:t>DH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000" dirty="0" err="1">
                <a:solidFill>
                  <a:schemeClr val="bg1">
                    <a:lumMod val="65000"/>
                  </a:schemeClr>
                </a:solidFill>
              </a:rPr>
              <a:t>FOEK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 2018</a:t>
            </a:r>
            <a:endParaRPr lang="fr-FR" sz="1000" dirty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91407" y="1418054"/>
            <a:ext cx="977156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Zvládání rizik</a:t>
            </a:r>
          </a:p>
          <a:p>
            <a:endParaRPr lang="cs-CZ" sz="2400" dirty="0"/>
          </a:p>
          <a:p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Indicators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thinking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root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cause  </a:t>
            </a:r>
            <a:r>
              <a:rPr lang="cs-CZ" sz="2400" dirty="0"/>
              <a:t>/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CRAs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remote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monitors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400" dirty="0"/>
          </a:p>
          <a:p>
            <a:r>
              <a:rPr lang="cs-CZ" sz="2400" dirty="0"/>
              <a:t>Při zjištění </a:t>
            </a:r>
            <a:r>
              <a:rPr lang="cs-CZ" sz="2400" dirty="0" err="1"/>
              <a:t>KRI</a:t>
            </a:r>
            <a:r>
              <a:rPr lang="cs-CZ" sz="2400" dirty="0"/>
              <a:t> musí monitor provést analýzu příčin a plán nápravy.</a:t>
            </a:r>
          </a:p>
          <a:p>
            <a:r>
              <a:rPr lang="cs-CZ" sz="2400" dirty="0"/>
              <a:t>Někdy je příčina jasná, ale plán nápravy nereálný.</a:t>
            </a:r>
          </a:p>
          <a:p>
            <a:r>
              <a:rPr lang="cs-CZ" sz="2400" dirty="0"/>
              <a:t>Rozsáhlá dokumentace</a:t>
            </a:r>
          </a:p>
          <a:p>
            <a:endParaRPr lang="cs-CZ" sz="2400" dirty="0"/>
          </a:p>
          <a:p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triggered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monitoring </a:t>
            </a:r>
            <a:r>
              <a:rPr lang="cs-CZ" sz="2400" dirty="0"/>
              <a:t>– při nálezu hodnot neodpovídajících hodnotám očekávaným se </a:t>
            </a:r>
            <a:r>
              <a:rPr lang="cs-CZ" sz="2400" dirty="0" smtClean="0"/>
              <a:t>monitorují </a:t>
            </a:r>
            <a:r>
              <a:rPr lang="cs-CZ" sz="2400" dirty="0"/>
              <a:t>plně další části zdrojové dokumentace.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8B1EC6-9BB4-4854-AB51-CC5505B17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2248" y="258495"/>
            <a:ext cx="879676" cy="87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1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21589" y="185894"/>
            <a:ext cx="969645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29235C"/>
                </a:solidFill>
              </a:rPr>
              <a:t>Co je to </a:t>
            </a:r>
            <a:r>
              <a:rPr lang="cs-CZ" sz="4000" b="1" dirty="0" err="1">
                <a:solidFill>
                  <a:srgbClr val="29235C"/>
                </a:solidFill>
              </a:rPr>
              <a:t>RBM</a:t>
            </a:r>
            <a:r>
              <a:rPr lang="cs-CZ" sz="4000" b="1" dirty="0">
                <a:solidFill>
                  <a:srgbClr val="29235C"/>
                </a:solidFill>
              </a:rPr>
              <a:t> pro centrum</a:t>
            </a:r>
            <a:endParaRPr lang="en-GB" sz="4000" b="1" dirty="0">
              <a:solidFill>
                <a:srgbClr val="29235C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8820711" y="6453337"/>
            <a:ext cx="3227951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fld id="{8876B656-6372-48FD-B53A-30252EBE02B6}" type="slidenum">
              <a:rPr lang="fr-FR" b="1" smtClean="0">
                <a:solidFill>
                  <a:srgbClr val="29235C"/>
                </a:solidFill>
                <a:latin typeface="+mj-lt"/>
              </a:rPr>
              <a:pPr algn="r">
                <a:defRPr/>
              </a:pPr>
              <a:t>15</a:t>
            </a:fld>
            <a:r>
              <a:rPr lang="fr-FR" b="1" dirty="0">
                <a:solidFill>
                  <a:srgbClr val="29235C"/>
                </a:solidFill>
                <a:latin typeface="+mj-lt"/>
              </a:rPr>
              <a:t> </a:t>
            </a:r>
          </a:p>
        </p:txBody>
      </p:sp>
      <p:pic>
        <p:nvPicPr>
          <p:cNvPr id="8" name="Picture 2" descr="C:\Dropbox\Onirys\Eucrof - Supports 01\arc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42287">
            <a:off x="-343808" y="-462956"/>
            <a:ext cx="1154107" cy="183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ttore 1 13"/>
          <p:cNvCxnSpPr/>
          <p:nvPr/>
        </p:nvCxnSpPr>
        <p:spPr>
          <a:xfrm>
            <a:off x="1061641" y="1151164"/>
            <a:ext cx="100811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4655841" y="6309321"/>
            <a:ext cx="3227951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r>
              <a:rPr lang="cs-CZ" sz="1000" dirty="0" err="1">
                <a:solidFill>
                  <a:schemeClr val="bg1">
                    <a:lumMod val="65000"/>
                  </a:schemeClr>
                </a:solidFill>
              </a:rPr>
              <a:t>DH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000" dirty="0" err="1">
                <a:solidFill>
                  <a:schemeClr val="bg1">
                    <a:lumMod val="65000"/>
                  </a:schemeClr>
                </a:solidFill>
              </a:rPr>
              <a:t>FOEK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 2018</a:t>
            </a:r>
            <a:endParaRPr lang="fr-FR" sz="1000" dirty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lang="fr-FR" sz="14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3914" y="1328895"/>
            <a:ext cx="968801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vůbec?</a:t>
            </a:r>
          </a:p>
          <a:p>
            <a:endParaRPr lang="cs-CZ" sz="2400" dirty="0"/>
          </a:p>
          <a:p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Méně než 100% verifikace</a:t>
            </a:r>
            <a:r>
              <a:rPr lang="cs-CZ" sz="2400" dirty="0"/>
              <a:t> zdrojové dokumentace </a:t>
            </a:r>
          </a:p>
          <a:p>
            <a:r>
              <a:rPr lang="cs-CZ" sz="2400" dirty="0"/>
              <a:t>x </a:t>
            </a:r>
            <a:r>
              <a:rPr lang="cs-CZ" sz="2400" dirty="0" err="1"/>
              <a:t>CRF</a:t>
            </a:r>
            <a:endParaRPr lang="cs-CZ" sz="2400" dirty="0"/>
          </a:p>
          <a:p>
            <a:r>
              <a:rPr lang="cs-CZ" sz="2400" dirty="0"/>
              <a:t>Součástí je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remote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monitoring </a:t>
            </a:r>
            <a:r>
              <a:rPr lang="cs-CZ" sz="2400" dirty="0"/>
              <a:t>– více telefonování</a:t>
            </a:r>
          </a:p>
          <a:p>
            <a:r>
              <a:rPr lang="cs-CZ" sz="2400" dirty="0"/>
              <a:t>Většinou méně časté osobní návštěvy </a:t>
            </a:r>
            <a:r>
              <a:rPr lang="cs-CZ" sz="2400" dirty="0" err="1"/>
              <a:t>monitora</a:t>
            </a:r>
            <a:endParaRPr lang="cs-CZ" sz="2400" dirty="0"/>
          </a:p>
          <a:p>
            <a:r>
              <a:rPr lang="cs-CZ" sz="2400" dirty="0"/>
              <a:t>Další administrativa </a:t>
            </a:r>
            <a:r>
              <a:rPr lang="cs-CZ" sz="2400" dirty="0" smtClean="0"/>
              <a:t>(logy)  a  </a:t>
            </a:r>
            <a:r>
              <a:rPr lang="cs-CZ" sz="2400" dirty="0"/>
              <a:t>skenování/faxování dokumentů</a:t>
            </a:r>
            <a:endParaRPr lang="cs-CZ" sz="2000" dirty="0"/>
          </a:p>
          <a:p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Více samostatnosti   </a:t>
            </a:r>
            <a:r>
              <a:rPr lang="cs-CZ" dirty="0"/>
              <a:t>(tedy chceme-li, aby to fungovalo</a:t>
            </a:r>
            <a:r>
              <a:rPr lang="cs-CZ" dirty="0" smtClean="0"/>
              <a:t>)</a:t>
            </a:r>
          </a:p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Zdůraznění odpovědnosti hlavního zkoušejícího (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oversight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Technická náročnost  </a:t>
            </a:r>
            <a:r>
              <a:rPr lang="cs-CZ" sz="2400" dirty="0"/>
              <a:t>- </a:t>
            </a:r>
            <a:r>
              <a:rPr lang="cs-CZ" sz="2400" dirty="0">
                <a:solidFill>
                  <a:srgbClr val="C00000"/>
                </a:solidFill>
              </a:rPr>
              <a:t>systémy</a:t>
            </a:r>
            <a:endParaRPr lang="cs-CZ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400" dirty="0"/>
          </a:p>
          <a:p>
            <a:endParaRPr lang="en-GB" sz="28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2248" y="258495"/>
            <a:ext cx="879676" cy="87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CAD44A60-D98E-47B7-9942-9A6C7E555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" y="501162"/>
            <a:ext cx="11293597" cy="1403838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29235C"/>
                </a:solidFill>
              </a:rPr>
              <a:t>Centra v praxi</a:t>
            </a:r>
            <a:endParaRPr lang="en-ZA" b="1" dirty="0">
              <a:solidFill>
                <a:srgbClr val="29235C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856CFB6F-D7F7-4100-8F63-B7EFF5F55C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0676873"/>
              </p:ext>
            </p:extLst>
          </p:nvPr>
        </p:nvGraphicFramePr>
        <p:xfrm>
          <a:off x="2224455" y="258495"/>
          <a:ext cx="7622930" cy="6599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8F0A37AC-46D1-4223-8377-F7B3C6ED7E57}"/>
              </a:ext>
            </a:extLst>
          </p:cNvPr>
          <p:cNvSpPr/>
          <p:nvPr/>
        </p:nvSpPr>
        <p:spPr>
          <a:xfrm>
            <a:off x="10058400" y="1793090"/>
            <a:ext cx="1863523" cy="3394372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cs-CZ" sz="1600" b="1" dirty="0">
                <a:solidFill>
                  <a:schemeClr val="tx1"/>
                </a:solidFill>
                <a:latin typeface="Verdana"/>
              </a:rPr>
              <a:t>Navíc každá studie má své:</a:t>
            </a:r>
          </a:p>
          <a:p>
            <a:pPr algn="ctr" defTabSz="685800"/>
            <a:endParaRPr lang="cs-CZ" sz="1600" b="1" dirty="0">
              <a:solidFill>
                <a:schemeClr val="tx1"/>
              </a:solidFill>
              <a:latin typeface="Verdana"/>
            </a:endParaRPr>
          </a:p>
          <a:p>
            <a:pPr algn="ctr" defTabSz="685800"/>
            <a:r>
              <a:rPr lang="cs-CZ" sz="1600" b="1" dirty="0">
                <a:solidFill>
                  <a:schemeClr val="tx1"/>
                </a:solidFill>
                <a:latin typeface="Verdana"/>
              </a:rPr>
              <a:t>Dodavatele</a:t>
            </a:r>
          </a:p>
          <a:p>
            <a:pPr algn="ctr" defTabSz="685800"/>
            <a:r>
              <a:rPr lang="cs-CZ" sz="1600" b="1" dirty="0">
                <a:solidFill>
                  <a:schemeClr val="tx1"/>
                </a:solidFill>
                <a:latin typeface="Verdana"/>
              </a:rPr>
              <a:t>Přístroje </a:t>
            </a:r>
          </a:p>
          <a:p>
            <a:pPr algn="ctr" defTabSz="685800"/>
            <a:r>
              <a:rPr lang="cs-CZ" sz="1600" b="1" dirty="0">
                <a:solidFill>
                  <a:schemeClr val="tx1"/>
                </a:solidFill>
                <a:latin typeface="Verdana"/>
              </a:rPr>
              <a:t>Přístupy</a:t>
            </a:r>
          </a:p>
          <a:p>
            <a:pPr algn="ctr" defTabSz="685800"/>
            <a:r>
              <a:rPr lang="cs-CZ" sz="1600" b="1" dirty="0">
                <a:solidFill>
                  <a:schemeClr val="tx1"/>
                </a:solidFill>
                <a:latin typeface="Verdana"/>
              </a:rPr>
              <a:t>Hesla</a:t>
            </a:r>
          </a:p>
          <a:p>
            <a:pPr algn="ctr" defTabSz="685800"/>
            <a:r>
              <a:rPr lang="cs-CZ" sz="1600" b="1" dirty="0">
                <a:solidFill>
                  <a:schemeClr val="tx1"/>
                </a:solidFill>
                <a:latin typeface="Verdana"/>
              </a:rPr>
              <a:t>Tréninky </a:t>
            </a:r>
          </a:p>
          <a:p>
            <a:pPr algn="ctr" defTabSz="685800"/>
            <a:r>
              <a:rPr lang="cs-CZ" sz="1600" b="1" dirty="0">
                <a:solidFill>
                  <a:schemeClr val="tx1"/>
                </a:solidFill>
                <a:latin typeface="Verdana"/>
              </a:rPr>
              <a:t>Pravidla</a:t>
            </a:r>
          </a:p>
          <a:p>
            <a:pPr algn="ctr" defTabSz="685800"/>
            <a:r>
              <a:rPr lang="cs-CZ" sz="1600" b="1" dirty="0" err="1">
                <a:solidFill>
                  <a:schemeClr val="tx1"/>
                </a:solidFill>
                <a:latin typeface="Verdana"/>
              </a:rPr>
              <a:t>Helpdesky</a:t>
            </a:r>
            <a:endParaRPr lang="cs-CZ" sz="1600" b="1" dirty="0">
              <a:solidFill>
                <a:schemeClr val="tx1"/>
              </a:solidFill>
              <a:latin typeface="Verdana"/>
            </a:endParaRPr>
          </a:p>
          <a:p>
            <a:pPr algn="ctr" defTabSz="685800"/>
            <a:r>
              <a:rPr lang="cs-CZ" sz="2400" b="1" dirty="0">
                <a:solidFill>
                  <a:schemeClr val="tx1"/>
                </a:solidFill>
                <a:latin typeface="Verdana"/>
              </a:rPr>
              <a:t>!</a:t>
            </a:r>
            <a:endParaRPr lang="en-ZA" sz="2400" b="1" dirty="0">
              <a:solidFill>
                <a:schemeClr val="tx1"/>
              </a:solidFill>
              <a:latin typeface="Verdana"/>
            </a:endParaRPr>
          </a:p>
        </p:txBody>
      </p:sp>
      <p:cxnSp>
        <p:nvCxnSpPr>
          <p:cNvPr id="9" name="Connettore 1 9"/>
          <p:cNvCxnSpPr>
            <a:cxnSpLocks/>
          </p:cNvCxnSpPr>
          <p:nvPr/>
        </p:nvCxnSpPr>
        <p:spPr>
          <a:xfrm>
            <a:off x="1311579" y="1156093"/>
            <a:ext cx="973066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753838" y="6425238"/>
            <a:ext cx="10406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000" dirty="0" err="1">
                <a:solidFill>
                  <a:schemeClr val="bg1">
                    <a:lumMod val="65000"/>
                  </a:schemeClr>
                </a:solidFill>
              </a:rPr>
              <a:t>DH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000" dirty="0" err="1">
                <a:solidFill>
                  <a:schemeClr val="bg1">
                    <a:lumMod val="65000"/>
                  </a:schemeClr>
                </a:solidFill>
              </a:rPr>
              <a:t>FOEK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 2018</a:t>
            </a:r>
            <a:endParaRPr lang="fr-FR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995" y="4188178"/>
            <a:ext cx="2543836" cy="148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9770918-1BBB-4A10-8C1B-1CA8B1B3D1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2248" y="258495"/>
            <a:ext cx="879676" cy="879664"/>
          </a:xfrm>
          <a:prstGeom prst="rect">
            <a:avLst/>
          </a:prstGeom>
        </p:spPr>
      </p:pic>
      <p:sp>
        <p:nvSpPr>
          <p:cNvPr id="14" name="Rectangle 4">
            <a:extLst>
              <a:ext uri="{FF2B5EF4-FFF2-40B4-BE49-F238E27FC236}">
                <a16:creationId xmlns="" xmlns:a16="http://schemas.microsoft.com/office/drawing/2014/main" id="{6F7BE852-302F-42E0-ACAA-5AEB7FE97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711" y="6453337"/>
            <a:ext cx="3227951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fld id="{8876B656-6372-48FD-B53A-30252EBE02B6}" type="slidenum">
              <a:rPr lang="fr-FR" b="1" smtClean="0">
                <a:solidFill>
                  <a:srgbClr val="29235C"/>
                </a:solidFill>
                <a:latin typeface="+mj-lt"/>
              </a:rPr>
              <a:pPr algn="r">
                <a:defRPr/>
              </a:pPr>
              <a:t>16</a:t>
            </a:fld>
            <a:endParaRPr lang="fr-FR" b="1" dirty="0">
              <a:solidFill>
                <a:srgbClr val="29235C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16951" y="5676332"/>
            <a:ext cx="17709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?????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023" y="5318176"/>
            <a:ext cx="485242" cy="35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51464" y="5512493"/>
            <a:ext cx="363545" cy="22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12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21589" y="185894"/>
            <a:ext cx="969645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>
                <a:solidFill>
                  <a:srgbClr val="29235C"/>
                </a:solidFill>
              </a:rPr>
              <a:t>Role hlavního zkoušejícího</a:t>
            </a:r>
            <a:endParaRPr lang="en-GB" sz="4000" b="1" dirty="0">
              <a:solidFill>
                <a:srgbClr val="29235C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8820711" y="6453337"/>
            <a:ext cx="3227951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fld id="{8876B656-6372-48FD-B53A-30252EBE02B6}" type="slidenum">
              <a:rPr lang="fr-FR" b="1" smtClean="0">
                <a:solidFill>
                  <a:srgbClr val="29235C"/>
                </a:solidFill>
                <a:latin typeface="+mj-lt"/>
              </a:rPr>
              <a:pPr algn="r">
                <a:defRPr/>
              </a:pPr>
              <a:t>17</a:t>
            </a:fld>
            <a:r>
              <a:rPr lang="fr-FR" b="1" dirty="0">
                <a:solidFill>
                  <a:srgbClr val="29235C"/>
                </a:solidFill>
                <a:latin typeface="+mj-lt"/>
              </a:rPr>
              <a:t> </a:t>
            </a:r>
          </a:p>
        </p:txBody>
      </p:sp>
      <p:pic>
        <p:nvPicPr>
          <p:cNvPr id="8" name="Picture 2" descr="C:\Dropbox\Onirys\Eucrof - Supports 01\arc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42287">
            <a:off x="-343808" y="-462956"/>
            <a:ext cx="1154107" cy="183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ttore 1 13"/>
          <p:cNvCxnSpPr/>
          <p:nvPr/>
        </p:nvCxnSpPr>
        <p:spPr>
          <a:xfrm>
            <a:off x="1061641" y="1151164"/>
            <a:ext cx="100811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4655841" y="6309321"/>
            <a:ext cx="3227951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r>
              <a:rPr lang="cs-CZ" sz="1000" dirty="0" err="1">
                <a:solidFill>
                  <a:schemeClr val="bg1">
                    <a:lumMod val="65000"/>
                  </a:schemeClr>
                </a:solidFill>
              </a:rPr>
              <a:t>DH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000" dirty="0" err="1">
                <a:solidFill>
                  <a:schemeClr val="bg1">
                    <a:lumMod val="65000"/>
                  </a:schemeClr>
                </a:solidFill>
              </a:rPr>
              <a:t>FOEK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 2018</a:t>
            </a:r>
            <a:endParaRPr lang="fr-FR" sz="1000" dirty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lang="fr-FR" sz="14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5570" y="1328895"/>
            <a:ext cx="989635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oversight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</a:t>
            </a:r>
          </a:p>
          <a:p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Odpovědnost za práci  kohokoli, komu delegoval nějaký úkol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Odpovědnost za potřebnou kvalifikaci pracovníků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Nesmí delegovat lékařské úkony </a:t>
            </a:r>
            <a:r>
              <a:rPr lang="cs-CZ" sz="2800" dirty="0" err="1" smtClean="0"/>
              <a:t>nelékařům</a:t>
            </a:r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Informuje lékaře primární péče o studii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Musí znát protokol, hodnotit výsledky, …                        ….a pochopitelně zodpovídá za lékařskou péči</a:t>
            </a:r>
            <a:endParaRPr lang="cs-CZ" sz="2800" dirty="0"/>
          </a:p>
          <a:p>
            <a:endParaRPr lang="cs-CZ" sz="2400" dirty="0"/>
          </a:p>
          <a:p>
            <a:endParaRPr lang="en-GB" sz="28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2248" y="258495"/>
            <a:ext cx="879676" cy="87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39615"/>
            <a:ext cx="8911687" cy="1465385"/>
          </a:xfrm>
        </p:spPr>
        <p:txBody>
          <a:bodyPr/>
          <a:lstStyle/>
          <a:p>
            <a:r>
              <a:rPr lang="cs-CZ" b="1" dirty="0" err="1">
                <a:solidFill>
                  <a:srgbClr val="29235C"/>
                </a:solidFill>
              </a:rPr>
              <a:t>RBM</a:t>
            </a:r>
            <a:r>
              <a:rPr lang="cs-CZ" b="1" dirty="0">
                <a:solidFill>
                  <a:srgbClr val="29235C"/>
                </a:solidFill>
              </a:rPr>
              <a:t> a etické komise</a:t>
            </a:r>
            <a:endParaRPr lang="en-GB" b="1" dirty="0">
              <a:solidFill>
                <a:srgbClr val="29235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2248" y="258495"/>
            <a:ext cx="879676" cy="87966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C33FF6F-836A-40BD-89D4-4DFBF2B7D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19279"/>
            <a:ext cx="8915400" cy="5217708"/>
          </a:xfrm>
        </p:spPr>
        <p:txBody>
          <a:bodyPr>
            <a:normAutofit/>
          </a:bodyPr>
          <a:lstStyle/>
          <a:p>
            <a:endParaRPr lang="cs-CZ" sz="2400" dirty="0" smtClean="0">
              <a:solidFill>
                <a:schemeClr val="tx1"/>
              </a:solidFill>
            </a:endParaRPr>
          </a:p>
          <a:p>
            <a:r>
              <a:rPr lang="cs-CZ" sz="2400" dirty="0" smtClean="0">
                <a:solidFill>
                  <a:schemeClr val="tx1"/>
                </a:solidFill>
              </a:rPr>
              <a:t>Informace </a:t>
            </a:r>
            <a:r>
              <a:rPr lang="cs-CZ" sz="2400" dirty="0">
                <a:solidFill>
                  <a:schemeClr val="tx1"/>
                </a:solidFill>
              </a:rPr>
              <a:t>o </a:t>
            </a:r>
            <a:r>
              <a:rPr lang="cs-CZ" sz="2400" dirty="0" err="1">
                <a:solidFill>
                  <a:schemeClr val="tx1"/>
                </a:solidFill>
              </a:rPr>
              <a:t>RBM</a:t>
            </a:r>
            <a:r>
              <a:rPr lang="cs-CZ" sz="2400" dirty="0">
                <a:solidFill>
                  <a:schemeClr val="tx1"/>
                </a:solidFill>
              </a:rPr>
              <a:t> ?</a:t>
            </a:r>
          </a:p>
          <a:p>
            <a:r>
              <a:rPr lang="cs-CZ" sz="2400" dirty="0">
                <a:solidFill>
                  <a:schemeClr val="tx1"/>
                </a:solidFill>
              </a:rPr>
              <a:t>Etické komise  nehodnotí monitoring </a:t>
            </a:r>
            <a:r>
              <a:rPr lang="cs-CZ" sz="2400" dirty="0" err="1">
                <a:solidFill>
                  <a:schemeClr val="tx1"/>
                </a:solidFill>
              </a:rPr>
              <a:t>plan</a:t>
            </a:r>
            <a:r>
              <a:rPr lang="cs-CZ" sz="2400" dirty="0">
                <a:solidFill>
                  <a:schemeClr val="tx1"/>
                </a:solidFill>
              </a:rPr>
              <a:t> ani míru </a:t>
            </a:r>
            <a:r>
              <a:rPr lang="cs-CZ" sz="2400" dirty="0" err="1">
                <a:solidFill>
                  <a:schemeClr val="tx1"/>
                </a:solidFill>
              </a:rPr>
              <a:t>SDV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 err="1">
                <a:solidFill>
                  <a:schemeClr val="tx1"/>
                </a:solidFill>
              </a:rPr>
              <a:t>LEK</a:t>
            </a:r>
            <a:r>
              <a:rPr lang="cs-CZ" sz="2400" dirty="0">
                <a:solidFill>
                  <a:schemeClr val="tx1"/>
                </a:solidFill>
              </a:rPr>
              <a:t>: vhodnost centra? (vytížení, zkušenosti, personál, „</a:t>
            </a:r>
            <a:r>
              <a:rPr lang="cs-CZ" sz="2400" dirty="0" err="1">
                <a:solidFill>
                  <a:schemeClr val="tx1"/>
                </a:solidFill>
              </a:rPr>
              <a:t>PI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oversight</a:t>
            </a:r>
            <a:r>
              <a:rPr lang="cs-CZ" sz="2400" dirty="0">
                <a:solidFill>
                  <a:schemeClr val="tx1"/>
                </a:solidFill>
              </a:rPr>
              <a:t>“)</a:t>
            </a:r>
          </a:p>
          <a:p>
            <a:r>
              <a:rPr lang="cs-CZ" altLang="zh-CN" sz="2400" dirty="0" err="1">
                <a:solidFill>
                  <a:schemeClr val="tx1"/>
                </a:solidFill>
              </a:rPr>
              <a:t>ICH</a:t>
            </a:r>
            <a:r>
              <a:rPr lang="cs-CZ" altLang="zh-CN" sz="2400" dirty="0">
                <a:solidFill>
                  <a:schemeClr val="tx1"/>
                </a:solidFill>
              </a:rPr>
              <a:t> E6 (R2) </a:t>
            </a:r>
            <a:r>
              <a:rPr lang="cs-CZ" sz="2400" dirty="0">
                <a:solidFill>
                  <a:schemeClr val="tx1"/>
                </a:solidFill>
              </a:rPr>
              <a:t>2.13. „Systems </a:t>
            </a:r>
            <a:r>
              <a:rPr lang="cs-CZ" sz="2400" dirty="0" err="1">
                <a:solidFill>
                  <a:schemeClr val="tx1"/>
                </a:solidFill>
              </a:rPr>
              <a:t>with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procedures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that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assure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the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quality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of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every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aspect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of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the</a:t>
            </a:r>
            <a:r>
              <a:rPr lang="cs-CZ" sz="2400" dirty="0">
                <a:solidFill>
                  <a:schemeClr val="tx1"/>
                </a:solidFill>
              </a:rPr>
              <a:t> trial </a:t>
            </a:r>
            <a:r>
              <a:rPr lang="cs-CZ" sz="2400" dirty="0" err="1">
                <a:solidFill>
                  <a:schemeClr val="tx1"/>
                </a:solidFill>
              </a:rPr>
              <a:t>should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be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implemented</a:t>
            </a:r>
            <a:r>
              <a:rPr lang="cs-CZ" sz="2400" dirty="0">
                <a:solidFill>
                  <a:schemeClr val="tx1"/>
                </a:solidFill>
              </a:rPr>
              <a:t>. </a:t>
            </a:r>
            <a:r>
              <a:rPr lang="cs-CZ" sz="2400" b="1" dirty="0" err="1"/>
              <a:t>Aspects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the</a:t>
            </a:r>
            <a:r>
              <a:rPr lang="cs-CZ" sz="2400" b="1" dirty="0"/>
              <a:t> trial </a:t>
            </a:r>
            <a:r>
              <a:rPr lang="cs-CZ" sz="2400" b="1" dirty="0" err="1"/>
              <a:t>that</a:t>
            </a:r>
            <a:r>
              <a:rPr lang="cs-CZ" sz="2400" b="1" dirty="0"/>
              <a:t> are </a:t>
            </a:r>
            <a:r>
              <a:rPr lang="cs-CZ" sz="2400" b="1" dirty="0" err="1"/>
              <a:t>essential</a:t>
            </a:r>
            <a:r>
              <a:rPr lang="cs-CZ" sz="2400" b="1" dirty="0"/>
              <a:t> to </a:t>
            </a:r>
            <a:r>
              <a:rPr lang="cs-CZ" sz="2400" b="1" dirty="0" err="1">
                <a:solidFill>
                  <a:srgbClr val="C00000"/>
                </a:solidFill>
              </a:rPr>
              <a:t>ensure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cs-CZ" sz="2400" b="1" dirty="0" err="1">
                <a:solidFill>
                  <a:srgbClr val="C00000"/>
                </a:solidFill>
              </a:rPr>
              <a:t>human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cs-CZ" sz="2400" b="1" dirty="0" err="1">
                <a:solidFill>
                  <a:srgbClr val="C00000"/>
                </a:solidFill>
              </a:rPr>
              <a:t>subject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cs-CZ" sz="2400" b="1" dirty="0" err="1">
                <a:solidFill>
                  <a:srgbClr val="C00000"/>
                </a:solidFill>
              </a:rPr>
              <a:t>protection</a:t>
            </a:r>
            <a:r>
              <a:rPr lang="cs-CZ" sz="2400" b="1" dirty="0">
                <a:solidFill>
                  <a:srgbClr val="C00000"/>
                </a:solidFill>
              </a:rPr>
              <a:t> and reliability </a:t>
            </a:r>
            <a:r>
              <a:rPr lang="cs-CZ" sz="2400" b="1" dirty="0" err="1">
                <a:solidFill>
                  <a:srgbClr val="C00000"/>
                </a:solidFill>
              </a:rPr>
              <a:t>of</a:t>
            </a:r>
            <a:r>
              <a:rPr lang="cs-CZ" sz="2400" b="1" dirty="0">
                <a:solidFill>
                  <a:srgbClr val="C00000"/>
                </a:solidFill>
              </a:rPr>
              <a:t> trial </a:t>
            </a:r>
            <a:r>
              <a:rPr lang="cs-CZ" sz="2400" b="1" dirty="0" err="1">
                <a:solidFill>
                  <a:srgbClr val="C00000"/>
                </a:solidFill>
              </a:rPr>
              <a:t>results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cs-CZ" sz="2400" b="1" dirty="0" err="1"/>
              <a:t>should</a:t>
            </a:r>
            <a:r>
              <a:rPr lang="cs-CZ" sz="2400" b="1" dirty="0"/>
              <a:t> </a:t>
            </a:r>
            <a:r>
              <a:rPr lang="cs-CZ" sz="2400" b="1" dirty="0" err="1"/>
              <a:t>be</a:t>
            </a:r>
            <a:r>
              <a:rPr lang="cs-CZ" sz="2400" b="1" dirty="0"/>
              <a:t>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>
                <a:solidFill>
                  <a:srgbClr val="C00000"/>
                </a:solidFill>
              </a:rPr>
              <a:t>focus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such </a:t>
            </a:r>
            <a:r>
              <a:rPr lang="cs-CZ" sz="2400" b="1" dirty="0" err="1"/>
              <a:t>systems</a:t>
            </a:r>
            <a:r>
              <a:rPr lang="cs-CZ" sz="2400" b="1" dirty="0" smtClean="0"/>
              <a:t>“.</a:t>
            </a:r>
          </a:p>
          <a:p>
            <a:r>
              <a:rPr lang="cs-CZ" sz="2400" dirty="0" smtClean="0"/>
              <a:t>Zvýšení kvality?</a:t>
            </a:r>
            <a:endParaRPr lang="cs-CZ" sz="2000" dirty="0"/>
          </a:p>
        </p:txBody>
      </p:sp>
      <p:cxnSp>
        <p:nvCxnSpPr>
          <p:cNvPr id="8" name="Connettore 1 13">
            <a:extLst>
              <a:ext uri="{FF2B5EF4-FFF2-40B4-BE49-F238E27FC236}">
                <a16:creationId xmlns="" xmlns:a16="http://schemas.microsoft.com/office/drawing/2014/main" id="{C1385233-F809-413C-819D-DCC1F312BEA4}"/>
              </a:ext>
            </a:extLst>
          </p:cNvPr>
          <p:cNvCxnSpPr/>
          <p:nvPr/>
        </p:nvCxnSpPr>
        <p:spPr>
          <a:xfrm>
            <a:off x="1061641" y="1151164"/>
            <a:ext cx="100811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4">
            <a:extLst>
              <a:ext uri="{FF2B5EF4-FFF2-40B4-BE49-F238E27FC236}">
                <a16:creationId xmlns="" xmlns:a16="http://schemas.microsoft.com/office/drawing/2014/main" id="{B3AF14DD-26AC-43F9-AF1F-4B59276FA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711" y="6453337"/>
            <a:ext cx="3227951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fld id="{8876B656-6372-48FD-B53A-30252EBE02B6}" type="slidenum">
              <a:rPr lang="fr-FR" b="1" smtClean="0">
                <a:solidFill>
                  <a:srgbClr val="29235C"/>
                </a:solidFill>
                <a:latin typeface="+mj-lt"/>
              </a:rPr>
              <a:pPr algn="r">
                <a:defRPr/>
              </a:pPr>
              <a:t>18</a:t>
            </a:fld>
            <a:endParaRPr lang="fr-FR" b="1" dirty="0">
              <a:solidFill>
                <a:srgbClr val="29235C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21855DA-3453-4B51-A269-1A9CDC486779}"/>
              </a:ext>
            </a:extLst>
          </p:cNvPr>
          <p:cNvSpPr/>
          <p:nvPr/>
        </p:nvSpPr>
        <p:spPr>
          <a:xfrm>
            <a:off x="2789500" y="6110655"/>
            <a:ext cx="4508116" cy="655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cs-CZ" sz="1200" dirty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lang="cs-CZ" sz="1200" dirty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r>
              <a:rPr lang="cs-CZ" sz="1200" dirty="0">
                <a:solidFill>
                  <a:schemeClr val="bg1">
                    <a:lumMod val="65000"/>
                  </a:schemeClr>
                </a:solidFill>
              </a:rPr>
              <a:t>                                     </a:t>
            </a:r>
            <a:r>
              <a:rPr lang="cs-CZ" sz="1050" dirty="0" err="1">
                <a:solidFill>
                  <a:schemeClr val="bg1">
                    <a:lumMod val="65000"/>
                  </a:schemeClr>
                </a:solidFill>
              </a:rPr>
              <a:t>DH</a:t>
            </a:r>
            <a:r>
              <a:rPr lang="cs-CZ" sz="105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050" dirty="0" err="1">
                <a:solidFill>
                  <a:schemeClr val="bg1">
                    <a:lumMod val="65000"/>
                  </a:schemeClr>
                </a:solidFill>
              </a:rPr>
              <a:t>FOEK</a:t>
            </a:r>
            <a:r>
              <a:rPr lang="cs-CZ" sz="1050" dirty="0">
                <a:solidFill>
                  <a:schemeClr val="bg1">
                    <a:lumMod val="65000"/>
                  </a:schemeClr>
                </a:solidFill>
              </a:rPr>
              <a:t> 2018</a:t>
            </a:r>
            <a:endParaRPr lang="fr-FR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39615"/>
            <a:ext cx="8911687" cy="1465385"/>
          </a:xfrm>
        </p:spPr>
        <p:txBody>
          <a:bodyPr/>
          <a:lstStyle/>
          <a:p>
            <a:r>
              <a:rPr lang="cs-CZ" b="1" dirty="0" err="1">
                <a:solidFill>
                  <a:srgbClr val="29235C"/>
                </a:solidFill>
              </a:rPr>
              <a:t>RBM</a:t>
            </a:r>
            <a:r>
              <a:rPr lang="cs-CZ" b="1" dirty="0">
                <a:solidFill>
                  <a:srgbClr val="29235C"/>
                </a:solidFill>
              </a:rPr>
              <a:t> a etické komise</a:t>
            </a:r>
            <a:endParaRPr lang="en-GB" b="1" dirty="0">
              <a:solidFill>
                <a:srgbClr val="29235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2248" y="258495"/>
            <a:ext cx="879676" cy="87966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C33FF6F-836A-40BD-89D4-4DFBF2B7D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19279"/>
            <a:ext cx="8915400" cy="5217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smtClean="0"/>
              <a:t>Moje prosba k etickým  komisím:</a:t>
            </a:r>
            <a:endParaRPr lang="cs-CZ" sz="2600" b="1" dirty="0"/>
          </a:p>
          <a:p>
            <a:r>
              <a:rPr lang="cs-CZ" sz="2000" dirty="0" smtClean="0"/>
              <a:t>Prosím, </a:t>
            </a:r>
            <a:r>
              <a:rPr lang="cs-CZ" sz="2000" dirty="0"/>
              <a:t>nezapomeňte </a:t>
            </a:r>
            <a:r>
              <a:rPr lang="cs-CZ" sz="2000" dirty="0" smtClean="0"/>
              <a:t>zhodnotit i to, </a:t>
            </a:r>
            <a:r>
              <a:rPr lang="cs-CZ" sz="2000" dirty="0"/>
              <a:t>zda se nám v té změti tabulek, indikátorů, procesů a křivek </a:t>
            </a:r>
            <a:r>
              <a:rPr lang="cs-CZ" sz="2400" b="1" i="1" dirty="0">
                <a:solidFill>
                  <a:srgbClr val="C00000"/>
                </a:solidFill>
              </a:rPr>
              <a:t>neztratil pacient !</a:t>
            </a:r>
          </a:p>
          <a:p>
            <a:endParaRPr lang="cs-CZ" dirty="0"/>
          </a:p>
          <a:p>
            <a:endParaRPr lang="cs-CZ" dirty="0"/>
          </a:p>
        </p:txBody>
      </p:sp>
      <p:cxnSp>
        <p:nvCxnSpPr>
          <p:cNvPr id="8" name="Connettore 1 13">
            <a:extLst>
              <a:ext uri="{FF2B5EF4-FFF2-40B4-BE49-F238E27FC236}">
                <a16:creationId xmlns="" xmlns:a16="http://schemas.microsoft.com/office/drawing/2014/main" id="{C1385233-F809-413C-819D-DCC1F312BEA4}"/>
              </a:ext>
            </a:extLst>
          </p:cNvPr>
          <p:cNvCxnSpPr/>
          <p:nvPr/>
        </p:nvCxnSpPr>
        <p:spPr>
          <a:xfrm>
            <a:off x="1061641" y="1151164"/>
            <a:ext cx="100811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183FB20-C5BE-4E8A-913B-FC839DA30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780" y="3150400"/>
            <a:ext cx="5352143" cy="29602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CEE616E-0F67-4F8D-A480-CDC2693D9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651" y="4708867"/>
            <a:ext cx="1711388" cy="1013958"/>
          </a:xfrm>
          <a:prstGeom prst="rect">
            <a:avLst/>
          </a:prstGeom>
        </p:spPr>
      </p:pic>
      <p:sp>
        <p:nvSpPr>
          <p:cNvPr id="14" name="Rectangle 4">
            <a:extLst>
              <a:ext uri="{FF2B5EF4-FFF2-40B4-BE49-F238E27FC236}">
                <a16:creationId xmlns="" xmlns:a16="http://schemas.microsoft.com/office/drawing/2014/main" id="{B3AF14DD-26AC-43F9-AF1F-4B59276FA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711" y="6453337"/>
            <a:ext cx="3227951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fld id="{8876B656-6372-48FD-B53A-30252EBE02B6}" type="slidenum">
              <a:rPr lang="fr-FR" b="1" smtClean="0">
                <a:solidFill>
                  <a:srgbClr val="29235C"/>
                </a:solidFill>
                <a:latin typeface="+mj-lt"/>
              </a:rPr>
              <a:pPr algn="r">
                <a:defRPr/>
              </a:pPr>
              <a:t>19</a:t>
            </a:fld>
            <a:endParaRPr lang="fr-FR" b="1" dirty="0">
              <a:solidFill>
                <a:srgbClr val="29235C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21855DA-3453-4B51-A269-1A9CDC486779}"/>
              </a:ext>
            </a:extLst>
          </p:cNvPr>
          <p:cNvSpPr/>
          <p:nvPr/>
        </p:nvSpPr>
        <p:spPr>
          <a:xfrm>
            <a:off x="2789500" y="6110655"/>
            <a:ext cx="4508116" cy="655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cs-CZ" sz="1200" dirty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lang="cs-CZ" sz="1200" dirty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r>
              <a:rPr lang="cs-CZ" sz="1200" dirty="0">
                <a:solidFill>
                  <a:schemeClr val="bg1">
                    <a:lumMod val="65000"/>
                  </a:schemeClr>
                </a:solidFill>
              </a:rPr>
              <a:t>                                     </a:t>
            </a:r>
            <a:r>
              <a:rPr lang="cs-CZ" sz="1050" dirty="0" err="1">
                <a:solidFill>
                  <a:schemeClr val="bg1">
                    <a:lumMod val="65000"/>
                  </a:schemeClr>
                </a:solidFill>
              </a:rPr>
              <a:t>DH</a:t>
            </a:r>
            <a:r>
              <a:rPr lang="cs-CZ" sz="105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050" dirty="0" err="1">
                <a:solidFill>
                  <a:schemeClr val="bg1">
                    <a:lumMod val="65000"/>
                  </a:schemeClr>
                </a:solidFill>
              </a:rPr>
              <a:t>FOEK</a:t>
            </a:r>
            <a:r>
              <a:rPr lang="cs-CZ" sz="1050" dirty="0">
                <a:solidFill>
                  <a:schemeClr val="bg1">
                    <a:lumMod val="65000"/>
                  </a:schemeClr>
                </a:solidFill>
              </a:rPr>
              <a:t> 2018</a:t>
            </a:r>
            <a:endParaRPr lang="fr-FR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58495"/>
            <a:ext cx="8911687" cy="164650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29235C"/>
                </a:solidFill>
              </a:rPr>
              <a:t>Přehled </a:t>
            </a:r>
            <a:r>
              <a:rPr lang="cs-CZ" b="1" dirty="0" smtClean="0">
                <a:solidFill>
                  <a:srgbClr val="29235C"/>
                </a:solidFill>
              </a:rPr>
              <a:t>změn a ovlivňujících subjektů</a:t>
            </a:r>
            <a:endParaRPr lang="en-GB" b="1" dirty="0">
              <a:solidFill>
                <a:srgbClr val="29235C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60" y="1676400"/>
            <a:ext cx="7193261" cy="144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10800000" flipV="1">
            <a:off x="2537460" y="3676382"/>
            <a:ext cx="8168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Medicines and Healthcare products Regulatory Agency (</a:t>
            </a:r>
            <a:r>
              <a:rPr lang="en-US" b="1" dirty="0" err="1"/>
              <a:t>MHRA</a:t>
            </a:r>
            <a:r>
              <a:rPr lang="en-US" dirty="0"/>
              <a:t>)- UK</a:t>
            </a:r>
          </a:p>
          <a:p>
            <a:r>
              <a:rPr lang="en-US" dirty="0"/>
              <a:t>The Medical Research Council (</a:t>
            </a:r>
            <a:r>
              <a:rPr lang="en-US" b="1" dirty="0"/>
              <a:t>MRC)</a:t>
            </a:r>
            <a:r>
              <a:rPr lang="en-US" dirty="0"/>
              <a:t>- UK</a:t>
            </a:r>
          </a:p>
          <a:p>
            <a:r>
              <a:rPr lang="en-US" dirty="0"/>
              <a:t>European Medicines Agency (</a:t>
            </a:r>
            <a:r>
              <a:rPr lang="en-US" b="1" dirty="0" err="1"/>
              <a:t>EMA</a:t>
            </a:r>
            <a:r>
              <a:rPr lang="en-US" dirty="0"/>
              <a:t>)- EU </a:t>
            </a:r>
          </a:p>
          <a:p>
            <a:r>
              <a:rPr lang="en-US" dirty="0"/>
              <a:t>The Food and Drug Administration (</a:t>
            </a:r>
            <a:r>
              <a:rPr lang="en-US" b="1" dirty="0"/>
              <a:t>FDA</a:t>
            </a:r>
            <a:r>
              <a:rPr lang="en-US" dirty="0"/>
              <a:t>)- US</a:t>
            </a:r>
          </a:p>
          <a:p>
            <a:r>
              <a:rPr lang="en-US" b="1" dirty="0" err="1"/>
              <a:t>TransCelerate</a:t>
            </a:r>
            <a:r>
              <a:rPr lang="en-US" dirty="0"/>
              <a:t> </a:t>
            </a:r>
            <a:r>
              <a:rPr lang="en-US" dirty="0" err="1"/>
              <a:t>BioPharma</a:t>
            </a:r>
            <a:r>
              <a:rPr lang="en-US" dirty="0"/>
              <a:t> – Collaborating Global Biopharmaceutical </a:t>
            </a:r>
            <a:r>
              <a:rPr lang="en-US" dirty="0" err="1"/>
              <a:t>compan</a:t>
            </a:r>
            <a:endParaRPr lang="en-GB" dirty="0"/>
          </a:p>
        </p:txBody>
      </p:sp>
      <p:cxnSp>
        <p:nvCxnSpPr>
          <p:cNvPr id="6" name="Connettore 1 9"/>
          <p:cNvCxnSpPr/>
          <p:nvPr/>
        </p:nvCxnSpPr>
        <p:spPr>
          <a:xfrm>
            <a:off x="911424" y="1179584"/>
            <a:ext cx="100811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3848" y="258495"/>
            <a:ext cx="879676" cy="8796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4815840" y="6568322"/>
            <a:ext cx="41351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>
                <a:solidFill>
                  <a:schemeClr val="bg1">
                    <a:lumMod val="65000"/>
                  </a:schemeClr>
                </a:solidFill>
              </a:rPr>
              <a:t>		</a:t>
            </a:r>
            <a:r>
              <a:rPr lang="cs-CZ" sz="1100" dirty="0" err="1" smtClean="0">
                <a:solidFill>
                  <a:schemeClr val="bg1">
                    <a:lumMod val="65000"/>
                  </a:schemeClr>
                </a:solidFill>
              </a:rPr>
              <a:t>DH</a:t>
            </a:r>
            <a:r>
              <a:rPr lang="cs-CZ" sz="11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100" dirty="0" err="1">
                <a:solidFill>
                  <a:schemeClr val="bg1">
                    <a:lumMod val="65000"/>
                  </a:schemeClr>
                </a:solidFill>
              </a:rPr>
              <a:t>FOEK</a:t>
            </a:r>
            <a:r>
              <a:rPr lang="cs-CZ" sz="1100" dirty="0">
                <a:solidFill>
                  <a:schemeClr val="bg1">
                    <a:lumMod val="65000"/>
                  </a:schemeClr>
                </a:solidFill>
              </a:rPr>
              <a:t> 2018</a:t>
            </a:r>
            <a:endParaRPr lang="en-GB" sz="1100" dirty="0"/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2F393FDD-4FCC-4461-81A9-C5F5B5AE5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711" y="6429818"/>
            <a:ext cx="3227951" cy="28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fld id="{8876B656-6372-48FD-B53A-30252EBE02B6}" type="slidenum">
              <a:rPr lang="fr-FR" b="1" smtClean="0">
                <a:solidFill>
                  <a:srgbClr val="29235C"/>
                </a:solidFill>
                <a:latin typeface="+mj-lt"/>
              </a:rPr>
              <a:pPr algn="r">
                <a:defRPr/>
              </a:pPr>
              <a:t>2</a:t>
            </a:fld>
            <a:endParaRPr lang="fr-FR" b="1" dirty="0">
              <a:solidFill>
                <a:srgbClr val="29235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2704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F77CBFB-CFFD-49D3-916C-3B3B41CF9725}"/>
              </a:ext>
            </a:extLst>
          </p:cNvPr>
          <p:cNvSpPr/>
          <p:nvPr/>
        </p:nvSpPr>
        <p:spPr>
          <a:xfrm>
            <a:off x="1678329" y="3982998"/>
            <a:ext cx="81142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4000" b="1" dirty="0">
              <a:solidFill>
                <a:srgbClr val="002060"/>
              </a:solidFill>
            </a:endParaRPr>
          </a:p>
          <a:p>
            <a:pPr algn="ctr"/>
            <a:endParaRPr lang="cs-CZ" sz="4000" b="1" dirty="0">
              <a:solidFill>
                <a:srgbClr val="002060"/>
              </a:solidFill>
            </a:endParaRPr>
          </a:p>
          <a:p>
            <a:pPr algn="ctr"/>
            <a:endParaRPr lang="cs-CZ" sz="4000" b="1" dirty="0">
              <a:solidFill>
                <a:srgbClr val="002060"/>
              </a:solidFill>
            </a:endParaRPr>
          </a:p>
          <a:p>
            <a:pPr algn="ctr"/>
            <a:r>
              <a:rPr lang="cs-CZ" sz="4000" b="1" dirty="0">
                <a:solidFill>
                  <a:schemeClr val="accent1"/>
                </a:solidFill>
              </a:rPr>
              <a:t>Děkuji </a:t>
            </a:r>
            <a:r>
              <a:rPr lang="cs-CZ" sz="4000" b="1" dirty="0" smtClean="0">
                <a:solidFill>
                  <a:schemeClr val="accent1"/>
                </a:solidFill>
              </a:rPr>
              <a:t>z</a:t>
            </a:r>
            <a:r>
              <a:rPr lang="cs-CZ" sz="4000" b="1" i="1" dirty="0" smtClean="0">
                <a:solidFill>
                  <a:schemeClr val="accent1"/>
                </a:solidFill>
              </a:rPr>
              <a:t>a </a:t>
            </a:r>
            <a:r>
              <a:rPr lang="cs-CZ" sz="4000" b="1" dirty="0">
                <a:solidFill>
                  <a:schemeClr val="accent1"/>
                </a:solidFill>
              </a:rPr>
              <a:t>pozornost !</a:t>
            </a:r>
            <a:endParaRPr lang="en-GB" sz="4000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8932" y="1"/>
            <a:ext cx="2743237" cy="2743200"/>
          </a:xfrm>
          <a:prstGeom prst="rect">
            <a:avLst/>
          </a:prstGeom>
        </p:spPr>
      </p:pic>
      <p:pic>
        <p:nvPicPr>
          <p:cNvPr id="7" name="Picture 2" descr="5a94b3df-2291-4a0f-9bc2-ed6d12de7179@namprd08">
            <a:extLst>
              <a:ext uri="{FF2B5EF4-FFF2-40B4-BE49-F238E27FC236}">
                <a16:creationId xmlns="" xmlns:a16="http://schemas.microsoft.com/office/drawing/2014/main" id="{F2CB8661-FD9D-41DE-ADB3-CAF716072B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563" y="885217"/>
            <a:ext cx="6196339" cy="464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747648" y="6488668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876B656-6372-48FD-B53A-30252EBE02B6}" type="slidenum">
              <a:rPr lang="fr-FR" sz="1200" b="1">
                <a:solidFill>
                  <a:srgbClr val="29235C"/>
                </a:solidFill>
              </a:rPr>
              <a:pPr/>
              <a:t>20</a:t>
            </a:fld>
            <a:endParaRPr lang="en-GB" sz="1200" dirty="0"/>
          </a:p>
        </p:txBody>
      </p:sp>
      <p:sp>
        <p:nvSpPr>
          <p:cNvPr id="4" name="Rectangle 3"/>
          <p:cNvSpPr/>
          <p:nvPr/>
        </p:nvSpPr>
        <p:spPr>
          <a:xfrm>
            <a:off x="4409955" y="6389225"/>
            <a:ext cx="3727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cs-CZ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r>
              <a:rPr lang="cs-CZ" sz="1000" dirty="0" smtClean="0">
                <a:solidFill>
                  <a:schemeClr val="bg1">
                    <a:lumMod val="65000"/>
                  </a:schemeClr>
                </a:solidFill>
              </a:rPr>
              <a:t>       </a:t>
            </a:r>
            <a:r>
              <a:rPr lang="cs-CZ" sz="1000" dirty="0" err="1" smtClean="0">
                <a:solidFill>
                  <a:schemeClr val="bg1">
                    <a:lumMod val="65000"/>
                  </a:schemeClr>
                </a:solidFill>
              </a:rPr>
              <a:t>DH</a:t>
            </a:r>
            <a:r>
              <a:rPr lang="cs-CZ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000" dirty="0" err="1">
                <a:solidFill>
                  <a:schemeClr val="bg1">
                    <a:lumMod val="65000"/>
                  </a:schemeClr>
                </a:solidFill>
              </a:rPr>
              <a:t>FOEK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 2018</a:t>
            </a:r>
            <a:endParaRPr lang="fr-FR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3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47241"/>
            <a:ext cx="8911687" cy="155775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29235C"/>
                </a:solidFill>
              </a:rPr>
              <a:t>Vývoj monitoringu</a:t>
            </a:r>
            <a:endParaRPr lang="en-GB" b="1" dirty="0">
              <a:solidFill>
                <a:srgbClr val="29235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937" y="1759351"/>
            <a:ext cx="9190298" cy="4664598"/>
          </a:xfrm>
        </p:spPr>
        <p:txBody>
          <a:bodyPr/>
          <a:lstStyle/>
          <a:p>
            <a:r>
              <a:rPr lang="cs-CZ" sz="2800" b="1" dirty="0"/>
              <a:t>1990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100% </a:t>
            </a:r>
            <a:r>
              <a:rPr lang="cs-CZ" sz="2400" dirty="0" err="1" smtClean="0"/>
              <a:t>SDV</a:t>
            </a:r>
            <a:r>
              <a:rPr lang="cs-CZ" sz="2400" dirty="0" smtClean="0"/>
              <a:t> (source data </a:t>
            </a:r>
            <a:r>
              <a:rPr lang="cs-CZ" sz="2400" dirty="0" err="1" smtClean="0"/>
              <a:t>verification</a:t>
            </a:r>
            <a:r>
              <a:rPr lang="cs-CZ" sz="2400" dirty="0" smtClean="0"/>
              <a:t>)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Důraz na detailní srovnání zdrojové dokumentace s </a:t>
            </a:r>
            <a:r>
              <a:rPr lang="cs-CZ" sz="2400" dirty="0" err="1"/>
              <a:t>CRF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Malý tým v kontaktu s centrem – monitor a asistentka</a:t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800" b="1" dirty="0"/>
              <a:t>1996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err="1"/>
              <a:t>ICH</a:t>
            </a:r>
            <a:r>
              <a:rPr lang="cs-CZ" sz="2400" dirty="0"/>
              <a:t> E6 </a:t>
            </a:r>
            <a:r>
              <a:rPr lang="cs-CZ" sz="2400" dirty="0" err="1" smtClean="0"/>
              <a:t>GCP</a:t>
            </a:r>
            <a:r>
              <a:rPr lang="cs-CZ" sz="2400" dirty="0" smtClean="0"/>
              <a:t> (R1)</a:t>
            </a:r>
            <a:endParaRPr lang="cs-CZ" sz="2400" dirty="0"/>
          </a:p>
          <a:p>
            <a:r>
              <a:rPr lang="cs-CZ" sz="2400" dirty="0"/>
              <a:t>Pobídka  k implementaci  inovativních přístupů</a:t>
            </a:r>
          </a:p>
          <a:p>
            <a:r>
              <a:rPr lang="cs-CZ" sz="2400" dirty="0"/>
              <a:t>Důraz na </a:t>
            </a:r>
            <a:r>
              <a:rPr lang="cs-CZ" sz="2400" u="sng" dirty="0"/>
              <a:t>kompletnost  a  přesnost </a:t>
            </a:r>
            <a:r>
              <a:rPr lang="cs-CZ" sz="2400" dirty="0"/>
              <a:t>všech dat</a:t>
            </a:r>
            <a:r>
              <a:rPr lang="cs-CZ" dirty="0"/>
              <a:t/>
            </a:r>
            <a:br>
              <a:rPr lang="cs-CZ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248" y="258495"/>
            <a:ext cx="879676" cy="879664"/>
          </a:xfrm>
          <a:prstGeom prst="rect">
            <a:avLst/>
          </a:prstGeom>
        </p:spPr>
      </p:pic>
      <p:cxnSp>
        <p:nvCxnSpPr>
          <p:cNvPr id="5" name="Connettore 1 9"/>
          <p:cNvCxnSpPr/>
          <p:nvPr/>
        </p:nvCxnSpPr>
        <p:spPr>
          <a:xfrm>
            <a:off x="911424" y="1179584"/>
            <a:ext cx="100811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2F393FDD-4FCC-4461-81A9-C5F5B5AE5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711" y="6429818"/>
            <a:ext cx="3227951" cy="28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fld id="{8876B656-6372-48FD-B53A-30252EBE02B6}" type="slidenum">
              <a:rPr lang="fr-FR" b="1" smtClean="0">
                <a:solidFill>
                  <a:srgbClr val="29235C"/>
                </a:solidFill>
                <a:latin typeface="+mj-lt"/>
              </a:rPr>
              <a:pPr algn="r">
                <a:defRPr/>
              </a:pPr>
              <a:t>3</a:t>
            </a:fld>
            <a:endParaRPr lang="fr-FR" b="1" dirty="0">
              <a:solidFill>
                <a:srgbClr val="29235C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0992" y="6106654"/>
            <a:ext cx="7971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					</a:t>
            </a:r>
            <a:r>
              <a:rPr lang="cs-CZ" sz="1000" dirty="0" err="1" smtClean="0">
                <a:solidFill>
                  <a:schemeClr val="bg1">
                    <a:lumMod val="65000"/>
                  </a:schemeClr>
                </a:solidFill>
              </a:rPr>
              <a:t>DH</a:t>
            </a:r>
            <a:r>
              <a:rPr lang="cs-CZ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000" dirty="0" err="1">
                <a:solidFill>
                  <a:schemeClr val="bg1">
                    <a:lumMod val="65000"/>
                  </a:schemeClr>
                </a:solidFill>
              </a:rPr>
              <a:t>FOEK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 2018</a:t>
            </a:r>
            <a:endParaRPr lang="fr-FR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58495"/>
            <a:ext cx="8911687" cy="164650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29235C"/>
                </a:solidFill>
              </a:rPr>
              <a:t>Vývoj center</a:t>
            </a:r>
            <a:endParaRPr lang="en-GB" b="1" dirty="0">
              <a:solidFill>
                <a:srgbClr val="29235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27638"/>
            <a:ext cx="8607706" cy="51256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400" b="1" dirty="0"/>
              <a:t>90. léta….</a:t>
            </a:r>
          </a:p>
          <a:p>
            <a:r>
              <a:rPr lang="cs-CZ" sz="2000" dirty="0"/>
              <a:t>Lékař sám, dokonce někdy bez vědomí instituce</a:t>
            </a:r>
          </a:p>
          <a:p>
            <a:r>
              <a:rPr lang="cs-CZ" sz="2000" dirty="0"/>
              <a:t>Motivace:  hlavně zvědavost, zkusit něco jiného, zapojit se do mezinárodního výzkumu, hrdost, že se podílí na vývoji léku, možnost „výletu“ na meeting…a samozřejmě i finance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2400" b="1" dirty="0" smtClean="0"/>
              <a:t>……nyní</a:t>
            </a:r>
            <a:endParaRPr lang="cs-CZ" sz="2400" b="1" dirty="0"/>
          </a:p>
          <a:p>
            <a:r>
              <a:rPr lang="cs-CZ" sz="2000" dirty="0"/>
              <a:t>Často i velké týmy, koordinátoři, studijní sestry, přechod k profesionalizaci</a:t>
            </a:r>
          </a:p>
          <a:p>
            <a:r>
              <a:rPr lang="cs-CZ" sz="2000" dirty="0"/>
              <a:t>X studií na přetížených centrech</a:t>
            </a:r>
          </a:p>
          <a:p>
            <a:r>
              <a:rPr lang="cs-CZ" sz="2000" dirty="0"/>
              <a:t>Práce navíc, pochopitelně finance</a:t>
            </a:r>
          </a:p>
          <a:p>
            <a:r>
              <a:rPr lang="cs-CZ" sz="2000" dirty="0"/>
              <a:t>Ale i možnost nabídnout pac. terapii, ke které by se jinak </a:t>
            </a:r>
            <a:r>
              <a:rPr lang="cs-CZ" sz="2000" dirty="0" smtClean="0"/>
              <a:t>nedostali</a:t>
            </a:r>
          </a:p>
          <a:p>
            <a:r>
              <a:rPr lang="cs-CZ" sz="2000" dirty="0" smtClean="0"/>
              <a:t>Dokonce  jsou i pracoviště specializující  se  jen na klinické studie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248" y="258495"/>
            <a:ext cx="879676" cy="879664"/>
          </a:xfrm>
          <a:prstGeom prst="rect">
            <a:avLst/>
          </a:prstGeom>
        </p:spPr>
      </p:pic>
      <p:cxnSp>
        <p:nvCxnSpPr>
          <p:cNvPr id="5" name="Connettore 1 9"/>
          <p:cNvCxnSpPr/>
          <p:nvPr/>
        </p:nvCxnSpPr>
        <p:spPr>
          <a:xfrm>
            <a:off x="911424" y="1151164"/>
            <a:ext cx="100811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4BB1D5DC-FCB2-4A9F-81B5-D33EC56BE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711" y="6453337"/>
            <a:ext cx="3227951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fld id="{8876B656-6372-48FD-B53A-30252EBE02B6}" type="slidenum">
              <a:rPr lang="fr-FR" b="1" smtClean="0">
                <a:solidFill>
                  <a:srgbClr val="29235C"/>
                </a:solidFill>
                <a:latin typeface="+mj-lt"/>
              </a:rPr>
              <a:pPr algn="r">
                <a:defRPr/>
              </a:pPr>
              <a:t>4</a:t>
            </a:fld>
            <a:endParaRPr lang="fr-FR" b="1" dirty="0">
              <a:solidFill>
                <a:srgbClr val="29235C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6051174" y="6275294"/>
            <a:ext cx="2411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cs-CZ" sz="1000" dirty="0" err="1" smtClean="0">
                <a:solidFill>
                  <a:schemeClr val="bg1">
                    <a:lumMod val="65000"/>
                  </a:schemeClr>
                </a:solidFill>
              </a:rPr>
              <a:t>DH</a:t>
            </a:r>
            <a:r>
              <a:rPr lang="cs-CZ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000" dirty="0" err="1">
                <a:solidFill>
                  <a:schemeClr val="bg1">
                    <a:lumMod val="65000"/>
                  </a:schemeClr>
                </a:solidFill>
              </a:rPr>
              <a:t>FOEK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 2018</a:t>
            </a:r>
            <a:endParaRPr lang="fr-FR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0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00128" y="8164"/>
            <a:ext cx="969645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defRPr/>
            </a:pPr>
            <a:r>
              <a:rPr lang="cs-CZ" sz="3600" b="1" dirty="0">
                <a:solidFill>
                  <a:srgbClr val="29235C"/>
                </a:solidFill>
              </a:rPr>
              <a:t>Vzrůstá náročnost klinických hodnocení</a:t>
            </a:r>
            <a:endParaRPr lang="it-IT" sz="3600" b="1" dirty="0">
              <a:solidFill>
                <a:srgbClr val="29235C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8820711" y="6453337"/>
            <a:ext cx="3227951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fld id="{8876B656-6372-48FD-B53A-30252EBE02B6}" type="slidenum">
              <a:rPr lang="fr-FR" b="1" smtClean="0">
                <a:solidFill>
                  <a:srgbClr val="29235C"/>
                </a:solidFill>
                <a:latin typeface="+mj-lt"/>
              </a:rPr>
              <a:pPr algn="r">
                <a:defRPr/>
              </a:pPr>
              <a:t>5</a:t>
            </a:fld>
            <a:endParaRPr lang="fr-FR" b="1" dirty="0">
              <a:solidFill>
                <a:srgbClr val="29235C"/>
              </a:solidFill>
              <a:latin typeface="+mj-lt"/>
            </a:endParaRPr>
          </a:p>
        </p:txBody>
      </p:sp>
      <p:pic>
        <p:nvPicPr>
          <p:cNvPr id="8" name="Picture 2" descr="C:\Dropbox\Onirys\Eucrof - Supports 01\arc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42287">
            <a:off x="-343808" y="-462956"/>
            <a:ext cx="1154107" cy="183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7"/>
          <p:cNvSpPr/>
          <p:nvPr/>
        </p:nvSpPr>
        <p:spPr>
          <a:xfrm>
            <a:off x="1764925" y="1434354"/>
            <a:ext cx="4187059" cy="5044829"/>
          </a:xfrm>
          <a:prstGeom prst="roundRect">
            <a:avLst>
              <a:gd name="adj" fmla="val 1687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46800" rIns="108000" bIns="46800" anchor="ctr"/>
          <a:lstStyle/>
          <a:p>
            <a:pPr>
              <a:spcAft>
                <a:spcPts val="600"/>
              </a:spcAft>
              <a:defRPr/>
            </a:pPr>
            <a:endParaRPr lang="cs-CZ" sz="20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cs-CZ" sz="20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cs-CZ" sz="20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cs-CZ" sz="2000" b="1" dirty="0">
                <a:solidFill>
                  <a:srgbClr val="C00000"/>
                </a:solidFill>
              </a:rPr>
              <a:t>Nároky na centra </a:t>
            </a:r>
            <a:r>
              <a:rPr lang="cs-CZ" sz="2000" b="1" dirty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1"/>
                </a:solidFill>
              </a:rPr>
              <a:t>Administrativní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 smtClean="0">
                <a:solidFill>
                  <a:schemeClr val="tx1"/>
                </a:solidFill>
              </a:rPr>
              <a:t>Přístrojové - počítače, faxy, kopírky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 smtClean="0">
                <a:solidFill>
                  <a:schemeClr val="tx1"/>
                </a:solidFill>
              </a:rPr>
              <a:t>Dovednosti </a:t>
            </a:r>
            <a:r>
              <a:rPr lang="cs-CZ" sz="2000" b="1" dirty="0">
                <a:solidFill>
                  <a:schemeClr val="tx1"/>
                </a:solidFill>
              </a:rPr>
              <a:t>- systémy, tablety, deníky, </a:t>
            </a:r>
            <a:r>
              <a:rPr lang="cs-CZ" sz="2000" b="1" dirty="0" err="1">
                <a:solidFill>
                  <a:schemeClr val="tx1"/>
                </a:solidFill>
              </a:rPr>
              <a:t>EKG,etc</a:t>
            </a:r>
            <a:r>
              <a:rPr lang="cs-CZ" sz="2000" b="1" dirty="0" smtClean="0">
                <a:solidFill>
                  <a:schemeClr val="tx1"/>
                </a:solidFill>
              </a:rPr>
              <a:t>.</a:t>
            </a:r>
            <a:endParaRPr lang="cs-CZ" sz="2000" b="1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 smtClean="0">
                <a:solidFill>
                  <a:schemeClr val="tx1"/>
                </a:solidFill>
              </a:rPr>
              <a:t>Prostorové – monitoring i archivace  </a:t>
            </a:r>
            <a:endParaRPr lang="cs-CZ" sz="2000" b="1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1"/>
                </a:solidFill>
              </a:rPr>
              <a:t>Personální </a:t>
            </a:r>
            <a:r>
              <a:rPr lang="cs-CZ" sz="2000" b="1" dirty="0" smtClean="0">
                <a:solidFill>
                  <a:schemeClr val="tx1"/>
                </a:solidFill>
              </a:rPr>
              <a:t>– sestry, koordinátoři, spolupracující lékaři</a:t>
            </a:r>
            <a:endParaRPr lang="cs-CZ" sz="2000" b="1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1"/>
                </a:solidFill>
              </a:rPr>
              <a:t>Časové </a:t>
            </a:r>
            <a:r>
              <a:rPr lang="cs-CZ" sz="2000" b="1" dirty="0" smtClean="0">
                <a:solidFill>
                  <a:schemeClr val="tx1"/>
                </a:solidFill>
              </a:rPr>
              <a:t>– těžko jde stihnout jen v pracovní době</a:t>
            </a:r>
            <a:endParaRPr lang="cs-CZ" sz="2000" b="1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0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cs-CZ" sz="20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91902" y="2636913"/>
            <a:ext cx="103047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cs-CZ" sz="2000" dirty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2000" dirty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911424" y="1151164"/>
            <a:ext cx="100811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655841" y="6309321"/>
            <a:ext cx="3227951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r>
              <a:rPr lang="cs-CZ" sz="1000" dirty="0" err="1">
                <a:solidFill>
                  <a:schemeClr val="bg1">
                    <a:lumMod val="65000"/>
                  </a:schemeClr>
                </a:solidFill>
              </a:rPr>
              <a:t>DH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000" dirty="0" err="1">
                <a:solidFill>
                  <a:schemeClr val="bg1">
                    <a:lumMod val="65000"/>
                  </a:schemeClr>
                </a:solidFill>
              </a:rPr>
              <a:t>FOEK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 2018</a:t>
            </a:r>
            <a:endParaRPr lang="fr-FR" sz="1000" dirty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4965539"/>
            <a:ext cx="86197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200" dirty="0"/>
          </a:p>
          <a:p>
            <a:endParaRPr lang="cs-CZ" sz="3200" dirty="0"/>
          </a:p>
          <a:p>
            <a:endParaRPr lang="cs-CZ" sz="3200" dirty="0"/>
          </a:p>
          <a:p>
            <a:endParaRPr lang="cs-CZ" sz="3200" dirty="0"/>
          </a:p>
        </p:txBody>
      </p:sp>
      <p:sp>
        <p:nvSpPr>
          <p:cNvPr id="13" name="Rounded Rectangle 7"/>
          <p:cNvSpPr/>
          <p:nvPr/>
        </p:nvSpPr>
        <p:spPr>
          <a:xfrm>
            <a:off x="6412269" y="1434354"/>
            <a:ext cx="4109118" cy="4742328"/>
          </a:xfrm>
          <a:prstGeom prst="roundRect">
            <a:avLst>
              <a:gd name="adj" fmla="val 1687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46800" rIns="108000" bIns="46800" anchor="ctr"/>
          <a:lstStyle/>
          <a:p>
            <a:pPr>
              <a:spcAft>
                <a:spcPts val="600"/>
              </a:spcAft>
              <a:defRPr/>
            </a:pPr>
            <a:endParaRPr lang="cs-CZ" sz="20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cs-CZ" sz="20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cs-CZ" sz="2000" b="1" dirty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cs-CZ" sz="2000" b="1" dirty="0">
                <a:solidFill>
                  <a:srgbClr val="C00000"/>
                </a:solidFill>
              </a:rPr>
              <a:t>Nároky na monitorování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1"/>
                </a:solidFill>
              </a:rPr>
              <a:t>Administrativní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 smtClean="0">
                <a:solidFill>
                  <a:schemeClr val="tx1"/>
                </a:solidFill>
              </a:rPr>
              <a:t>Přístrojové – počítače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 smtClean="0">
                <a:solidFill>
                  <a:schemeClr val="tx1"/>
                </a:solidFill>
              </a:rPr>
              <a:t>Dovednosti – pomoc </a:t>
            </a:r>
            <a:r>
              <a:rPr lang="cs-CZ" sz="2000" b="1" dirty="0">
                <a:solidFill>
                  <a:schemeClr val="tx1"/>
                </a:solidFill>
              </a:rPr>
              <a:t>s elektronikou, systémy, </a:t>
            </a:r>
            <a:r>
              <a:rPr lang="cs-CZ" sz="2000" b="1" dirty="0" smtClean="0">
                <a:solidFill>
                  <a:schemeClr val="tx1"/>
                </a:solidFill>
              </a:rPr>
              <a:t>databáze</a:t>
            </a:r>
            <a:endParaRPr lang="cs-CZ" sz="2000" b="1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1"/>
                </a:solidFill>
              </a:rPr>
              <a:t>Komunikace </a:t>
            </a:r>
            <a:r>
              <a:rPr lang="cs-CZ" sz="2000" b="1" dirty="0" smtClean="0">
                <a:solidFill>
                  <a:schemeClr val="tx1"/>
                </a:solidFill>
              </a:rPr>
              <a:t>– velké týmy</a:t>
            </a:r>
            <a:endParaRPr lang="cs-CZ" sz="2000" b="1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 smtClean="0">
                <a:solidFill>
                  <a:schemeClr val="tx1"/>
                </a:solidFill>
              </a:rPr>
              <a:t>Časové – očekává se minimální časová náročnost, jakékoli nepředvídané události to změní</a:t>
            </a:r>
            <a:endParaRPr lang="cs-CZ" sz="2000" b="1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0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cs-CZ" sz="20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2248" y="258495"/>
            <a:ext cx="879676" cy="8796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7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00128" y="8164"/>
            <a:ext cx="969645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defRPr/>
            </a:pPr>
            <a:r>
              <a:rPr lang="cs-CZ" sz="3600" b="1" dirty="0">
                <a:solidFill>
                  <a:srgbClr val="29235C"/>
                </a:solidFill>
              </a:rPr>
              <a:t>Vzrůstá náročnost klinických hodnocení</a:t>
            </a:r>
            <a:endParaRPr lang="it-IT" sz="3600" b="1" dirty="0">
              <a:solidFill>
                <a:srgbClr val="29235C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8820711" y="6453337"/>
            <a:ext cx="3227951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fld id="{8876B656-6372-48FD-B53A-30252EBE02B6}" type="slidenum">
              <a:rPr lang="fr-FR" b="1" smtClean="0">
                <a:solidFill>
                  <a:srgbClr val="29235C"/>
                </a:solidFill>
                <a:latin typeface="+mj-lt"/>
              </a:rPr>
              <a:pPr algn="r">
                <a:defRPr/>
              </a:pPr>
              <a:t>6</a:t>
            </a:fld>
            <a:endParaRPr lang="fr-FR" b="1" dirty="0">
              <a:solidFill>
                <a:srgbClr val="29235C"/>
              </a:solidFill>
              <a:latin typeface="+mj-lt"/>
            </a:endParaRPr>
          </a:p>
        </p:txBody>
      </p:sp>
      <p:pic>
        <p:nvPicPr>
          <p:cNvPr id="8" name="Picture 2" descr="C:\Dropbox\Onirys\Eucrof - Supports 01\arc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42287">
            <a:off x="-343808" y="-462956"/>
            <a:ext cx="1154107" cy="183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7"/>
          <p:cNvSpPr/>
          <p:nvPr/>
        </p:nvSpPr>
        <p:spPr>
          <a:xfrm>
            <a:off x="1764926" y="2473601"/>
            <a:ext cx="3744624" cy="2572962"/>
          </a:xfrm>
          <a:prstGeom prst="roundRect">
            <a:avLst>
              <a:gd name="adj" fmla="val 1687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46800" rIns="108000" bIns="46800" anchor="ctr"/>
          <a:lstStyle/>
          <a:p>
            <a:pPr>
              <a:spcAft>
                <a:spcPts val="600"/>
              </a:spcAft>
              <a:defRPr/>
            </a:pPr>
            <a:endParaRPr lang="cs-CZ" sz="20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cs-CZ" sz="20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cs-CZ" sz="2400" b="1" dirty="0">
                <a:solidFill>
                  <a:srgbClr val="C00000"/>
                </a:solidFill>
              </a:rPr>
              <a:t>Centra </a:t>
            </a:r>
            <a:r>
              <a:rPr lang="cs-CZ" sz="2400" b="1" dirty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b="1" dirty="0" err="1">
                <a:solidFill>
                  <a:schemeClr val="tx1"/>
                </a:solidFill>
              </a:rPr>
              <a:t>Spoluzkoušející</a:t>
            </a:r>
            <a:endParaRPr lang="cs-CZ" sz="2400" b="1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b="1" dirty="0">
                <a:solidFill>
                  <a:schemeClr val="tx1"/>
                </a:solidFill>
              </a:rPr>
              <a:t>Studijní sestry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b="1" dirty="0">
                <a:solidFill>
                  <a:schemeClr val="tx1"/>
                </a:solidFill>
              </a:rPr>
              <a:t>Koordinátoři </a:t>
            </a:r>
          </a:p>
          <a:p>
            <a:pPr>
              <a:spcAft>
                <a:spcPts val="600"/>
              </a:spcAft>
              <a:defRPr/>
            </a:pPr>
            <a:endParaRPr lang="cs-CZ" sz="20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91902" y="2636913"/>
            <a:ext cx="103047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cs-CZ" sz="2000" dirty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2000" dirty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911424" y="1151164"/>
            <a:ext cx="100811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734377" y="6353824"/>
            <a:ext cx="3227951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r>
              <a:rPr lang="cs-CZ" sz="1000" dirty="0" err="1">
                <a:solidFill>
                  <a:schemeClr val="bg1">
                    <a:lumMod val="65000"/>
                  </a:schemeClr>
                </a:solidFill>
              </a:rPr>
              <a:t>DH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000" dirty="0" err="1" smtClean="0">
                <a:solidFill>
                  <a:schemeClr val="bg1">
                    <a:lumMod val="65000"/>
                  </a:schemeClr>
                </a:solidFill>
              </a:rPr>
              <a:t>FOEK</a:t>
            </a:r>
            <a:r>
              <a:rPr lang="cs-CZ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2018</a:t>
            </a:r>
            <a:endParaRPr lang="fr-FR" sz="1000" dirty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4965539"/>
            <a:ext cx="86197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200" dirty="0"/>
          </a:p>
          <a:p>
            <a:endParaRPr lang="cs-CZ" sz="3200" dirty="0"/>
          </a:p>
          <a:p>
            <a:endParaRPr lang="cs-CZ" sz="3200" dirty="0"/>
          </a:p>
          <a:p>
            <a:endParaRPr lang="cs-CZ" sz="3200" dirty="0"/>
          </a:p>
        </p:txBody>
      </p:sp>
      <p:sp>
        <p:nvSpPr>
          <p:cNvPr id="13" name="Rounded Rectangle 7"/>
          <p:cNvSpPr/>
          <p:nvPr/>
        </p:nvSpPr>
        <p:spPr>
          <a:xfrm>
            <a:off x="6412267" y="2473600"/>
            <a:ext cx="3856123" cy="2572964"/>
          </a:xfrm>
          <a:prstGeom prst="roundRect">
            <a:avLst>
              <a:gd name="adj" fmla="val 1687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46800" rIns="108000" bIns="46800" anchor="ctr"/>
          <a:lstStyle/>
          <a:p>
            <a:pPr>
              <a:spcAft>
                <a:spcPts val="600"/>
              </a:spcAft>
              <a:defRPr/>
            </a:pPr>
            <a:endParaRPr lang="cs-CZ" sz="20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cs-CZ" sz="20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cs-CZ" sz="2000" b="1" dirty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cs-CZ" sz="2400" b="1" dirty="0" err="1">
                <a:solidFill>
                  <a:srgbClr val="C00000"/>
                </a:solidFill>
              </a:rPr>
              <a:t>CRO</a:t>
            </a:r>
            <a:endParaRPr lang="cs-CZ" sz="2400" b="1" dirty="0">
              <a:solidFill>
                <a:srgbClr val="C0000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b="1" dirty="0">
                <a:solidFill>
                  <a:schemeClr val="tx1"/>
                </a:solidFill>
              </a:rPr>
              <a:t>„Cestující monitor“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b="1" dirty="0">
                <a:solidFill>
                  <a:schemeClr val="tx1"/>
                </a:solidFill>
              </a:rPr>
              <a:t>„</a:t>
            </a:r>
            <a:r>
              <a:rPr lang="cs-CZ" sz="2400" b="1" dirty="0" err="1">
                <a:solidFill>
                  <a:schemeClr val="tx1"/>
                </a:solidFill>
              </a:rPr>
              <a:t>Remote</a:t>
            </a:r>
            <a:r>
              <a:rPr lang="cs-CZ" sz="2400" b="1" dirty="0">
                <a:solidFill>
                  <a:schemeClr val="tx1"/>
                </a:solidFill>
              </a:rPr>
              <a:t>“ monitor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b="1" dirty="0">
                <a:solidFill>
                  <a:schemeClr val="tx1"/>
                </a:solidFill>
              </a:rPr>
              <a:t> Asistentky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0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cs-CZ" sz="20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7144" y="1643605"/>
            <a:ext cx="8231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/>
              <a:t>Týmy rostou, náklady rostou</a:t>
            </a:r>
            <a:endParaRPr lang="en-GB" sz="28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2248" y="258495"/>
            <a:ext cx="879676" cy="87966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39566" y="5275656"/>
            <a:ext cx="52317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sz="3200" b="1" i="1" dirty="0">
                <a:solidFill>
                  <a:schemeClr val="accent6">
                    <a:lumMod val="50000"/>
                  </a:schemeClr>
                </a:solidFill>
              </a:rPr>
              <a:t>Jak dále pokračovat? </a:t>
            </a:r>
          </a:p>
        </p:txBody>
      </p:sp>
    </p:spTree>
    <p:extLst>
      <p:ext uri="{BB962C8B-B14F-4D97-AF65-F5344CB8AC3E}">
        <p14:creationId xmlns:p14="http://schemas.microsoft.com/office/powerpoint/2010/main" val="19129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58495"/>
            <a:ext cx="8911687" cy="1646505"/>
          </a:xfrm>
        </p:spPr>
        <p:txBody>
          <a:bodyPr/>
          <a:lstStyle/>
          <a:p>
            <a:r>
              <a:rPr lang="cs-CZ" sz="4000" b="1" dirty="0" err="1">
                <a:solidFill>
                  <a:srgbClr val="29235C"/>
                </a:solidFill>
              </a:rPr>
              <a:t>ICH</a:t>
            </a:r>
            <a:r>
              <a:rPr lang="cs-CZ" sz="4000" b="1" dirty="0">
                <a:solidFill>
                  <a:srgbClr val="29235C"/>
                </a:solidFill>
              </a:rPr>
              <a:t> </a:t>
            </a:r>
            <a:r>
              <a:rPr lang="cs-CZ" sz="4000" b="1" dirty="0" err="1">
                <a:solidFill>
                  <a:srgbClr val="29235C"/>
                </a:solidFill>
              </a:rPr>
              <a:t>GCP</a:t>
            </a:r>
            <a:r>
              <a:rPr lang="cs-CZ" sz="4000" b="1" dirty="0">
                <a:solidFill>
                  <a:srgbClr val="29235C"/>
                </a:solidFill>
              </a:rPr>
              <a:t> E6 (R2)</a:t>
            </a:r>
            <a:br>
              <a:rPr lang="cs-CZ" sz="4000" b="1" dirty="0">
                <a:solidFill>
                  <a:srgbClr val="29235C"/>
                </a:solidFill>
              </a:rPr>
            </a:br>
            <a:endParaRPr lang="en-GB" sz="4000" b="1" dirty="0">
              <a:solidFill>
                <a:srgbClr val="29235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6706" y="859971"/>
            <a:ext cx="9203551" cy="5740293"/>
          </a:xfrm>
        </p:spPr>
        <p:txBody>
          <a:bodyPr>
            <a:normAutofit/>
          </a:bodyPr>
          <a:lstStyle/>
          <a:p>
            <a:endParaRPr lang="cs-CZ" sz="3600" dirty="0"/>
          </a:p>
          <a:p>
            <a:r>
              <a:rPr lang="cs-CZ" sz="2800" b="1" dirty="0" smtClean="0"/>
              <a:t>Listopad 2016, v praxi platí od března 2017</a:t>
            </a:r>
            <a:endParaRPr lang="cs-CZ" sz="2800" b="1" dirty="0"/>
          </a:p>
          <a:p>
            <a:r>
              <a:rPr lang="cs-CZ" sz="2800" b="1" dirty="0"/>
              <a:t>Zavedení efektivnějších přístupů ke klinickému hodnocení</a:t>
            </a:r>
            <a:r>
              <a:rPr lang="cs-CZ" sz="2800" b="1" dirty="0" smtClean="0"/>
              <a:t>:</a:t>
            </a:r>
            <a:endParaRPr lang="cs-CZ" sz="4400" dirty="0"/>
          </a:p>
          <a:p>
            <a:pPr lvl="1"/>
            <a:r>
              <a:rPr lang="cs-CZ" sz="2800" dirty="0" smtClean="0"/>
              <a:t>Provádění – „</a:t>
            </a:r>
            <a:r>
              <a:rPr lang="cs-CZ" sz="2800" dirty="0" err="1" smtClean="0"/>
              <a:t>PI</a:t>
            </a:r>
            <a:r>
              <a:rPr lang="cs-CZ" sz="2800" dirty="0" smtClean="0"/>
              <a:t> </a:t>
            </a:r>
            <a:r>
              <a:rPr lang="cs-CZ" sz="2800" dirty="0" err="1" smtClean="0"/>
              <a:t>oversight</a:t>
            </a:r>
            <a:r>
              <a:rPr lang="cs-CZ" sz="2800" dirty="0" smtClean="0"/>
              <a:t>“ </a:t>
            </a:r>
            <a:r>
              <a:rPr lang="cs-CZ" sz="1800" dirty="0"/>
              <a:t>(4.2.5. a 4.2.6)</a:t>
            </a:r>
          </a:p>
          <a:p>
            <a:pPr lvl="1"/>
            <a:r>
              <a:rPr lang="cs-CZ" sz="2800" dirty="0" smtClean="0"/>
              <a:t>Kontrole  -    </a:t>
            </a:r>
            <a:r>
              <a:rPr lang="cs-CZ" sz="2800" b="1" dirty="0" smtClean="0"/>
              <a:t>Risk-</a:t>
            </a:r>
            <a:r>
              <a:rPr lang="cs-CZ" sz="2800" b="1" dirty="0" err="1" smtClean="0"/>
              <a:t>based</a:t>
            </a:r>
            <a:r>
              <a:rPr lang="cs-CZ" sz="2800" b="1" dirty="0" smtClean="0"/>
              <a:t> Monitoring, </a:t>
            </a:r>
            <a:r>
              <a:rPr lang="cs-CZ" sz="2800" b="1" dirty="0" err="1" smtClean="0"/>
              <a:t>RBM</a:t>
            </a:r>
            <a:r>
              <a:rPr lang="cs-CZ" sz="2800" b="1" dirty="0" smtClean="0"/>
              <a:t> </a:t>
            </a:r>
            <a:r>
              <a:rPr lang="cs-CZ" sz="1800" dirty="0"/>
              <a:t>(5.18)</a:t>
            </a:r>
          </a:p>
          <a:p>
            <a:pPr lvl="1" fontAlgn="base"/>
            <a:r>
              <a:rPr lang="cs-CZ" sz="2600" dirty="0" smtClean="0"/>
              <a:t>Dokumentaci </a:t>
            </a:r>
            <a:r>
              <a:rPr lang="cs-CZ" sz="1800" dirty="0"/>
              <a:t>(8)</a:t>
            </a:r>
          </a:p>
          <a:p>
            <a:pPr lvl="2" fontAlgn="base"/>
            <a:r>
              <a:rPr lang="cs-CZ" sz="2400" dirty="0" err="1" smtClean="0"/>
              <a:t>ALCOAC</a:t>
            </a:r>
            <a:r>
              <a:rPr lang="cs-CZ" sz="2400" dirty="0" smtClean="0"/>
              <a:t>  </a:t>
            </a:r>
            <a:r>
              <a:rPr lang="cs-CZ" sz="1800" dirty="0" smtClean="0"/>
              <a:t>(</a:t>
            </a:r>
            <a:r>
              <a:rPr lang="cs-CZ" sz="1800" dirty="0" err="1" smtClean="0"/>
              <a:t>Attributable</a:t>
            </a:r>
            <a:r>
              <a:rPr lang="cs-CZ" sz="1800" dirty="0" smtClean="0"/>
              <a:t>, </a:t>
            </a:r>
            <a:r>
              <a:rPr lang="cs-CZ" sz="1800" dirty="0" err="1" smtClean="0"/>
              <a:t>Legible</a:t>
            </a:r>
            <a:r>
              <a:rPr lang="cs-CZ" sz="1800" dirty="0" smtClean="0"/>
              <a:t>,</a:t>
            </a:r>
            <a:r>
              <a:rPr lang="cs-CZ" sz="1800" dirty="0"/>
              <a:t> </a:t>
            </a:r>
            <a:r>
              <a:rPr lang="en-GB" sz="1800" i="1" dirty="0" smtClean="0"/>
              <a:t>Contemporaneous</a:t>
            </a:r>
            <a:r>
              <a:rPr lang="cs-CZ" sz="1800" i="1" dirty="0" smtClean="0"/>
              <a:t>,   </a:t>
            </a:r>
            <a:r>
              <a:rPr lang="cs-CZ" sz="1800" i="1" dirty="0" err="1"/>
              <a:t>O</a:t>
            </a:r>
            <a:r>
              <a:rPr lang="cs-CZ" sz="1800" i="1" dirty="0" err="1" smtClean="0"/>
              <a:t>riginal</a:t>
            </a:r>
            <a:r>
              <a:rPr lang="cs-CZ" sz="1800" i="1" dirty="0" smtClean="0"/>
              <a:t>,    </a:t>
            </a:r>
            <a:r>
              <a:rPr lang="cs-CZ" sz="1800" i="1" dirty="0" err="1" smtClean="0"/>
              <a:t>Accurate</a:t>
            </a:r>
            <a:r>
              <a:rPr lang="cs-CZ" sz="1800" i="1" dirty="0" smtClean="0"/>
              <a:t>, </a:t>
            </a:r>
            <a:r>
              <a:rPr lang="cs-CZ" sz="1800" i="1" dirty="0" err="1" smtClean="0"/>
              <a:t>Complete</a:t>
            </a:r>
            <a:r>
              <a:rPr lang="cs-CZ" sz="1800" i="1" dirty="0" smtClean="0"/>
              <a:t>) </a:t>
            </a:r>
          </a:p>
          <a:p>
            <a:pPr lvl="2" fontAlgn="base"/>
            <a:r>
              <a:rPr lang="cs-CZ" sz="1800" i="1" dirty="0" err="1" smtClean="0"/>
              <a:t>Povinnnost</a:t>
            </a:r>
            <a:r>
              <a:rPr lang="cs-CZ" sz="1800" i="1" dirty="0" smtClean="0"/>
              <a:t> zaznamenat místo uložení dokumentace </a:t>
            </a:r>
          </a:p>
          <a:p>
            <a:pPr marL="457200" lvl="1" indent="0" fontAlgn="base">
              <a:buNone/>
            </a:pPr>
            <a:r>
              <a:rPr lang="cs-CZ" sz="2600" dirty="0" smtClean="0"/>
              <a:t>    </a:t>
            </a:r>
            <a:endParaRPr lang="cs-CZ" sz="2600" dirty="0"/>
          </a:p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248" y="258495"/>
            <a:ext cx="879676" cy="879664"/>
          </a:xfrm>
          <a:prstGeom prst="rect">
            <a:avLst/>
          </a:prstGeom>
        </p:spPr>
      </p:pic>
      <p:cxnSp>
        <p:nvCxnSpPr>
          <p:cNvPr id="5" name="Connettore 1 9"/>
          <p:cNvCxnSpPr/>
          <p:nvPr/>
        </p:nvCxnSpPr>
        <p:spPr>
          <a:xfrm>
            <a:off x="911424" y="1151164"/>
            <a:ext cx="100811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C1E4F8C2-1549-4EA5-8D04-216B6830E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711" y="6453337"/>
            <a:ext cx="3227951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fld id="{8876B656-6372-48FD-B53A-30252EBE02B6}" type="slidenum">
              <a:rPr lang="fr-FR" b="1" smtClean="0">
                <a:solidFill>
                  <a:srgbClr val="29235C"/>
                </a:solidFill>
                <a:latin typeface="+mj-lt"/>
              </a:rPr>
              <a:pPr algn="r">
                <a:defRPr/>
              </a:pPr>
              <a:t>7</a:t>
            </a:fld>
            <a:endParaRPr lang="fr-FR" b="1" dirty="0">
              <a:solidFill>
                <a:srgbClr val="29235C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5613721" y="6296628"/>
            <a:ext cx="13476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cs-CZ" sz="1000" dirty="0" err="1" smtClean="0">
                <a:solidFill>
                  <a:schemeClr val="bg1">
                    <a:lumMod val="65000"/>
                  </a:schemeClr>
                </a:solidFill>
              </a:rPr>
              <a:t>DH</a:t>
            </a:r>
            <a:r>
              <a:rPr lang="cs-CZ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000" dirty="0" err="1">
                <a:solidFill>
                  <a:schemeClr val="bg1">
                    <a:lumMod val="65000"/>
                  </a:schemeClr>
                </a:solidFill>
              </a:rPr>
              <a:t>FOEK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 2018</a:t>
            </a:r>
            <a:endParaRPr lang="fr-FR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0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58495"/>
            <a:ext cx="8911687" cy="1646505"/>
          </a:xfrm>
        </p:spPr>
        <p:txBody>
          <a:bodyPr/>
          <a:lstStyle/>
          <a:p>
            <a:r>
              <a:rPr lang="cs-CZ" sz="4000" b="1" dirty="0">
                <a:solidFill>
                  <a:srgbClr val="29235C"/>
                </a:solidFill>
              </a:rPr>
              <a:t/>
            </a:r>
            <a:br>
              <a:rPr lang="cs-CZ" sz="4000" b="1" dirty="0">
                <a:solidFill>
                  <a:srgbClr val="29235C"/>
                </a:solidFill>
              </a:rPr>
            </a:br>
            <a:endParaRPr lang="en-GB" sz="4000" b="1" dirty="0">
              <a:solidFill>
                <a:srgbClr val="29235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6706" y="859971"/>
            <a:ext cx="9203551" cy="5740293"/>
          </a:xfrm>
        </p:spPr>
        <p:txBody>
          <a:bodyPr>
            <a:normAutofit/>
          </a:bodyPr>
          <a:lstStyle/>
          <a:p>
            <a:endParaRPr lang="cs-CZ" sz="3600" dirty="0"/>
          </a:p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248" y="258495"/>
            <a:ext cx="879676" cy="879664"/>
          </a:xfrm>
          <a:prstGeom prst="rect">
            <a:avLst/>
          </a:prstGeom>
        </p:spPr>
      </p:pic>
      <p:cxnSp>
        <p:nvCxnSpPr>
          <p:cNvPr id="5" name="Connettore 1 9"/>
          <p:cNvCxnSpPr/>
          <p:nvPr/>
        </p:nvCxnSpPr>
        <p:spPr>
          <a:xfrm>
            <a:off x="911424" y="1151164"/>
            <a:ext cx="100811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C1E4F8C2-1549-4EA5-8D04-216B6830E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711" y="6453337"/>
            <a:ext cx="3227951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fld id="{8876B656-6372-48FD-B53A-30252EBE02B6}" type="slidenum">
              <a:rPr lang="fr-FR" b="1" smtClean="0">
                <a:solidFill>
                  <a:srgbClr val="29235C"/>
                </a:solidFill>
                <a:latin typeface="+mj-lt"/>
              </a:rPr>
              <a:pPr algn="r">
                <a:defRPr/>
              </a:pPr>
              <a:t>8</a:t>
            </a:fld>
            <a:endParaRPr lang="fr-FR" b="1" dirty="0">
              <a:solidFill>
                <a:srgbClr val="29235C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5613721" y="6296628"/>
            <a:ext cx="13476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cs-CZ" sz="1000" dirty="0" err="1" smtClean="0">
                <a:solidFill>
                  <a:schemeClr val="bg1">
                    <a:lumMod val="65000"/>
                  </a:schemeClr>
                </a:solidFill>
              </a:rPr>
              <a:t>DH</a:t>
            </a:r>
            <a:r>
              <a:rPr lang="cs-CZ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000" dirty="0" err="1">
                <a:solidFill>
                  <a:schemeClr val="bg1">
                    <a:lumMod val="65000"/>
                  </a:schemeClr>
                </a:solidFill>
              </a:rPr>
              <a:t>FOEK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 2018</a:t>
            </a:r>
            <a:endParaRPr lang="fr-FR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517" y="81281"/>
            <a:ext cx="5978683" cy="630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166" y="5650991"/>
            <a:ext cx="1899920" cy="4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88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971" y="698327"/>
            <a:ext cx="9307286" cy="5609534"/>
          </a:xfrm>
        </p:spPr>
        <p:txBody>
          <a:bodyPr>
            <a:normAutofit fontScale="85000" lnSpcReduction="20000"/>
          </a:bodyPr>
          <a:lstStyle/>
          <a:p>
            <a:endParaRPr lang="cs-CZ" sz="3600" dirty="0"/>
          </a:p>
          <a:p>
            <a:pPr marL="0" indent="0">
              <a:buNone/>
            </a:pPr>
            <a:endParaRPr lang="cs-CZ" sz="3200" b="1" dirty="0" smtClean="0"/>
          </a:p>
          <a:p>
            <a:pPr marL="0" indent="0">
              <a:buNone/>
            </a:pPr>
            <a:r>
              <a:rPr lang="cs-CZ" sz="3200" b="1" dirty="0" smtClean="0"/>
              <a:t>Nové </a:t>
            </a:r>
            <a:r>
              <a:rPr lang="cs-CZ" sz="3200" b="1" dirty="0"/>
              <a:t>pojmy: </a:t>
            </a:r>
            <a:endParaRPr lang="cs-CZ" sz="3200" b="1" dirty="0" smtClean="0"/>
          </a:p>
          <a:p>
            <a:r>
              <a:rPr lang="cs-CZ" sz="2800" dirty="0"/>
              <a:t>C</a:t>
            </a:r>
            <a:r>
              <a:rPr lang="cs-CZ" sz="2800" dirty="0" smtClean="0"/>
              <a:t>ertifikovaná kopie</a:t>
            </a:r>
            <a:r>
              <a:rPr lang="cs-CZ" sz="2800" dirty="0"/>
              <a:t> </a:t>
            </a:r>
            <a:r>
              <a:rPr lang="cs-CZ" sz="2400" dirty="0"/>
              <a:t>(8.1) </a:t>
            </a:r>
            <a:r>
              <a:rPr lang="cs-CZ" sz="2400" dirty="0" smtClean="0"/>
              <a:t>(pokud kopie nahrazuje originál) </a:t>
            </a:r>
          </a:p>
          <a:p>
            <a:pPr lvl="2"/>
            <a:r>
              <a:rPr lang="cs-CZ" sz="2400" dirty="0" smtClean="0"/>
              <a:t>verifikovaná datem a podpisem </a:t>
            </a:r>
          </a:p>
          <a:p>
            <a:r>
              <a:rPr lang="cs-CZ" sz="2800" dirty="0" smtClean="0"/>
              <a:t>Monitoring </a:t>
            </a:r>
            <a:r>
              <a:rPr lang="cs-CZ" sz="2800" dirty="0" err="1" smtClean="0"/>
              <a:t>plan</a:t>
            </a:r>
            <a:r>
              <a:rPr lang="cs-CZ" sz="2800" dirty="0"/>
              <a:t> </a:t>
            </a:r>
            <a:r>
              <a:rPr lang="cs-CZ" sz="2400" dirty="0"/>
              <a:t>(5.18)</a:t>
            </a:r>
          </a:p>
          <a:p>
            <a:pPr lvl="2"/>
            <a:r>
              <a:rPr lang="cs-CZ" sz="2400" dirty="0" smtClean="0"/>
              <a:t>strategie, metody, odpovědnosti, požadavky </a:t>
            </a:r>
          </a:p>
          <a:p>
            <a:pPr marL="914400" lvl="2" indent="0">
              <a:buNone/>
            </a:pPr>
            <a:r>
              <a:rPr lang="cs-CZ" sz="2400" dirty="0" smtClean="0"/>
              <a:t>na monitorování</a:t>
            </a:r>
          </a:p>
          <a:p>
            <a:r>
              <a:rPr lang="cs-CZ" sz="2800" dirty="0"/>
              <a:t>V</a:t>
            </a:r>
            <a:r>
              <a:rPr lang="cs-CZ" sz="2800" dirty="0" smtClean="0"/>
              <a:t>alidace </a:t>
            </a:r>
            <a:r>
              <a:rPr lang="cs-CZ" sz="2800" dirty="0"/>
              <a:t>počítačových </a:t>
            </a:r>
            <a:r>
              <a:rPr lang="cs-CZ" sz="2800" dirty="0" smtClean="0"/>
              <a:t>systémů </a:t>
            </a:r>
            <a:r>
              <a:rPr lang="cs-CZ" sz="2400" dirty="0" smtClean="0"/>
              <a:t>(</a:t>
            </a:r>
            <a:r>
              <a:rPr lang="cs-CZ" sz="2400" dirty="0" err="1" smtClean="0"/>
              <a:t>SOP</a:t>
            </a:r>
            <a:r>
              <a:rPr lang="cs-CZ" sz="2400" dirty="0" smtClean="0"/>
              <a:t>, 5.5)</a:t>
            </a:r>
          </a:p>
          <a:p>
            <a:pPr lvl="2"/>
            <a:r>
              <a:rPr lang="cs-CZ" sz="2400" dirty="0" smtClean="0"/>
              <a:t>Potvrzení a dokumentace toho, že specifické požadavky </a:t>
            </a:r>
          </a:p>
          <a:p>
            <a:pPr marL="914400" lvl="2" indent="0">
              <a:buNone/>
            </a:pPr>
            <a:r>
              <a:rPr lang="cs-CZ" sz="2400" dirty="0" smtClean="0"/>
              <a:t>na počítačové systémy mohou být stále splněny. Validace je </a:t>
            </a:r>
          </a:p>
          <a:p>
            <a:pPr marL="914400" lvl="2" indent="0">
              <a:buNone/>
            </a:pPr>
            <a:r>
              <a:rPr lang="cs-CZ" sz="2400" dirty="0" smtClean="0"/>
              <a:t>založena na zhodnocení rizik a možností systémů ovlivnit </a:t>
            </a:r>
          </a:p>
          <a:p>
            <a:pPr marL="914400" lvl="2" indent="0">
              <a:buNone/>
            </a:pPr>
            <a:r>
              <a:rPr lang="cs-CZ" sz="2400" dirty="0" smtClean="0"/>
              <a:t>spolehlivost výsledků. Audit </a:t>
            </a:r>
            <a:r>
              <a:rPr lang="cs-CZ" sz="2400" dirty="0" err="1" smtClean="0"/>
              <a:t>trail</a:t>
            </a:r>
            <a:r>
              <a:rPr lang="cs-CZ" sz="2400" dirty="0" smtClean="0"/>
              <a:t>.</a:t>
            </a:r>
            <a:r>
              <a:rPr lang="cs-CZ" sz="2000" dirty="0"/>
              <a:t/>
            </a:r>
            <a:br>
              <a:rPr lang="cs-CZ" sz="2000" dirty="0"/>
            </a:br>
            <a:endParaRPr lang="cs-CZ" sz="2400" b="1" i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cs-CZ" sz="2000" b="1" i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cs-CZ" sz="1400" i="1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58495"/>
            <a:ext cx="8911687" cy="1646505"/>
          </a:xfrm>
        </p:spPr>
        <p:txBody>
          <a:bodyPr/>
          <a:lstStyle/>
          <a:p>
            <a:r>
              <a:rPr lang="cs-CZ" sz="4000" b="1" dirty="0" err="1">
                <a:solidFill>
                  <a:srgbClr val="29235C"/>
                </a:solidFill>
              </a:rPr>
              <a:t>ICH</a:t>
            </a:r>
            <a:r>
              <a:rPr lang="cs-CZ" sz="4000" b="1" dirty="0">
                <a:solidFill>
                  <a:srgbClr val="29235C"/>
                </a:solidFill>
              </a:rPr>
              <a:t> </a:t>
            </a:r>
            <a:r>
              <a:rPr lang="cs-CZ" sz="4000" b="1" dirty="0" err="1">
                <a:solidFill>
                  <a:srgbClr val="29235C"/>
                </a:solidFill>
              </a:rPr>
              <a:t>GCP</a:t>
            </a:r>
            <a:r>
              <a:rPr lang="cs-CZ" sz="4000" b="1" dirty="0">
                <a:solidFill>
                  <a:srgbClr val="29235C"/>
                </a:solidFill>
              </a:rPr>
              <a:t> E6 (R2)</a:t>
            </a:r>
            <a:br>
              <a:rPr lang="cs-CZ" sz="4000" b="1" dirty="0">
                <a:solidFill>
                  <a:srgbClr val="29235C"/>
                </a:solidFill>
              </a:rPr>
            </a:br>
            <a:endParaRPr lang="en-GB" sz="4000" b="1" dirty="0">
              <a:solidFill>
                <a:srgbClr val="29235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248" y="258495"/>
            <a:ext cx="879676" cy="879664"/>
          </a:xfrm>
          <a:prstGeom prst="rect">
            <a:avLst/>
          </a:prstGeom>
        </p:spPr>
      </p:pic>
      <p:cxnSp>
        <p:nvCxnSpPr>
          <p:cNvPr id="5" name="Connettore 1 9"/>
          <p:cNvCxnSpPr/>
          <p:nvPr/>
        </p:nvCxnSpPr>
        <p:spPr>
          <a:xfrm>
            <a:off x="911424" y="1151164"/>
            <a:ext cx="100811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C1E4F8C2-1549-4EA5-8D04-216B6830E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711" y="6453337"/>
            <a:ext cx="3227951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fld id="{8876B656-6372-48FD-B53A-30252EBE02B6}" type="slidenum">
              <a:rPr lang="fr-FR" b="1" smtClean="0">
                <a:solidFill>
                  <a:srgbClr val="29235C"/>
                </a:solidFill>
                <a:latin typeface="+mj-lt"/>
              </a:rPr>
              <a:pPr algn="r">
                <a:defRPr/>
              </a:pPr>
              <a:t>9</a:t>
            </a:fld>
            <a:endParaRPr lang="fr-FR" b="1" dirty="0">
              <a:solidFill>
                <a:srgbClr val="29235C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5203371" y="5900057"/>
            <a:ext cx="374468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cs-CZ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bg1">
                    <a:lumMod val="65000"/>
                  </a:schemeClr>
                </a:solidFill>
              </a:rPr>
              <a:t>            </a:t>
            </a:r>
            <a:r>
              <a:rPr lang="cs-CZ" sz="1000" dirty="0" err="1" smtClean="0">
                <a:solidFill>
                  <a:schemeClr val="bg1">
                    <a:lumMod val="65000"/>
                  </a:schemeClr>
                </a:solidFill>
              </a:rPr>
              <a:t>DH</a:t>
            </a:r>
            <a:r>
              <a:rPr lang="cs-CZ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000" dirty="0" err="1">
                <a:solidFill>
                  <a:schemeClr val="bg1">
                    <a:lumMod val="65000"/>
                  </a:schemeClr>
                </a:solidFill>
              </a:rPr>
              <a:t>FOEK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 2018</a:t>
            </a:r>
            <a:endParaRPr lang="fr-FR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5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2589</TotalTime>
  <Words>894</Words>
  <Application>Microsoft Office PowerPoint</Application>
  <PresentationFormat>Širokoúhlá obrazovka</PresentationFormat>
  <Paragraphs>276</Paragraphs>
  <Slides>20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Verdana</vt:lpstr>
      <vt:lpstr>Wingdings 3</vt:lpstr>
      <vt:lpstr>幼圆</vt:lpstr>
      <vt:lpstr>ヒラギノ角ゴ Pro W3</vt:lpstr>
      <vt:lpstr>Wisp</vt:lpstr>
      <vt:lpstr>Prezentace aplikace PowerPoint</vt:lpstr>
      <vt:lpstr>Přehled změn a ovlivňujících subjektů</vt:lpstr>
      <vt:lpstr>Vývoj monitoringu</vt:lpstr>
      <vt:lpstr>Vývoj center</vt:lpstr>
      <vt:lpstr>Prezentace aplikace PowerPoint</vt:lpstr>
      <vt:lpstr>Prezentace aplikace PowerPoint</vt:lpstr>
      <vt:lpstr>ICH GCP E6 (R2) </vt:lpstr>
      <vt:lpstr> </vt:lpstr>
      <vt:lpstr>ICH GCP E6 (R2)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Centra v praxi</vt:lpstr>
      <vt:lpstr>Prezentace aplikace PowerPoint</vt:lpstr>
      <vt:lpstr>RBM a etické komise</vt:lpstr>
      <vt:lpstr>RBM a etické komise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EUCROF 2017</dc:title>
  <dc:creator>Darina Hrdlickova</dc:creator>
  <cp:lastModifiedBy>Darina Hrdličková</cp:lastModifiedBy>
  <cp:revision>99</cp:revision>
  <dcterms:created xsi:type="dcterms:W3CDTF">2017-10-05T16:21:45Z</dcterms:created>
  <dcterms:modified xsi:type="dcterms:W3CDTF">2018-10-17T19:43:58Z</dcterms:modified>
</cp:coreProperties>
</file>