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2" r:id="rId3"/>
    <p:sldId id="284" r:id="rId4"/>
    <p:sldId id="285" r:id="rId5"/>
    <p:sldId id="258" r:id="rId6"/>
    <p:sldId id="259" r:id="rId7"/>
    <p:sldId id="260" r:id="rId8"/>
    <p:sldId id="271" r:id="rId9"/>
    <p:sldId id="262" r:id="rId10"/>
    <p:sldId id="263" r:id="rId11"/>
    <p:sldId id="264" r:id="rId12"/>
    <p:sldId id="265" r:id="rId13"/>
    <p:sldId id="267" r:id="rId14"/>
    <p:sldId id="268" r:id="rId15"/>
    <p:sldId id="269" r:id="rId16"/>
    <p:sldId id="273" r:id="rId17"/>
    <p:sldId id="274" r:id="rId18"/>
    <p:sldId id="275" r:id="rId19"/>
    <p:sldId id="276" r:id="rId20"/>
    <p:sldId id="277" r:id="rId21"/>
    <p:sldId id="278" r:id="rId22"/>
    <p:sldId id="279" r:id="rId23"/>
    <p:sldId id="283" r:id="rId24"/>
    <p:sldId id="286" r:id="rId25"/>
    <p:sldId id="281"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36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Obdélník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Nadpis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cs-CZ" smtClean="0"/>
              <a:t>Klepnutím lze upravit styl předlohy nadpisů.</a:t>
            </a:r>
            <a:endParaRPr lang="en-US"/>
          </a:p>
        </p:txBody>
      </p:sp>
      <p:sp>
        <p:nvSpPr>
          <p:cNvPr id="9" name="Podnadpis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10" name="Zástupný symbol pro datum 27"/>
          <p:cNvSpPr>
            <a:spLocks noGrp="1"/>
          </p:cNvSpPr>
          <p:nvPr>
            <p:ph type="dt" sz="half" idx="10"/>
          </p:nvPr>
        </p:nvSpPr>
        <p:spPr>
          <a:xfrm>
            <a:off x="6400800" y="6354763"/>
            <a:ext cx="2286000" cy="366712"/>
          </a:xfrm>
        </p:spPr>
        <p:txBody>
          <a:bodyPr/>
          <a:lstStyle>
            <a:lvl1pPr>
              <a:defRPr sz="1400"/>
            </a:lvl1pPr>
          </a:lstStyle>
          <a:p>
            <a:fld id="{71E983B8-EB6B-4D6C-9A91-E72234D67433}" type="datetimeFigureOut">
              <a:rPr lang="en-US" smtClean="0"/>
              <a:pPr/>
              <a:t>7/17/2012</a:t>
            </a:fld>
            <a:endParaRPr lang="en-US"/>
          </a:p>
        </p:txBody>
      </p:sp>
      <p:sp>
        <p:nvSpPr>
          <p:cNvPr id="11" name="Zástupný symbol pro zápatí 16"/>
          <p:cNvSpPr>
            <a:spLocks noGrp="1"/>
          </p:cNvSpPr>
          <p:nvPr>
            <p:ph type="ftr" sz="quarter" idx="11"/>
          </p:nvPr>
        </p:nvSpPr>
        <p:spPr>
          <a:xfrm>
            <a:off x="2898775" y="6354763"/>
            <a:ext cx="3475038" cy="366712"/>
          </a:xfrm>
        </p:spPr>
        <p:txBody>
          <a:bodyPr/>
          <a:lstStyle>
            <a:lvl1pPr>
              <a:defRPr/>
            </a:lvl1pPr>
          </a:lstStyle>
          <a:p>
            <a:endParaRPr lang="en-US"/>
          </a:p>
        </p:txBody>
      </p:sp>
      <p:sp>
        <p:nvSpPr>
          <p:cNvPr id="12" name="Zástupný symbol pro číslo snímku 28"/>
          <p:cNvSpPr>
            <a:spLocks noGrp="1"/>
          </p:cNvSpPr>
          <p:nvPr>
            <p:ph type="sldNum" sz="quarter" idx="12"/>
          </p:nvPr>
        </p:nvSpPr>
        <p:spPr>
          <a:xfrm>
            <a:off x="1216025" y="6354763"/>
            <a:ext cx="1219200" cy="366712"/>
          </a:xfrm>
        </p:spPr>
        <p:txBody>
          <a:bodyPr/>
          <a:lstStyle>
            <a:lvl1pPr>
              <a:defRPr/>
            </a:lvl1pPr>
          </a:lstStyle>
          <a:p>
            <a:fld id="{0977E1C3-5F5D-47D8-B5F2-D0F022C9F2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fld id="{71E983B8-EB6B-4D6C-9A91-E72234D67433}" type="datetimeFigureOut">
              <a:rPr lang="en-US" smtClean="0"/>
              <a:pPr/>
              <a:t>7/17/2012</a:t>
            </a:fld>
            <a:endParaRPr lang="en-US"/>
          </a:p>
        </p:txBody>
      </p:sp>
      <p:sp>
        <p:nvSpPr>
          <p:cNvPr id="5" name="Zástupný symbol pro zápatí 2"/>
          <p:cNvSpPr>
            <a:spLocks noGrp="1"/>
          </p:cNvSpPr>
          <p:nvPr>
            <p:ph type="ftr" sz="quarter" idx="11"/>
          </p:nvPr>
        </p:nvSpPr>
        <p:spPr/>
        <p:txBody>
          <a:bodyPr/>
          <a:lstStyle>
            <a:lvl1pPr>
              <a:defRPr/>
            </a:lvl1pPr>
          </a:lstStyle>
          <a:p>
            <a:endParaRPr lang="en-US"/>
          </a:p>
        </p:txBody>
      </p:sp>
      <p:sp>
        <p:nvSpPr>
          <p:cNvPr id="6" name="Zástupný symbol pro číslo snímku 22"/>
          <p:cNvSpPr>
            <a:spLocks noGrp="1"/>
          </p:cNvSpPr>
          <p:nvPr>
            <p:ph type="sldNum" sz="quarter" idx="12"/>
          </p:nvPr>
        </p:nvSpPr>
        <p:spPr/>
        <p:txBody>
          <a:bodyPr/>
          <a:lstStyle>
            <a:lvl1pPr>
              <a:defRPr/>
            </a:lvl1pPr>
          </a:lstStyle>
          <a:p>
            <a:fld id="{0977E1C3-5F5D-47D8-B5F2-D0F022C9F2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4" name="Přímá spojovací čára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cs typeface="+mn-cs"/>
            </a:endParaRPr>
          </a:p>
        </p:txBody>
      </p:sp>
      <p:sp>
        <p:nvSpPr>
          <p:cNvPr id="5" name="Rovnoramenný trojúhelník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Přímá spojovací čára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cs typeface="+mn-cs"/>
            </a:endParaRPr>
          </a:p>
        </p:txBody>
      </p:sp>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p:txBody>
          <a:bodyPr/>
          <a:lstStyle>
            <a:lvl1pPr>
              <a:defRPr/>
            </a:lvl1pPr>
          </a:lstStyle>
          <a:p>
            <a:fld id="{71E983B8-EB6B-4D6C-9A91-E72234D67433}" type="datetimeFigureOut">
              <a:rPr lang="en-US" smtClean="0"/>
              <a:pPr/>
              <a:t>7/17/2012</a:t>
            </a:fld>
            <a:endParaRPr lang="en-US"/>
          </a:p>
        </p:txBody>
      </p:sp>
      <p:sp>
        <p:nvSpPr>
          <p:cNvPr id="8" name="Zástupný symbol pro zápatí 4"/>
          <p:cNvSpPr>
            <a:spLocks noGrp="1"/>
          </p:cNvSpPr>
          <p:nvPr>
            <p:ph type="ftr" sz="quarter" idx="11"/>
          </p:nvPr>
        </p:nvSpPr>
        <p:spPr/>
        <p:txBody>
          <a:bodyPr/>
          <a:lstStyle>
            <a:lvl1pPr>
              <a:defRPr/>
            </a:lvl1pPr>
          </a:lstStyle>
          <a:p>
            <a:endParaRPr lang="en-US"/>
          </a:p>
        </p:txBody>
      </p:sp>
      <p:sp>
        <p:nvSpPr>
          <p:cNvPr id="9" name="Zástupný symbol pro číslo snímku 5"/>
          <p:cNvSpPr>
            <a:spLocks noGrp="1"/>
          </p:cNvSpPr>
          <p:nvPr>
            <p:ph type="sldNum" sz="quarter" idx="12"/>
          </p:nvPr>
        </p:nvSpPr>
        <p:spPr/>
        <p:txBody>
          <a:bodyPr/>
          <a:lstStyle>
            <a:lvl1pPr>
              <a:defRPr/>
            </a:lvl1pPr>
          </a:lstStyle>
          <a:p>
            <a:fld id="{0977E1C3-5F5D-47D8-B5F2-D0F022C9F2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8" name="Zástupný symbol pro obsah 7"/>
          <p:cNvSpPr>
            <a:spLocks noGrp="1"/>
          </p:cNvSpPr>
          <p:nvPr>
            <p:ph sz="quarter" idx="1"/>
          </p:nvPr>
        </p:nvSpPr>
        <p:spPr>
          <a:xfrm>
            <a:off x="457200" y="1219200"/>
            <a:ext cx="8229600" cy="493776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fld id="{71E983B8-EB6B-4D6C-9A91-E72234D67433}" type="datetimeFigureOut">
              <a:rPr lang="en-US" smtClean="0"/>
              <a:pPr/>
              <a:t>7/17/2012</a:t>
            </a:fld>
            <a:endParaRPr lang="en-US"/>
          </a:p>
        </p:txBody>
      </p:sp>
      <p:sp>
        <p:nvSpPr>
          <p:cNvPr id="5" name="Zástupný symbol pro zápatí 2"/>
          <p:cNvSpPr>
            <a:spLocks noGrp="1"/>
          </p:cNvSpPr>
          <p:nvPr>
            <p:ph type="ftr" sz="quarter" idx="11"/>
          </p:nvPr>
        </p:nvSpPr>
        <p:spPr/>
        <p:txBody>
          <a:bodyPr/>
          <a:lstStyle>
            <a:lvl1pPr>
              <a:defRPr/>
            </a:lvl1pPr>
          </a:lstStyle>
          <a:p>
            <a:endParaRPr lang="en-US"/>
          </a:p>
        </p:txBody>
      </p:sp>
      <p:sp>
        <p:nvSpPr>
          <p:cNvPr id="6" name="Zástupný symbol pro číslo snímku 22"/>
          <p:cNvSpPr>
            <a:spLocks noGrp="1"/>
          </p:cNvSpPr>
          <p:nvPr>
            <p:ph type="sldNum" sz="quarter" idx="12"/>
          </p:nvPr>
        </p:nvSpPr>
        <p:spPr/>
        <p:txBody>
          <a:bodyPr/>
          <a:lstStyle>
            <a:lvl1pPr>
              <a:defRPr/>
            </a:lvl1pPr>
          </a:lstStyle>
          <a:p>
            <a:fld id="{0977E1C3-5F5D-47D8-B5F2-D0F022C9F2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Obdélník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1219200" y="2971800"/>
            <a:ext cx="6858000" cy="1066800"/>
          </a:xfrm>
        </p:spPr>
        <p:txBody>
          <a:bodyPr anchor="t"/>
          <a:lstStyle>
            <a:lvl1pPr algn="r">
              <a:buNone/>
              <a:defRPr sz="3200" b="0" cap="none" baseline="0"/>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6" name="Zástupný symbol pro datum 3"/>
          <p:cNvSpPr>
            <a:spLocks noGrp="1"/>
          </p:cNvSpPr>
          <p:nvPr>
            <p:ph type="dt" sz="half" idx="10"/>
          </p:nvPr>
        </p:nvSpPr>
        <p:spPr>
          <a:xfrm>
            <a:off x="6400800" y="6354763"/>
            <a:ext cx="2286000" cy="366712"/>
          </a:xfrm>
        </p:spPr>
        <p:txBody>
          <a:bodyPr/>
          <a:lstStyle>
            <a:lvl1pPr>
              <a:defRPr/>
            </a:lvl1pPr>
          </a:lstStyle>
          <a:p>
            <a:fld id="{71E983B8-EB6B-4D6C-9A91-E72234D67433}" type="datetimeFigureOut">
              <a:rPr lang="en-US" smtClean="0"/>
              <a:pPr/>
              <a:t>7/17/2012</a:t>
            </a:fld>
            <a:endParaRPr lang="en-US"/>
          </a:p>
        </p:txBody>
      </p:sp>
      <p:sp>
        <p:nvSpPr>
          <p:cNvPr id="7" name="Zástupný symbol pro zápatí 4"/>
          <p:cNvSpPr>
            <a:spLocks noGrp="1"/>
          </p:cNvSpPr>
          <p:nvPr>
            <p:ph type="ftr" sz="quarter" idx="11"/>
          </p:nvPr>
        </p:nvSpPr>
        <p:spPr>
          <a:xfrm>
            <a:off x="2898775" y="6354763"/>
            <a:ext cx="3475038" cy="366712"/>
          </a:xfrm>
        </p:spPr>
        <p:txBody>
          <a:bodyPr/>
          <a:lstStyle>
            <a:lvl1pPr>
              <a:defRPr/>
            </a:lvl1pPr>
          </a:lstStyle>
          <a:p>
            <a:endParaRPr lang="en-US"/>
          </a:p>
        </p:txBody>
      </p:sp>
      <p:sp>
        <p:nvSpPr>
          <p:cNvPr id="8" name="Zástupný symbol pro číslo snímku 5"/>
          <p:cNvSpPr>
            <a:spLocks noGrp="1"/>
          </p:cNvSpPr>
          <p:nvPr>
            <p:ph type="sldNum" sz="quarter" idx="12"/>
          </p:nvPr>
        </p:nvSpPr>
        <p:spPr>
          <a:xfrm>
            <a:off x="1069975" y="6354763"/>
            <a:ext cx="1520825" cy="366712"/>
          </a:xfrm>
        </p:spPr>
        <p:txBody>
          <a:bodyPr/>
          <a:lstStyle>
            <a:lvl1pPr>
              <a:defRPr/>
            </a:lvl1pPr>
          </a:lstStyle>
          <a:p>
            <a:fld id="{0977E1C3-5F5D-47D8-B5F2-D0F022C9F2B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lang="cs-CZ" smtClean="0"/>
              <a:t>Klepnutím lze upravit styl předlohy nadpisů.</a:t>
            </a:r>
            <a:endParaRPr lang="en-US"/>
          </a:p>
        </p:txBody>
      </p:sp>
      <p:sp>
        <p:nvSpPr>
          <p:cNvPr id="9" name="Zástupný symbol pro obsah 8"/>
          <p:cNvSpPr>
            <a:spLocks noGrp="1"/>
          </p:cNvSpPr>
          <p:nvPr>
            <p:ph sz="quarter" idx="1"/>
          </p:nvPr>
        </p:nvSpPr>
        <p:spPr>
          <a:xfrm>
            <a:off x="457200" y="1219200"/>
            <a:ext cx="4041648" cy="493776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4632198" y="1216152"/>
            <a:ext cx="4041648" cy="493776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fld id="{71E983B8-EB6B-4D6C-9A91-E72234D67433}" type="datetimeFigureOut">
              <a:rPr lang="en-US" smtClean="0"/>
              <a:pPr/>
              <a:t>7/17/2012</a:t>
            </a:fld>
            <a:endParaRPr lang="en-US"/>
          </a:p>
        </p:txBody>
      </p:sp>
      <p:sp>
        <p:nvSpPr>
          <p:cNvPr id="6" name="Zástupný symbol pro zápatí 2"/>
          <p:cNvSpPr>
            <a:spLocks noGrp="1"/>
          </p:cNvSpPr>
          <p:nvPr>
            <p:ph type="ftr" sz="quarter" idx="11"/>
          </p:nvPr>
        </p:nvSpPr>
        <p:spPr/>
        <p:txBody>
          <a:bodyPr/>
          <a:lstStyle>
            <a:lvl1pPr>
              <a:defRPr/>
            </a:lvl1pPr>
          </a:lstStyle>
          <a:p>
            <a:endParaRPr lang="en-US"/>
          </a:p>
        </p:txBody>
      </p:sp>
      <p:sp>
        <p:nvSpPr>
          <p:cNvPr id="7" name="Zástupný symbol pro číslo snímku 22"/>
          <p:cNvSpPr>
            <a:spLocks noGrp="1"/>
          </p:cNvSpPr>
          <p:nvPr>
            <p:ph type="sldNum" sz="quarter" idx="12"/>
          </p:nvPr>
        </p:nvSpPr>
        <p:spPr/>
        <p:txBody>
          <a:bodyPr/>
          <a:lstStyle>
            <a:lvl1pPr>
              <a:defRPr/>
            </a:lvl1pPr>
          </a:lstStyle>
          <a:p>
            <a:fld id="{0977E1C3-5F5D-47D8-B5F2-D0F022C9F2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nchor="ct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text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11" name="Zástupný symbol pro obsah 10"/>
          <p:cNvSpPr>
            <a:spLocks noGrp="1"/>
          </p:cNvSpPr>
          <p:nvPr>
            <p:ph sz="quarter" idx="2"/>
          </p:nvPr>
        </p:nvSpPr>
        <p:spPr>
          <a:xfrm>
            <a:off x="457200" y="2133600"/>
            <a:ext cx="4038600" cy="40386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4648200" y="2133600"/>
            <a:ext cx="4038600" cy="40386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13"/>
          <p:cNvSpPr>
            <a:spLocks noGrp="1"/>
          </p:cNvSpPr>
          <p:nvPr>
            <p:ph type="dt" sz="half" idx="10"/>
          </p:nvPr>
        </p:nvSpPr>
        <p:spPr/>
        <p:txBody>
          <a:bodyPr/>
          <a:lstStyle>
            <a:lvl1pPr>
              <a:defRPr/>
            </a:lvl1pPr>
          </a:lstStyle>
          <a:p>
            <a:fld id="{71E983B8-EB6B-4D6C-9A91-E72234D67433}" type="datetimeFigureOut">
              <a:rPr lang="en-US" smtClean="0"/>
              <a:pPr/>
              <a:t>7/17/2012</a:t>
            </a:fld>
            <a:endParaRPr lang="en-US"/>
          </a:p>
        </p:txBody>
      </p:sp>
      <p:sp>
        <p:nvSpPr>
          <p:cNvPr id="8" name="Zástupný symbol pro zápatí 2"/>
          <p:cNvSpPr>
            <a:spLocks noGrp="1"/>
          </p:cNvSpPr>
          <p:nvPr>
            <p:ph type="ftr" sz="quarter" idx="11"/>
          </p:nvPr>
        </p:nvSpPr>
        <p:spPr/>
        <p:txBody>
          <a:bodyPr/>
          <a:lstStyle>
            <a:lvl1pPr>
              <a:defRPr/>
            </a:lvl1pPr>
          </a:lstStyle>
          <a:p>
            <a:endParaRPr lang="en-US"/>
          </a:p>
        </p:txBody>
      </p:sp>
      <p:sp>
        <p:nvSpPr>
          <p:cNvPr id="9" name="Zástupný symbol pro číslo snímku 22"/>
          <p:cNvSpPr>
            <a:spLocks noGrp="1"/>
          </p:cNvSpPr>
          <p:nvPr>
            <p:ph type="sldNum" sz="quarter" idx="12"/>
          </p:nvPr>
        </p:nvSpPr>
        <p:spPr/>
        <p:txBody>
          <a:bodyPr/>
          <a:lstStyle>
            <a:lvl1pPr>
              <a:defRPr/>
            </a:lvl1pPr>
          </a:lstStyle>
          <a:p>
            <a:fld id="{0977E1C3-5F5D-47D8-B5F2-D0F022C9F2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Rovnoramenný trojúhelník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457200" y="228600"/>
            <a:ext cx="8229600" cy="914400"/>
          </a:xfrm>
        </p:spPr>
        <p:txBody>
          <a:bodyPr/>
          <a:lstStyle/>
          <a:p>
            <a:r>
              <a:rPr lang="cs-CZ" smtClean="0"/>
              <a:t>Klepnutím lze upravit styl předlohy nadpisů.</a:t>
            </a:r>
            <a:endParaRPr lang="en-US"/>
          </a:p>
        </p:txBody>
      </p:sp>
      <p:sp>
        <p:nvSpPr>
          <p:cNvPr id="4" name="Zástupný symbol pro datum 2"/>
          <p:cNvSpPr>
            <a:spLocks noGrp="1"/>
          </p:cNvSpPr>
          <p:nvPr>
            <p:ph type="dt" sz="half" idx="10"/>
          </p:nvPr>
        </p:nvSpPr>
        <p:spPr/>
        <p:txBody>
          <a:bodyPr/>
          <a:lstStyle>
            <a:lvl1pPr>
              <a:defRPr/>
            </a:lvl1pPr>
          </a:lstStyle>
          <a:p>
            <a:fld id="{71E983B8-EB6B-4D6C-9A91-E72234D67433}" type="datetimeFigureOut">
              <a:rPr lang="en-US" smtClean="0"/>
              <a:pPr/>
              <a:t>7/17/2012</a:t>
            </a:fld>
            <a:endParaRPr lang="en-US"/>
          </a:p>
        </p:txBody>
      </p:sp>
      <p:sp>
        <p:nvSpPr>
          <p:cNvPr id="5" name="Zástupný symbol pro zápatí 3"/>
          <p:cNvSpPr>
            <a:spLocks noGrp="1"/>
          </p:cNvSpPr>
          <p:nvPr>
            <p:ph type="ftr" sz="quarter" idx="11"/>
          </p:nvPr>
        </p:nvSpPr>
        <p:spPr/>
        <p:txBody>
          <a:bodyPr/>
          <a:lstStyle>
            <a:lvl1pPr>
              <a:defRPr/>
            </a:lvl1pPr>
          </a:lstStyle>
          <a:p>
            <a:endParaRPr lang="en-US"/>
          </a:p>
        </p:txBody>
      </p:sp>
      <p:sp>
        <p:nvSpPr>
          <p:cNvPr id="6" name="Zástupný symbol pro číslo snímku 4"/>
          <p:cNvSpPr>
            <a:spLocks noGrp="1"/>
          </p:cNvSpPr>
          <p:nvPr>
            <p:ph type="sldNum" sz="quarter" idx="12"/>
          </p:nvPr>
        </p:nvSpPr>
        <p:spPr/>
        <p:txBody>
          <a:bodyPr/>
          <a:lstStyle>
            <a:lvl1pPr>
              <a:defRPr/>
            </a:lvl1pPr>
          </a:lstStyle>
          <a:p>
            <a:fld id="{0977E1C3-5F5D-47D8-B5F2-D0F022C9F2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Přímá spojovací čára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cs typeface="+mn-cs"/>
            </a:endParaRPr>
          </a:p>
        </p:txBody>
      </p:sp>
      <p:sp>
        <p:nvSpPr>
          <p:cNvPr id="3" name="Rovnoramenný trojúhelník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Zástupný symbol pro datum 1"/>
          <p:cNvSpPr>
            <a:spLocks noGrp="1"/>
          </p:cNvSpPr>
          <p:nvPr>
            <p:ph type="dt" sz="half" idx="10"/>
          </p:nvPr>
        </p:nvSpPr>
        <p:spPr/>
        <p:txBody>
          <a:bodyPr/>
          <a:lstStyle>
            <a:lvl1pPr>
              <a:defRPr/>
            </a:lvl1pPr>
          </a:lstStyle>
          <a:p>
            <a:fld id="{71E983B8-EB6B-4D6C-9A91-E72234D67433}" type="datetimeFigureOut">
              <a:rPr lang="en-US" smtClean="0"/>
              <a:pPr/>
              <a:t>7/17/2012</a:t>
            </a:fld>
            <a:endParaRPr lang="en-US"/>
          </a:p>
        </p:txBody>
      </p:sp>
      <p:sp>
        <p:nvSpPr>
          <p:cNvPr id="5" name="Zástupný symbol pro zápatí 2"/>
          <p:cNvSpPr>
            <a:spLocks noGrp="1"/>
          </p:cNvSpPr>
          <p:nvPr>
            <p:ph type="ftr" sz="quarter" idx="11"/>
          </p:nvPr>
        </p:nvSpPr>
        <p:spPr/>
        <p:txBody>
          <a:bodyPr/>
          <a:lstStyle>
            <a:lvl1pPr>
              <a:defRPr/>
            </a:lvl1pPr>
          </a:lstStyle>
          <a:p>
            <a:endParaRPr lang="en-US"/>
          </a:p>
        </p:txBody>
      </p:sp>
      <p:sp>
        <p:nvSpPr>
          <p:cNvPr id="6" name="Zástupný symbol pro číslo snímku 3"/>
          <p:cNvSpPr>
            <a:spLocks noGrp="1"/>
          </p:cNvSpPr>
          <p:nvPr>
            <p:ph type="sldNum" sz="quarter" idx="12"/>
          </p:nvPr>
        </p:nvSpPr>
        <p:spPr/>
        <p:txBody>
          <a:bodyPr/>
          <a:lstStyle>
            <a:lvl1pPr>
              <a:defRPr/>
            </a:lvl1pPr>
          </a:lstStyle>
          <a:p>
            <a:fld id="{0977E1C3-5F5D-47D8-B5F2-D0F022C9F2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cs typeface="+mn-cs"/>
            </a:endParaRPr>
          </a:p>
        </p:txBody>
      </p:sp>
      <p:sp>
        <p:nvSpPr>
          <p:cNvPr id="6" name="Přímá spojovací čára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cs typeface="+mn-cs"/>
            </a:endParaRPr>
          </a:p>
        </p:txBody>
      </p:sp>
      <p:sp>
        <p:nvSpPr>
          <p:cNvPr id="7" name="Rovnoramenný trojúhelník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12" name="Zástupný symbol pro obsah 11"/>
          <p:cNvSpPr>
            <a:spLocks noGrp="1"/>
          </p:cNvSpPr>
          <p:nvPr>
            <p:ph sz="quarter" idx="1"/>
          </p:nvPr>
        </p:nvSpPr>
        <p:spPr>
          <a:xfrm>
            <a:off x="304800" y="304800"/>
            <a:ext cx="5715000" cy="5715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Zástupný symbol pro datum 4"/>
          <p:cNvSpPr>
            <a:spLocks noGrp="1"/>
          </p:cNvSpPr>
          <p:nvPr>
            <p:ph type="dt" sz="half" idx="10"/>
          </p:nvPr>
        </p:nvSpPr>
        <p:spPr/>
        <p:txBody>
          <a:bodyPr/>
          <a:lstStyle>
            <a:lvl1pPr>
              <a:defRPr/>
            </a:lvl1pPr>
          </a:lstStyle>
          <a:p>
            <a:fld id="{71E983B8-EB6B-4D6C-9A91-E72234D67433}" type="datetimeFigureOut">
              <a:rPr lang="en-US" smtClean="0"/>
              <a:pPr/>
              <a:t>7/17/2012</a:t>
            </a:fld>
            <a:endParaRPr lang="en-US"/>
          </a:p>
        </p:txBody>
      </p:sp>
      <p:sp>
        <p:nvSpPr>
          <p:cNvPr id="9" name="Zástupný symbol pro zápatí 5"/>
          <p:cNvSpPr>
            <a:spLocks noGrp="1"/>
          </p:cNvSpPr>
          <p:nvPr>
            <p:ph type="ftr" sz="quarter" idx="11"/>
          </p:nvPr>
        </p:nvSpPr>
        <p:spPr/>
        <p:txBody>
          <a:bodyPr/>
          <a:lstStyle>
            <a:lvl1pPr>
              <a:defRPr/>
            </a:lvl1pPr>
          </a:lstStyle>
          <a:p>
            <a:endParaRPr lang="en-US"/>
          </a:p>
        </p:txBody>
      </p:sp>
      <p:sp>
        <p:nvSpPr>
          <p:cNvPr id="10" name="Zástupný symbol pro číslo snímku 6"/>
          <p:cNvSpPr>
            <a:spLocks noGrp="1"/>
          </p:cNvSpPr>
          <p:nvPr>
            <p:ph type="sldNum" sz="quarter" idx="12"/>
          </p:nvPr>
        </p:nvSpPr>
        <p:spPr/>
        <p:txBody>
          <a:bodyPr/>
          <a:lstStyle>
            <a:lvl1pPr>
              <a:defRPr/>
            </a:lvl1pPr>
          </a:lstStyle>
          <a:p>
            <a:fld id="{0977E1C3-5F5D-47D8-B5F2-D0F022C9F2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cs typeface="+mn-cs"/>
            </a:endParaRPr>
          </a:p>
        </p:txBody>
      </p:sp>
      <p:sp>
        <p:nvSpPr>
          <p:cNvPr id="6" name="Rovnoramenný trojúhelník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8" name="Zástupný symbol pro datum 4"/>
          <p:cNvSpPr>
            <a:spLocks noGrp="1"/>
          </p:cNvSpPr>
          <p:nvPr>
            <p:ph type="dt" sz="half" idx="10"/>
          </p:nvPr>
        </p:nvSpPr>
        <p:spPr/>
        <p:txBody>
          <a:bodyPr/>
          <a:lstStyle>
            <a:lvl1pPr>
              <a:defRPr/>
            </a:lvl1pPr>
          </a:lstStyle>
          <a:p>
            <a:fld id="{71E983B8-EB6B-4D6C-9A91-E72234D67433}" type="datetimeFigureOut">
              <a:rPr lang="en-US" smtClean="0"/>
              <a:pPr/>
              <a:t>7/17/2012</a:t>
            </a:fld>
            <a:endParaRPr lang="en-US"/>
          </a:p>
        </p:txBody>
      </p:sp>
      <p:sp>
        <p:nvSpPr>
          <p:cNvPr id="9" name="Zástupný symbol pro zápatí 5"/>
          <p:cNvSpPr>
            <a:spLocks noGrp="1"/>
          </p:cNvSpPr>
          <p:nvPr>
            <p:ph type="ftr" sz="quarter" idx="11"/>
          </p:nvPr>
        </p:nvSpPr>
        <p:spPr/>
        <p:txBody>
          <a:bodyPr/>
          <a:lstStyle>
            <a:lvl1pPr>
              <a:defRPr/>
            </a:lvl1pPr>
          </a:lstStyle>
          <a:p>
            <a:endParaRPr lang="en-US"/>
          </a:p>
        </p:txBody>
      </p:sp>
      <p:sp>
        <p:nvSpPr>
          <p:cNvPr id="10" name="Zástupný symbol pro číslo snímku 6"/>
          <p:cNvSpPr>
            <a:spLocks noGrp="1"/>
          </p:cNvSpPr>
          <p:nvPr>
            <p:ph type="sldNum" sz="quarter" idx="12"/>
          </p:nvPr>
        </p:nvSpPr>
        <p:spPr/>
        <p:txBody>
          <a:bodyPr/>
          <a:lstStyle>
            <a:lvl1pPr>
              <a:defRPr/>
            </a:lvl1pPr>
          </a:lstStyle>
          <a:p>
            <a:fld id="{0977E1C3-5F5D-47D8-B5F2-D0F022C9F2B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83000"/>
            <a:lum/>
          </a:blip>
          <a:srcRect/>
          <a:stretch>
            <a:fillRect t="-49000" b="-4000"/>
          </a:stretch>
        </a:blipFill>
        <a:effectLst/>
      </p:bgPr>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027" name="Zástupný symbol pro text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cs typeface="+mn-cs"/>
              </a:defRPr>
            </a:lvl1pPr>
          </a:lstStyle>
          <a:p>
            <a:fld id="{71E983B8-EB6B-4D6C-9A91-E72234D67433}" type="datetimeFigureOut">
              <a:rPr lang="en-US" smtClean="0"/>
              <a:pPr/>
              <a:t>7/17/2012</a:t>
            </a:fld>
            <a:endParaRPr lang="en-US"/>
          </a:p>
        </p:txBody>
      </p:sp>
      <p:sp>
        <p:nvSpPr>
          <p:cNvPr id="3" name="Zástupný symbol pro zápatí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cs typeface="+mn-cs"/>
              </a:defRPr>
            </a:lvl1pPr>
          </a:lstStyle>
          <a:p>
            <a:endParaRPr lang="en-US"/>
          </a:p>
        </p:txBody>
      </p:sp>
      <p:sp>
        <p:nvSpPr>
          <p:cNvPr id="23" name="Zástupný symbol pro číslo snímku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a:solidFill>
                  <a:schemeClr val="tx2"/>
                </a:solidFill>
                <a:cs typeface="+mn-cs"/>
              </a:defRPr>
            </a:lvl1pPr>
          </a:lstStyle>
          <a:p>
            <a:fld id="{0977E1C3-5F5D-47D8-B5F2-D0F022C9F2BC}" type="slidenum">
              <a:rPr lang="en-US" smtClean="0"/>
              <a:pPr/>
              <a:t>‹#›</a:t>
            </a:fld>
            <a:endParaRPr lang="en-US"/>
          </a:p>
        </p:txBody>
      </p:sp>
      <p:sp>
        <p:nvSpPr>
          <p:cNvPr id="28" name="Přímá spojovací čára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cs typeface="+mn-cs"/>
            </a:endParaRPr>
          </a:p>
        </p:txBody>
      </p:sp>
      <p:sp>
        <p:nvSpPr>
          <p:cNvPr id="29" name="Přímá spojovací čára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cs typeface="+mn-cs"/>
            </a:endParaRPr>
          </a:p>
        </p:txBody>
      </p:sp>
      <p:sp>
        <p:nvSpPr>
          <p:cNvPr id="10" name="Rovnoramenný trojúhelník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200" kern="1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ill Sans MT" pitchFamily="34" charset="-18"/>
        </a:defRPr>
      </a:lvl2pPr>
      <a:lvl3pPr algn="l" rtl="0" eaLnBrk="1" fontAlgn="base" hangingPunct="1">
        <a:spcBef>
          <a:spcPct val="0"/>
        </a:spcBef>
        <a:spcAft>
          <a:spcPct val="0"/>
        </a:spcAft>
        <a:defRPr sz="3200">
          <a:solidFill>
            <a:schemeClr val="tx2"/>
          </a:solidFill>
          <a:latin typeface="Gill Sans MT" pitchFamily="34" charset="-18"/>
        </a:defRPr>
      </a:lvl3pPr>
      <a:lvl4pPr algn="l" rtl="0" eaLnBrk="1" fontAlgn="base" hangingPunct="1">
        <a:spcBef>
          <a:spcPct val="0"/>
        </a:spcBef>
        <a:spcAft>
          <a:spcPct val="0"/>
        </a:spcAft>
        <a:defRPr sz="3200">
          <a:solidFill>
            <a:schemeClr val="tx2"/>
          </a:solidFill>
          <a:latin typeface="Gill Sans MT" pitchFamily="34" charset="-18"/>
        </a:defRPr>
      </a:lvl4pPr>
      <a:lvl5pPr algn="l" rtl="0" eaLnBrk="1" fontAlgn="base" hangingPunct="1">
        <a:spcBef>
          <a:spcPct val="0"/>
        </a:spcBef>
        <a:spcAft>
          <a:spcPct val="0"/>
        </a:spcAft>
        <a:defRPr sz="3200">
          <a:solidFill>
            <a:schemeClr val="tx2"/>
          </a:solidFill>
          <a:latin typeface="Gill Sans MT" pitchFamily="34" charset="-18"/>
        </a:defRPr>
      </a:lvl5pPr>
      <a:lvl6pPr marL="457200" algn="l" rtl="0" eaLnBrk="1" fontAlgn="base" hangingPunct="1">
        <a:spcBef>
          <a:spcPct val="0"/>
        </a:spcBef>
        <a:spcAft>
          <a:spcPct val="0"/>
        </a:spcAft>
        <a:defRPr sz="3200">
          <a:solidFill>
            <a:schemeClr val="tx2"/>
          </a:solidFill>
          <a:latin typeface="Gill Sans MT" pitchFamily="34" charset="-18"/>
        </a:defRPr>
      </a:lvl6pPr>
      <a:lvl7pPr marL="914400" algn="l" rtl="0" eaLnBrk="1" fontAlgn="base" hangingPunct="1">
        <a:spcBef>
          <a:spcPct val="0"/>
        </a:spcBef>
        <a:spcAft>
          <a:spcPct val="0"/>
        </a:spcAft>
        <a:defRPr sz="3200">
          <a:solidFill>
            <a:schemeClr val="tx2"/>
          </a:solidFill>
          <a:latin typeface="Gill Sans MT" pitchFamily="34" charset="-18"/>
        </a:defRPr>
      </a:lvl7pPr>
      <a:lvl8pPr marL="1371600" algn="l" rtl="0" eaLnBrk="1" fontAlgn="base" hangingPunct="1">
        <a:spcBef>
          <a:spcPct val="0"/>
        </a:spcBef>
        <a:spcAft>
          <a:spcPct val="0"/>
        </a:spcAft>
        <a:defRPr sz="3200">
          <a:solidFill>
            <a:schemeClr val="tx2"/>
          </a:solidFill>
          <a:latin typeface="Gill Sans MT" pitchFamily="34" charset="-18"/>
        </a:defRPr>
      </a:lvl8pPr>
      <a:lvl9pPr marL="1828800" algn="l" rtl="0" eaLnBrk="1" fontAlgn="base" hangingPunct="1">
        <a:spcBef>
          <a:spcPct val="0"/>
        </a:spcBef>
        <a:spcAft>
          <a:spcPct val="0"/>
        </a:spcAft>
        <a:defRPr sz="3200">
          <a:solidFill>
            <a:schemeClr val="tx2"/>
          </a:solidFill>
          <a:latin typeface="Gill Sans MT" pitchFamily="34" charset="-18"/>
        </a:defRPr>
      </a:lvl9pPr>
    </p:titleStyle>
    <p:bodyStyle>
      <a:lvl1pPr marL="273050" indent="-273050" algn="l"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1" fontAlgn="base" hangingPunct="1">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1" fontAlgn="base" hangingPunct="1">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1" fontAlgn="base" hangingPunct="1">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cs.wikipedia.org/wiki/Pohlav%C3%AD" TargetMode="External"/><Relationship Id="rId3" Type="http://schemas.openxmlformats.org/officeDocument/2006/relationships/hyperlink" Target="http://cs.wikipedia.org/wiki/Filosofie" TargetMode="External"/><Relationship Id="rId7" Type="http://schemas.openxmlformats.org/officeDocument/2006/relationships/hyperlink" Target="http://cs.wikipedia.org/wiki/V%C3%BDzkum" TargetMode="External"/><Relationship Id="rId2" Type="http://schemas.openxmlformats.org/officeDocument/2006/relationships/hyperlink" Target="http://cs.wikipedia.org/wiki/Latina" TargetMode="External"/><Relationship Id="rId1" Type="http://schemas.openxmlformats.org/officeDocument/2006/relationships/slideLayout" Target="../slideLayouts/slideLayout2.xml"/><Relationship Id="rId6" Type="http://schemas.openxmlformats.org/officeDocument/2006/relationships/hyperlink" Target="http://cs.wikipedia.org/wiki/Ideologie" TargetMode="External"/><Relationship Id="rId11" Type="http://schemas.openxmlformats.org/officeDocument/2006/relationships/hyperlink" Target="http://cs.wikipedia.org/wiki/Mu%C5%BE" TargetMode="External"/><Relationship Id="rId5" Type="http://schemas.openxmlformats.org/officeDocument/2006/relationships/hyperlink" Target="http://cs.wikipedia.org/wiki/Politick%C3%A9_hnut%C3%AD" TargetMode="External"/><Relationship Id="rId10" Type="http://schemas.openxmlformats.org/officeDocument/2006/relationships/hyperlink" Target="http://cs.wikipedia.org/wiki/Muslim" TargetMode="External"/><Relationship Id="rId4" Type="http://schemas.openxmlformats.org/officeDocument/2006/relationships/hyperlink" Target="http://cs.wikipedia.org/wiki/Soci%C3%A1ln%C3%AD_teorie" TargetMode="External"/><Relationship Id="rId9" Type="http://schemas.openxmlformats.org/officeDocument/2006/relationships/hyperlink" Target="http://cs.wikipedia.org/wiki/Z%C3%A1kladn%C3%AD_lidsk%C3%A1_pr%C3%A1v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cs.wikipedia.org/wiki/Rasa" TargetMode="External"/><Relationship Id="rId2" Type="http://schemas.openxmlformats.org/officeDocument/2006/relationships/hyperlink" Target="http://cs.wikipedia.org/w/index.php?title=%C5%BDenstv%C3%AD&amp;action=edit&amp;redlink=1" TargetMode="External"/><Relationship Id="rId1" Type="http://schemas.openxmlformats.org/officeDocument/2006/relationships/slideLayout" Target="../slideLayouts/slideLayout2.xml"/><Relationship Id="rId6" Type="http://schemas.openxmlformats.org/officeDocument/2006/relationships/hyperlink" Target="http://cs.wikipedia.org/wiki/S%C3%BAd%C3%A1n" TargetMode="External"/><Relationship Id="rId5" Type="http://schemas.openxmlformats.org/officeDocument/2006/relationships/hyperlink" Target="http://cs.wikipedia.org/wiki/%C5%BDensk%C3%A1_ob%C5%99%C3%ADzka" TargetMode="External"/><Relationship Id="rId4" Type="http://schemas.openxmlformats.org/officeDocument/2006/relationships/hyperlink" Target="http://cs.wikipedia.org/wiki/Soci%C3%A1ln%C3%AD_t%C5%99%C3%ADda"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cs.wikipedia.org/w/index.php?title=Druh%C3%A1_vlna_feminismu&amp;action=edit&amp;redlink=1" TargetMode="External"/><Relationship Id="rId2" Type="http://schemas.openxmlformats.org/officeDocument/2006/relationships/hyperlink" Target="http://cs.wikipedia.org/w/index.php?title=Prvn%C3%AD_vlna_feminismu&amp;action=edit&amp;redlink=1" TargetMode="External"/><Relationship Id="rId1" Type="http://schemas.openxmlformats.org/officeDocument/2006/relationships/slideLayout" Target="../slideLayouts/slideLayout2.xml"/><Relationship Id="rId5" Type="http://schemas.openxmlformats.org/officeDocument/2006/relationships/hyperlink" Target="http://cs.wikipedia.org/w/index.php?title=Postfeminismus&amp;action=edit&amp;redlink=1" TargetMode="External"/><Relationship Id="rId4" Type="http://schemas.openxmlformats.org/officeDocument/2006/relationships/hyperlink" Target="http://cs.wikipedia.org/w/index.php?title=T%C5%99et%C3%AD_vlna_feminismu&amp;action=edit&amp;redlink=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cs.wikipedia.org/wiki/1792" TargetMode="External"/><Relationship Id="rId2" Type="http://schemas.openxmlformats.org/officeDocument/2006/relationships/hyperlink" Target="http://cs.wikipedia.org/wiki/Mary_Wollstonecraft" TargetMode="External"/><Relationship Id="rId1" Type="http://schemas.openxmlformats.org/officeDocument/2006/relationships/slideLayout" Target="../slideLayouts/slideLayout2.xml"/><Relationship Id="rId4" Type="http://schemas.openxmlformats.org/officeDocument/2006/relationships/hyperlink" Target="http://cs.wikipedia.org/wiki/N%C3%A1bo%C5%BEenstv%C3%AD"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cs.wikipedia.org/wiki/%C4%8Ce%C5%A1i" TargetMode="External"/><Relationship Id="rId13" Type="http://schemas.openxmlformats.org/officeDocument/2006/relationships/hyperlink" Target="http://cs.wikipedia.org/wiki/4._%C3%BAnor" TargetMode="External"/><Relationship Id="rId18" Type="http://schemas.openxmlformats.org/officeDocument/2006/relationships/hyperlink" Target="http://cs.wikipedia.org/wiki/Praha" TargetMode="External"/><Relationship Id="rId3" Type="http://schemas.openxmlformats.org/officeDocument/2006/relationships/hyperlink" Target="http://cs.wikipedia.org/wiki/1785" TargetMode="External"/><Relationship Id="rId21" Type="http://schemas.openxmlformats.org/officeDocument/2006/relationships/hyperlink" Target="http://cs.wikipedia.org/wiki/1861" TargetMode="External"/><Relationship Id="rId7" Type="http://schemas.openxmlformats.org/officeDocument/2006/relationships/hyperlink" Target="http://cs.wikipedia.org/wiki/Litomy%C5%A1l" TargetMode="External"/><Relationship Id="rId12" Type="http://schemas.openxmlformats.org/officeDocument/2006/relationships/hyperlink" Target="http://cs.wikipedia.org/w/index.php?title=Dom%C3%A1c%C3%AD_kucha%C5%99ka_(Rettigov%C3%A1)&amp;action=edit&amp;redlink=1" TargetMode="External"/><Relationship Id="rId17" Type="http://schemas.openxmlformats.org/officeDocument/2006/relationships/hyperlink" Target="http://cs.wikipedia.org/wiki/1862" TargetMode="External"/><Relationship Id="rId2" Type="http://schemas.openxmlformats.org/officeDocument/2006/relationships/hyperlink" Target="http://cs.wikipedia.org/wiki/31._leden" TargetMode="External"/><Relationship Id="rId16" Type="http://schemas.openxmlformats.org/officeDocument/2006/relationships/hyperlink" Target="http://cs.wikipedia.org/wiki/21._leden" TargetMode="External"/><Relationship Id="rId20" Type="http://schemas.openxmlformats.org/officeDocument/2006/relationships/hyperlink" Target="http://cs.wikipedia.org/wiki/Pr%C3%B3za" TargetMode="External"/><Relationship Id="rId1" Type="http://schemas.openxmlformats.org/officeDocument/2006/relationships/slideLayout" Target="../slideLayouts/slideLayout2.xml"/><Relationship Id="rId6" Type="http://schemas.openxmlformats.org/officeDocument/2006/relationships/hyperlink" Target="http://cs.wikipedia.org/wiki/1845" TargetMode="External"/><Relationship Id="rId11" Type="http://schemas.openxmlformats.org/officeDocument/2006/relationships/hyperlink" Target="http://cs.wikipedia.org/wiki/Kucha%C5%99sk%C3%A1_kniha" TargetMode="External"/><Relationship Id="rId5" Type="http://schemas.openxmlformats.org/officeDocument/2006/relationships/hyperlink" Target="http://cs.wikipedia.org/wiki/5._srpen" TargetMode="External"/><Relationship Id="rId15" Type="http://schemas.openxmlformats.org/officeDocument/2006/relationships/hyperlink" Target="http://cs.wikipedia.org/wiki/V%C3%ADde%C5%88" TargetMode="External"/><Relationship Id="rId10" Type="http://schemas.openxmlformats.org/officeDocument/2006/relationships/hyperlink" Target="http://cs.wikipedia.org/wiki/Autor" TargetMode="External"/><Relationship Id="rId19" Type="http://schemas.openxmlformats.org/officeDocument/2006/relationships/hyperlink" Target="http://cs.wikipedia.org/wiki/%C4%8Cesko" TargetMode="External"/><Relationship Id="rId4" Type="http://schemas.openxmlformats.org/officeDocument/2006/relationships/hyperlink" Target="http://cs.wikipedia.org/wiki/V%C5%A1eradice" TargetMode="External"/><Relationship Id="rId9" Type="http://schemas.openxmlformats.org/officeDocument/2006/relationships/hyperlink" Target="http://cs.wikipedia.org/wiki/Spisovatel" TargetMode="External"/><Relationship Id="rId14" Type="http://schemas.openxmlformats.org/officeDocument/2006/relationships/hyperlink" Target="http://cs.wikipedia.org/wiki/1820"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cs.wikipedia.org/w/index.php?title=Nadvl%C3%A1da&amp;action=edit&amp;redlink=1" TargetMode="External"/><Relationship Id="rId13" Type="http://schemas.openxmlformats.org/officeDocument/2006/relationships/hyperlink" Target="http://cs.wikipedia.org/wiki/Rovnost_(pr%C3%A1vo)" TargetMode="External"/><Relationship Id="rId3" Type="http://schemas.openxmlformats.org/officeDocument/2006/relationships/hyperlink" Target="http://cs.wikipedia.org/wiki/1789" TargetMode="External"/><Relationship Id="rId7" Type="http://schemas.openxmlformats.org/officeDocument/2006/relationships/hyperlink" Target="http://cs.wikipedia.org/wiki/Revoluce" TargetMode="External"/><Relationship Id="rId12" Type="http://schemas.openxmlformats.org/officeDocument/2006/relationships/hyperlink" Target="http://cs.wikipedia.org/wiki/Svoboda" TargetMode="External"/><Relationship Id="rId2" Type="http://schemas.openxmlformats.org/officeDocument/2006/relationships/hyperlink" Target="http://cs.wikipedia.org/wiki/Velk%C3%A1_francouzsk%C3%A1_revoluce" TargetMode="External"/><Relationship Id="rId1" Type="http://schemas.openxmlformats.org/officeDocument/2006/relationships/slideLayout" Target="../slideLayouts/slideLayout2.xml"/><Relationship Id="rId6" Type="http://schemas.openxmlformats.org/officeDocument/2006/relationships/hyperlink" Target="http://cs.wikipedia.org/wiki/18._stolet%C3%AD" TargetMode="External"/><Relationship Id="rId11" Type="http://schemas.openxmlformats.org/officeDocument/2006/relationships/hyperlink" Target="http://cs.wikipedia.org/w/index.php?title=Deklaraci_pr%C3%A1v_%C5%BEeny_a_ob%C4%8Danky&amp;action=edit&amp;redlink=1" TargetMode="External"/><Relationship Id="rId5" Type="http://schemas.openxmlformats.org/officeDocument/2006/relationships/hyperlink" Target="http://cs.wikipedia.org/wiki/Olympe_de_Gouges" TargetMode="External"/><Relationship Id="rId15" Type="http://schemas.openxmlformats.org/officeDocument/2006/relationships/hyperlink" Target="http://cs.wikipedia.org/wiki/Jean_Jacques_Rousseau" TargetMode="External"/><Relationship Id="rId10" Type="http://schemas.openxmlformats.org/officeDocument/2006/relationships/hyperlink" Target="http://cs.wikipedia.org/wiki/1791" TargetMode="External"/><Relationship Id="rId4" Type="http://schemas.openxmlformats.org/officeDocument/2006/relationships/hyperlink" Target="http://cs.wikipedia.org/wiki/Rovnopr%C3%A1vnost" TargetMode="External"/><Relationship Id="rId9" Type="http://schemas.openxmlformats.org/officeDocument/2006/relationships/hyperlink" Target="http://cs.wikipedia.org/w/index.php?title=Deklaraci_lidsk%C3%BDch_pr%C3%A1v&amp;action=edit&amp;redlink=1" TargetMode="External"/><Relationship Id="rId14" Type="http://schemas.openxmlformats.org/officeDocument/2006/relationships/hyperlink" Target="http://cs.wikipedia.org/w/index.php?title=Garance&amp;action=edit&amp;redlink=1"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cs.wikipedia.org/w/index.php?title=Deklaraci_pr%C3%A1v_%C5%BEeny_a_ob%C4%8Danky&amp;action=edit&amp;redlink=1" TargetMode="External"/><Relationship Id="rId3" Type="http://schemas.openxmlformats.org/officeDocument/2006/relationships/hyperlink" Target="http://cs.wikipedia.org/wiki/18._stolet%C3%AD" TargetMode="External"/><Relationship Id="rId7" Type="http://schemas.openxmlformats.org/officeDocument/2006/relationships/hyperlink" Target="http://cs.wikipedia.org/wiki/1791" TargetMode="External"/><Relationship Id="rId12" Type="http://schemas.openxmlformats.org/officeDocument/2006/relationships/hyperlink" Target="http://cs.wikipedia.org/wiki/Gilotina" TargetMode="External"/><Relationship Id="rId2" Type="http://schemas.openxmlformats.org/officeDocument/2006/relationships/hyperlink" Target="http://cs.wikipedia.org/wiki/Olympe_de_Gouges" TargetMode="External"/><Relationship Id="rId1" Type="http://schemas.openxmlformats.org/officeDocument/2006/relationships/slideLayout" Target="../slideLayouts/slideLayout2.xml"/><Relationship Id="rId6" Type="http://schemas.openxmlformats.org/officeDocument/2006/relationships/hyperlink" Target="http://cs.wikipedia.org/w/index.php?title=Deklaraci_lidsk%C3%BDch_pr%C3%A1v&amp;action=edit&amp;redlink=1" TargetMode="External"/><Relationship Id="rId11" Type="http://schemas.openxmlformats.org/officeDocument/2006/relationships/hyperlink" Target="http://cs.wikipedia.org/w/index.php?title=Popravi%C5%A1t%C4%9B&amp;action=edit&amp;redlink=1" TargetMode="External"/><Relationship Id="rId5" Type="http://schemas.openxmlformats.org/officeDocument/2006/relationships/hyperlink" Target="http://cs.wikipedia.org/w/index.php?title=Nadvl%C3%A1da&amp;action=edit&amp;redlink=1" TargetMode="External"/><Relationship Id="rId10" Type="http://schemas.openxmlformats.org/officeDocument/2006/relationships/hyperlink" Target="http://cs.wikipedia.org/w/index.php?title=%C5%98e%C4%8Dnick%C3%A1_tribuna&amp;action=edit&amp;redlink=1" TargetMode="External"/><Relationship Id="rId4" Type="http://schemas.openxmlformats.org/officeDocument/2006/relationships/hyperlink" Target="http://cs.wikipedia.org/wiki/Revoluce" TargetMode="External"/><Relationship Id="rId9" Type="http://schemas.openxmlformats.org/officeDocument/2006/relationships/hyperlink" Target="http://cs.wikipedia.org/wiki/Jean_Jacques_Rousseau"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cs.wikipedia.org/wiki/%C5%98%C3%ADmsk%C3%A9_pr%C3%A1vo" TargetMode="External"/><Relationship Id="rId2" Type="http://schemas.openxmlformats.org/officeDocument/2006/relationships/hyperlink" Target="http://cs.wikipedia.org/wiki/Latina" TargetMode="External"/><Relationship Id="rId1" Type="http://schemas.openxmlformats.org/officeDocument/2006/relationships/slideLayout" Target="../slideLayouts/slideLayout2.xml"/><Relationship Id="rId6" Type="http://schemas.openxmlformats.org/officeDocument/2006/relationships/hyperlink" Target="http://cs.wikipedia.org/wiki/Sui_iuris" TargetMode="External"/><Relationship Id="rId5" Type="http://schemas.openxmlformats.org/officeDocument/2006/relationships/hyperlink" Target="http://cs.wikipedia.org/wiki/Mancipatio" TargetMode="External"/><Relationship Id="rId4" Type="http://schemas.openxmlformats.org/officeDocument/2006/relationships/hyperlink" Target="http://cs.wikipedia.org/wiki/Z%C3%A1kon_12_desek"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cs.wikipedia.org/wiki/1833" TargetMode="External"/><Relationship Id="rId2" Type="http://schemas.openxmlformats.org/officeDocument/2006/relationships/hyperlink" Target="http://cs.wikipedia.org/wiki/Abolicionismus" TargetMode="External"/><Relationship Id="rId1" Type="http://schemas.openxmlformats.org/officeDocument/2006/relationships/slideLayout" Target="../slideLayouts/slideLayout2.xml"/><Relationship Id="rId6" Type="http://schemas.openxmlformats.org/officeDocument/2006/relationships/hyperlink" Target="http://cs.wikipedia.org/wiki/1829" TargetMode="External"/><Relationship Id="rId5" Type="http://schemas.openxmlformats.org/officeDocument/2006/relationships/hyperlink" Target="http://cs.wikipedia.org/wiki/1863" TargetMode="External"/><Relationship Id="rId4" Type="http://schemas.openxmlformats.org/officeDocument/2006/relationships/hyperlink" Target="http://cs.wikipedia.org/wiki/1858"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cs.wikipedia.org/wiki/Litomy%C5%A1l" TargetMode="External"/><Relationship Id="rId3" Type="http://schemas.openxmlformats.org/officeDocument/2006/relationships/hyperlink" Target="http://cs.wikipedia.org/wiki/1853" TargetMode="External"/><Relationship Id="rId7" Type="http://schemas.openxmlformats.org/officeDocument/2006/relationships/hyperlink" Target="http://cs.wikipedia.org/wiki/%C4%8Cesko" TargetMode="External"/><Relationship Id="rId12" Type="http://schemas.openxmlformats.org/officeDocument/2006/relationships/hyperlink" Target="http://cs.wikipedia.org/wiki/Svatopluk_%C4%8Cech" TargetMode="External"/><Relationship Id="rId2" Type="http://schemas.openxmlformats.org/officeDocument/2006/relationships/hyperlink" Target="http://cs.wikipedia.org/wiki/31._%C4%8Dervenec" TargetMode="External"/><Relationship Id="rId1" Type="http://schemas.openxmlformats.org/officeDocument/2006/relationships/slideLayout" Target="../slideLayouts/slideLayout2.xml"/><Relationship Id="rId6" Type="http://schemas.openxmlformats.org/officeDocument/2006/relationships/hyperlink" Target="http://cs.wikipedia.org/wiki/1912" TargetMode="External"/><Relationship Id="rId11" Type="http://schemas.openxmlformats.org/officeDocument/2006/relationships/hyperlink" Target="http://cs.wikipedia.org/wiki/Venkovsk%C3%A1_pr%C3%B3za" TargetMode="External"/><Relationship Id="rId5" Type="http://schemas.openxmlformats.org/officeDocument/2006/relationships/hyperlink" Target="http://cs.wikipedia.org/wiki/13._listopad" TargetMode="External"/><Relationship Id="rId10" Type="http://schemas.openxmlformats.org/officeDocument/2006/relationships/hyperlink" Target="http://cs.wikipedia.org/wiki/Realismus_(literatura)" TargetMode="External"/><Relationship Id="rId4" Type="http://schemas.openxmlformats.org/officeDocument/2006/relationships/hyperlink" Target="http://cs.wikipedia.org/wiki/Praha" TargetMode="External"/><Relationship Id="rId9" Type="http://schemas.openxmlformats.org/officeDocument/2006/relationships/hyperlink" Target="http://cs.wikipedia.org/wiki/Prose%C4%8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cs.wikipedia.org/wiki/Nov%C3%A9_M%C4%9Bsto_(Praha)" TargetMode="External"/><Relationship Id="rId7" Type="http://schemas.openxmlformats.org/officeDocument/2006/relationships/hyperlink" Target="http://cs.wikipedia.org/wiki/Daguerrotypie" TargetMode="External"/><Relationship Id="rId2" Type="http://schemas.openxmlformats.org/officeDocument/2006/relationships/hyperlink" Target="http://cs.wikipedia.org/wiki/1842" TargetMode="External"/><Relationship Id="rId1" Type="http://schemas.openxmlformats.org/officeDocument/2006/relationships/slideLayout" Target="../slideLayouts/slideLayout2.xml"/><Relationship Id="rId6" Type="http://schemas.openxmlformats.org/officeDocument/2006/relationships/hyperlink" Target="http://cs.wikipedia.org/wiki/Hnojen%C3%AD" TargetMode="External"/><Relationship Id="rId5" Type="http://schemas.openxmlformats.org/officeDocument/2006/relationships/hyperlink" Target="http://cs.wikipedia.org/wiki/Bude%C4%8D_(hradi%C5%A1t%C4%9B)" TargetMode="External"/><Relationship Id="rId4" Type="http://schemas.openxmlformats.org/officeDocument/2006/relationships/hyperlink" Target="http://cs.wikipedia.org/w/index.php?title=Bude%C4%8D_(%C5%A1kola)&amp;action=edit&amp;redlink=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cs.wikipedia.org/wiki/Ath%C3%A9na" TargetMode="External"/><Relationship Id="rId13" Type="http://schemas.openxmlformats.org/officeDocument/2006/relationships/hyperlink" Target="http://cs.wikipedia.org/wiki/Emancipace" TargetMode="External"/><Relationship Id="rId18" Type="http://schemas.openxmlformats.org/officeDocument/2006/relationships/hyperlink" Target="http://cs.wikipedia.org/wiki/Anna_Honz%C3%A1kov%C3%A1" TargetMode="External"/><Relationship Id="rId3" Type="http://schemas.openxmlformats.org/officeDocument/2006/relationships/hyperlink" Target="http://cs.wikipedia.org/wiki/Gymn%C3%A1zium" TargetMode="External"/><Relationship Id="rId21" Type="http://schemas.openxmlformats.org/officeDocument/2006/relationships/hyperlink" Target="http://cs.wikipedia.org/wiki/Kr%C3%A1lovsk%C3%A9_Vinohrady" TargetMode="External"/><Relationship Id="rId7" Type="http://schemas.openxmlformats.org/officeDocument/2006/relationships/hyperlink" Target="http://cs.wikipedia.org/wiki/Etruskov%C3%A9" TargetMode="External"/><Relationship Id="rId12" Type="http://schemas.openxmlformats.org/officeDocument/2006/relationships/hyperlink" Target="http://cs.wikipedia.org/w/index.php?title=Z%C3%A1kladn%C3%AD_%C5%A1kola_svat%C3%A9_Vor%C5%A1ily&amp;action=edit&amp;redlink=1" TargetMode="External"/><Relationship Id="rId17" Type="http://schemas.openxmlformats.org/officeDocument/2006/relationships/hyperlink" Target="http://cs.wikipedia.org/wiki/1902" TargetMode="External"/><Relationship Id="rId2" Type="http://schemas.openxmlformats.org/officeDocument/2006/relationships/hyperlink" Target="http://cs.wikipedia.org/wiki/1915" TargetMode="External"/><Relationship Id="rId16" Type="http://schemas.openxmlformats.org/officeDocument/2006/relationships/hyperlink" Target="http://cs.wikipedia.org/wiki/Marie_Zde%C5%88ka_Baborov%C3%A1-%C4%8Cih%C3%A1kov%C3%A1" TargetMode="External"/><Relationship Id="rId20" Type="http://schemas.openxmlformats.org/officeDocument/2006/relationships/hyperlink" Target="http://cs.wikipedia.org/wiki/1905" TargetMode="External"/><Relationship Id="rId1" Type="http://schemas.openxmlformats.org/officeDocument/2006/relationships/slideLayout" Target="../slideLayouts/slideLayout2.xml"/><Relationship Id="rId6" Type="http://schemas.openxmlformats.org/officeDocument/2006/relationships/hyperlink" Target="http://cs.wikipedia.org/wiki/Minerva_(mytologie)" TargetMode="External"/><Relationship Id="rId11" Type="http://schemas.openxmlformats.org/officeDocument/2006/relationships/hyperlink" Target="http://cs.wikipedia.org/wiki/Baz%C3%A9n" TargetMode="External"/><Relationship Id="rId24" Type="http://schemas.openxmlformats.org/officeDocument/2006/relationships/hyperlink" Target="http://cs.wikipedia.org/wiki/Arcibiskupsk%C3%A9_gymn%C3%A1zium_v_Praze" TargetMode="External"/><Relationship Id="rId5" Type="http://schemas.openxmlformats.org/officeDocument/2006/relationships/hyperlink" Target="http://cs.wikipedia.org/wiki/1890" TargetMode="External"/><Relationship Id="rId15" Type="http://schemas.openxmlformats.org/officeDocument/2006/relationships/hyperlink" Target="http://cs.wikipedia.org/wiki/1901" TargetMode="External"/><Relationship Id="rId23" Type="http://schemas.openxmlformats.org/officeDocument/2006/relationships/hyperlink" Target="http://cs.wikipedia.org/wiki/Observato%C5%99" TargetMode="External"/><Relationship Id="rId10" Type="http://schemas.openxmlformats.org/officeDocument/2006/relationships/hyperlink" Target="http://cs.wikipedia.org/wiki/Wikipedie:Ov%C4%9B%C5%99itelnost" TargetMode="External"/><Relationship Id="rId19" Type="http://schemas.openxmlformats.org/officeDocument/2006/relationships/hyperlink" Target="http://cs.wikipedia.org/w/index.php?title=%C5%98%C3%A1d_sester_svat%C3%A9ho_Franti%C5%A1ka&amp;action=edit&amp;redlink=1" TargetMode="External"/><Relationship Id="rId4" Type="http://schemas.openxmlformats.org/officeDocument/2006/relationships/hyperlink" Target="http://cs.wikipedia.org/wiki/Eli%C5%A1ka_Kr%C3%A1snohorsk%C3%A1" TargetMode="External"/><Relationship Id="rId9" Type="http://schemas.openxmlformats.org/officeDocument/2006/relationships/hyperlink" Target="http://cs.wikipedia.org/wiki/Pedagogick%C3%A1_fakulta_UK" TargetMode="External"/><Relationship Id="rId14" Type="http://schemas.openxmlformats.org/officeDocument/2006/relationships/hyperlink" Target="http://cs.wikipedia.org/wiki/Feminismus" TargetMode="External"/><Relationship Id="rId22" Type="http://schemas.openxmlformats.org/officeDocument/2006/relationships/hyperlink" Target="http://cs.wikipedia.org/wiki/Korunn%C3%AD"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cs.wikipedia.org/wiki/B%C3%A1sn%C3%ADk" TargetMode="External"/><Relationship Id="rId13" Type="http://schemas.openxmlformats.org/officeDocument/2006/relationships/hyperlink" Target="http://cs.wikipedia.org/wiki/Minerva" TargetMode="External"/><Relationship Id="rId18" Type="http://schemas.openxmlformats.org/officeDocument/2006/relationships/hyperlink" Target="http://cs.wikipedia.org/wiki/Ol%C5%A1ansk%C3%A9_h%C5%99bitovy" TargetMode="External"/><Relationship Id="rId3" Type="http://schemas.openxmlformats.org/officeDocument/2006/relationships/hyperlink" Target="http://cs.wikipedia.org/wiki/1847" TargetMode="External"/><Relationship Id="rId7" Type="http://schemas.openxmlformats.org/officeDocument/2006/relationships/hyperlink" Target="http://cs.wikipedia.org/wiki/%C4%8Cesko" TargetMode="External"/><Relationship Id="rId12" Type="http://schemas.openxmlformats.org/officeDocument/2006/relationships/hyperlink" Target="http://cs.wikipedia.org/wiki/V%C3%ADt%C4%9Bzslav_H%C3%A1lek" TargetMode="External"/><Relationship Id="rId17" Type="http://schemas.openxmlformats.org/officeDocument/2006/relationships/hyperlink" Target="http://cs.wikipedia.org/wiki/Tom%C3%A1%C5%A1_Garrigue_Masaryk" TargetMode="External"/><Relationship Id="rId2" Type="http://schemas.openxmlformats.org/officeDocument/2006/relationships/hyperlink" Target="http://cs.wikipedia.org/wiki/18._listopad" TargetMode="External"/><Relationship Id="rId16" Type="http://schemas.openxmlformats.org/officeDocument/2006/relationships/hyperlink" Target="http://cs.wikipedia.org/wiki/Spor_o_rukopisy" TargetMode="External"/><Relationship Id="rId1" Type="http://schemas.openxmlformats.org/officeDocument/2006/relationships/slideLayout" Target="../slideLayouts/slideLayout2.xml"/><Relationship Id="rId6" Type="http://schemas.openxmlformats.org/officeDocument/2006/relationships/hyperlink" Target="http://cs.wikipedia.org/wiki/1926" TargetMode="External"/><Relationship Id="rId11" Type="http://schemas.openxmlformats.org/officeDocument/2006/relationships/hyperlink" Target="http://cs.wikipedia.org/wiki/Karolina_Sv%C4%9Btl%C3%A1" TargetMode="External"/><Relationship Id="rId5" Type="http://schemas.openxmlformats.org/officeDocument/2006/relationships/hyperlink" Target="http://cs.wikipedia.org/wiki/26._listopad" TargetMode="External"/><Relationship Id="rId15" Type="http://schemas.openxmlformats.org/officeDocument/2006/relationships/hyperlink" Target="http://cs.wikipedia.org/wiki/1881" TargetMode="External"/><Relationship Id="rId10" Type="http://schemas.openxmlformats.org/officeDocument/2006/relationships/hyperlink" Target="http://cs.wikipedia.org/wiki/Spisovatel" TargetMode="External"/><Relationship Id="rId4" Type="http://schemas.openxmlformats.org/officeDocument/2006/relationships/hyperlink" Target="http://cs.wikipedia.org/wiki/Praha" TargetMode="External"/><Relationship Id="rId9" Type="http://schemas.openxmlformats.org/officeDocument/2006/relationships/hyperlink" Target="http://cs.wikipedia.org/wiki/Libreto" TargetMode="External"/><Relationship Id="rId14" Type="http://schemas.openxmlformats.org/officeDocument/2006/relationships/hyperlink" Target="http://cs.wikipedia.org/wiki/Gymn%C3%A1ziu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110 let od promoce první české lékařky v Praze </a:t>
            </a:r>
            <a:endParaRPr lang="en-US" dirty="0"/>
          </a:p>
        </p:txBody>
      </p:sp>
      <p:sp>
        <p:nvSpPr>
          <p:cNvPr id="3" name="Podnadpis 2"/>
          <p:cNvSpPr>
            <a:spLocks noGrp="1"/>
          </p:cNvSpPr>
          <p:nvPr>
            <p:ph type="subTitle" idx="1"/>
          </p:nvPr>
        </p:nvSpPr>
        <p:spPr/>
        <p:txBody>
          <a:bodyPr/>
          <a:lstStyle/>
          <a:p>
            <a:r>
              <a:rPr lang="cs-CZ" dirty="0" smtClean="0"/>
              <a:t>MUDr. Olga Gimunová, Ph.D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Anna Bayerová </a:t>
            </a:r>
            <a:endParaRPr lang="en-US" dirty="0"/>
          </a:p>
        </p:txBody>
      </p:sp>
      <p:sp>
        <p:nvSpPr>
          <p:cNvPr id="3" name="Zástupný symbol pro obsah 2"/>
          <p:cNvSpPr>
            <a:spLocks noGrp="1"/>
          </p:cNvSpPr>
          <p:nvPr>
            <p:ph sz="quarter" idx="1"/>
          </p:nvPr>
        </p:nvSpPr>
        <p:spPr/>
        <p:txBody>
          <a:bodyPr>
            <a:normAutofit lnSpcReduction="10000"/>
          </a:bodyPr>
          <a:lstStyle/>
          <a:p>
            <a:pPr>
              <a:buNone/>
            </a:pPr>
            <a:r>
              <a:rPr lang="cs-CZ" dirty="0"/>
              <a:t>MUDr. Anna </a:t>
            </a:r>
            <a:r>
              <a:rPr lang="cs-CZ" dirty="0" err="1"/>
              <a:t>Honzáková</a:t>
            </a:r>
            <a:r>
              <a:rPr lang="cs-CZ" dirty="0"/>
              <a:t>  </a:t>
            </a:r>
          </a:p>
          <a:p>
            <a:pPr>
              <a:buNone/>
            </a:pPr>
            <a:r>
              <a:rPr lang="cs-CZ" dirty="0"/>
              <a:t> </a:t>
            </a:r>
          </a:p>
          <a:p>
            <a:pPr>
              <a:buNone/>
            </a:pPr>
            <a:r>
              <a:rPr lang="cs-CZ" b="1" dirty="0" err="1"/>
              <a:t>Dr.med</a:t>
            </a:r>
            <a:r>
              <a:rPr lang="cs-CZ" b="1" dirty="0"/>
              <a:t>. Anna </a:t>
            </a:r>
            <a:r>
              <a:rPr lang="cs-CZ" b="1" dirty="0" smtClean="0"/>
              <a:t>Bayerová</a:t>
            </a:r>
            <a:endParaRPr lang="cs-CZ" dirty="0" smtClean="0"/>
          </a:p>
          <a:p>
            <a:pPr>
              <a:buNone/>
            </a:pPr>
            <a:r>
              <a:rPr lang="cs-CZ" b="1" dirty="0" smtClean="0"/>
              <a:t>1853 </a:t>
            </a:r>
            <a:r>
              <a:rPr lang="cs-CZ" b="1" dirty="0"/>
              <a:t>– 1924</a:t>
            </a:r>
            <a:endParaRPr lang="cs-CZ" dirty="0"/>
          </a:p>
          <a:p>
            <a:pPr>
              <a:buNone/>
            </a:pPr>
            <a:r>
              <a:rPr lang="cs-CZ" b="1" dirty="0"/>
              <a:t> </a:t>
            </a:r>
            <a:endParaRPr lang="cs-CZ" dirty="0"/>
          </a:p>
          <a:p>
            <a:pPr>
              <a:buNone/>
            </a:pPr>
            <a:r>
              <a:rPr lang="cs-CZ" b="1" dirty="0"/>
              <a:t>První česká lékařka ve Švýcarech </a:t>
            </a:r>
            <a:endParaRPr lang="cs-CZ" dirty="0"/>
          </a:p>
          <a:p>
            <a:pPr>
              <a:buNone/>
            </a:pPr>
            <a:r>
              <a:rPr lang="cs-CZ" b="1" dirty="0"/>
              <a:t> </a:t>
            </a:r>
            <a:endParaRPr lang="cs-CZ" dirty="0"/>
          </a:p>
          <a:p>
            <a:pPr>
              <a:buNone/>
            </a:pPr>
            <a:r>
              <a:rPr lang="cs-CZ" dirty="0"/>
              <a:t>V Praze v dubnu 1937</a:t>
            </a:r>
          </a:p>
          <a:p>
            <a:pPr>
              <a:buNone/>
            </a:pPr>
            <a:r>
              <a:rPr lang="cs-CZ" dirty="0"/>
              <a:t>Náklad. Ženské Národní Rady </a:t>
            </a:r>
          </a:p>
          <a:p>
            <a:pPr>
              <a:buNone/>
            </a:pPr>
            <a:r>
              <a:rPr lang="cs-CZ" dirty="0"/>
              <a:t>Vytiskl Jan </a:t>
            </a:r>
            <a:r>
              <a:rPr lang="cs-CZ" dirty="0" err="1"/>
              <a:t>Lerner</a:t>
            </a:r>
            <a:r>
              <a:rPr lang="cs-CZ" dirty="0"/>
              <a:t> v Praze XV</a:t>
            </a:r>
          </a:p>
          <a:p>
            <a:pPr>
              <a:buNone/>
            </a:pPr>
            <a:r>
              <a:rPr lang="cs-CZ" dirty="0"/>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Anna Bayerová </a:t>
            </a:r>
            <a:endParaRPr lang="en-US" dirty="0"/>
          </a:p>
        </p:txBody>
      </p:sp>
      <p:sp>
        <p:nvSpPr>
          <p:cNvPr id="3" name="Zástupný symbol pro obsah 2"/>
          <p:cNvSpPr>
            <a:spLocks noGrp="1"/>
          </p:cNvSpPr>
          <p:nvPr>
            <p:ph sz="quarter" idx="1"/>
          </p:nvPr>
        </p:nvSpPr>
        <p:spPr>
          <a:xfrm>
            <a:off x="323528" y="1268760"/>
            <a:ext cx="8229600" cy="4525963"/>
          </a:xfrm>
        </p:spPr>
        <p:txBody>
          <a:bodyPr>
            <a:noAutofit/>
          </a:bodyPr>
          <a:lstStyle/>
          <a:p>
            <a:r>
              <a:rPr lang="cs-CZ" sz="1800" dirty="0"/>
              <a:t>Anna Bayerová se narodila 4.11.1853 ve Vojtěchově u Mělníka jako nejmladší ze tří dětí Josefa a Marie Bayerových, vlastníků mlýna a hospodářství. Mocná byla její touha po hlubší náplni životní. Roku 1868 vstoupila Bayerová do Vyšší dívčí školy v Praze, vedle toho záhy začala docházet do domu </a:t>
            </a:r>
            <a:r>
              <a:rPr lang="cs-CZ" sz="1800" dirty="0" err="1"/>
              <a:t>Náprstkova</a:t>
            </a:r>
            <a:r>
              <a:rPr lang="cs-CZ" sz="1800" dirty="0"/>
              <a:t>, seznámila se s Krásnohorskou a Sofií </a:t>
            </a:r>
            <a:r>
              <a:rPr lang="cs-CZ" sz="1800" dirty="0" err="1"/>
              <a:t>Podlipskou</a:t>
            </a:r>
            <a:r>
              <a:rPr lang="cs-CZ" sz="1800" dirty="0"/>
              <a:t>. Později po odbytých zkouškách z nižšího gymnázia žádala Bayerová o povolení ke zkouškám z vyššího gymnázia. Vyskytly se jisté problémy, ale bez maturity byla imatrikulována roku 1875 na lékařské fakultě v Curychu. Doktorátu medicíny dosáhla roku 1881 v Bernu. Působila poté převážně jako praktická lékařka ve Švýcarsku, krátkodobě také jako ženská lékařka v Bosně. Návraty MUDr. Bayerové do Prahy byly spojeny s úsilím a bojem o přiměřenou práci. Roku 1914 bylo MUDr. Bayerové výjimečně povoleno provozovat praxi lékařskou v Praze. Působila také jako profesorka zdravovědy a po roce 1918 se podílela na reorganizaci Červeného kříže. Zemřela v roce 1924 v Praze. </a:t>
            </a:r>
          </a:p>
          <a:p>
            <a:r>
              <a:rPr lang="cs-CZ" sz="1800" dirty="0"/>
              <a:t> </a:t>
            </a:r>
          </a:p>
          <a:p>
            <a:r>
              <a:rPr lang="cs-CZ" sz="1800" dirty="0"/>
              <a:t> </a:t>
            </a:r>
          </a:p>
          <a:p>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Bohuslava </a:t>
            </a:r>
            <a:r>
              <a:rPr lang="cs-CZ" dirty="0" err="1" smtClean="0"/>
              <a:t>Kecková</a:t>
            </a:r>
            <a:r>
              <a:rPr lang="cs-CZ" dirty="0" smtClean="0"/>
              <a:t> </a:t>
            </a:r>
            <a:endParaRPr lang="en-US" dirty="0"/>
          </a:p>
        </p:txBody>
      </p:sp>
      <p:sp>
        <p:nvSpPr>
          <p:cNvPr id="3" name="Zástupný symbol pro obsah 2"/>
          <p:cNvSpPr>
            <a:spLocks noGrp="1"/>
          </p:cNvSpPr>
          <p:nvPr>
            <p:ph sz="quarter" idx="1"/>
          </p:nvPr>
        </p:nvSpPr>
        <p:spPr/>
        <p:txBody>
          <a:bodyPr/>
          <a:lstStyle/>
          <a:p>
            <a:r>
              <a:rPr lang="cs-CZ" dirty="0"/>
              <a:t>MUDr. </a:t>
            </a:r>
            <a:r>
              <a:rPr lang="cs-CZ" dirty="0" err="1"/>
              <a:t>Honzáková</a:t>
            </a:r>
            <a:r>
              <a:rPr lang="cs-CZ" dirty="0"/>
              <a:t> ve svém díle také vzpomíná a ctí památku MUDr. Bohuslavy </a:t>
            </a:r>
            <a:r>
              <a:rPr lang="cs-CZ" dirty="0" err="1"/>
              <a:t>Keckové</a:t>
            </a:r>
            <a:r>
              <a:rPr lang="cs-CZ" dirty="0"/>
              <a:t>, české lékařky promované v Curychu roku 1882. MUDr. </a:t>
            </a:r>
            <a:r>
              <a:rPr lang="cs-CZ" dirty="0" err="1"/>
              <a:t>Kecková</a:t>
            </a:r>
            <a:r>
              <a:rPr lang="cs-CZ" dirty="0"/>
              <a:t> od roku 1892 až do své smrti roku 1911 byla státní lékařkou v </a:t>
            </a:r>
            <a:r>
              <a:rPr lang="cs-CZ" dirty="0" err="1"/>
              <a:t>Sarajevě</a:t>
            </a:r>
            <a:r>
              <a:rPr lang="cs-CZ" dirty="0"/>
              <a:t>.</a:t>
            </a:r>
          </a:p>
          <a:p>
            <a:r>
              <a:rPr lang="cs-CZ" dirty="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990600"/>
          </a:xfrm>
        </p:spPr>
        <p:txBody>
          <a:bodyPr>
            <a:normAutofit fontScale="90000"/>
          </a:bodyPr>
          <a:lstStyle/>
          <a:p>
            <a:r>
              <a:rPr lang="cs-CZ" sz="3600" dirty="0" smtClean="0"/>
              <a:t>MUDr. Vlasta </a:t>
            </a:r>
            <a:r>
              <a:rPr lang="cs-CZ" sz="3600" dirty="0" err="1" smtClean="0"/>
              <a:t>Kálalová</a:t>
            </a:r>
            <a:r>
              <a:rPr lang="cs-CZ" sz="3600" dirty="0" smtClean="0"/>
              <a:t> – </a:t>
            </a:r>
            <a:r>
              <a:rPr lang="cs-CZ" sz="3600" dirty="0" err="1" smtClean="0"/>
              <a:t>di</a:t>
            </a:r>
            <a:r>
              <a:rPr lang="cs-CZ" sz="3600" dirty="0" smtClean="0"/>
              <a:t> </a:t>
            </a:r>
            <a:r>
              <a:rPr lang="cs-CZ" sz="3600" dirty="0" err="1" smtClean="0"/>
              <a:t>Lotti</a:t>
            </a:r>
            <a:r>
              <a:rPr lang="cs-CZ" sz="3600" dirty="0" smtClean="0"/>
              <a:t/>
            </a:r>
            <a:br>
              <a:rPr lang="cs-CZ" sz="3600" dirty="0" smtClean="0"/>
            </a:br>
            <a:r>
              <a:rPr lang="cs-CZ" sz="3600" dirty="0" smtClean="0"/>
              <a:t>1896-1971 </a:t>
            </a:r>
            <a:endParaRPr lang="en-US" sz="3600" dirty="0"/>
          </a:p>
        </p:txBody>
      </p:sp>
      <p:sp>
        <p:nvSpPr>
          <p:cNvPr id="3" name="Zástupný symbol pro obsah 2"/>
          <p:cNvSpPr>
            <a:spLocks noGrp="1"/>
          </p:cNvSpPr>
          <p:nvPr>
            <p:ph sz="quarter" idx="1"/>
          </p:nvPr>
        </p:nvSpPr>
        <p:spPr>
          <a:xfrm>
            <a:off x="467544" y="1772816"/>
            <a:ext cx="8229600" cy="4937760"/>
          </a:xfrm>
        </p:spPr>
        <p:txBody>
          <a:bodyPr>
            <a:normAutofit fontScale="77500" lnSpcReduction="20000"/>
          </a:bodyPr>
          <a:lstStyle/>
          <a:p>
            <a:r>
              <a:rPr lang="cs-CZ" dirty="0" smtClean="0"/>
              <a:t>Člověk musí mít sny, třeba i bláznivé, aby něčeho dosáhl. A Vlasta </a:t>
            </a:r>
            <a:r>
              <a:rPr lang="cs-CZ" dirty="0" err="1" smtClean="0"/>
              <a:t>Kálalová</a:t>
            </a:r>
            <a:r>
              <a:rPr lang="cs-CZ" dirty="0" smtClean="0"/>
              <a:t> je měla. Pocházela z </a:t>
            </a:r>
            <a:r>
              <a:rPr lang="cs-CZ" dirty="0" err="1" smtClean="0"/>
              <a:t>Bernartic</a:t>
            </a:r>
            <a:r>
              <a:rPr lang="cs-CZ" dirty="0" smtClean="0"/>
              <a:t> u Tábora, kde se narodila 26. října 1896 v rodině učitele. V roce 1922 promovala na Lékařské fakultě Karlovy univerzity. Praktické zkušenosti pak získala na různých klinikách v Praze, Lounech a Brně, kde působila až do roku 1925, kdy se na vlastní pěst vydala do Orientu. Vlastu </a:t>
            </a:r>
            <a:r>
              <a:rPr lang="cs-CZ" dirty="0" err="1" smtClean="0"/>
              <a:t>Kálalovou</a:t>
            </a:r>
            <a:r>
              <a:rPr lang="cs-CZ" dirty="0" smtClean="0"/>
              <a:t> inspirovala už během studia přednáška profesora Hlavy z oboru exotické parazitologie, během níž zazněla naděje, že v samostatném státě bude aspoň na jedné z univerzit zřízena katedra pro tropické nemoci. Později si vytvořila následující pracovní plán: chtěla být průkopnicí tohoto oboru u nás a měla také v úmyslu položit praktický základ budování československého teoretického ústavu, jenž by se této problematice věnoval. Snažila se připravovat na praxi v tropech co nejdůkladněji, především v oborech, o nichž předpokládala, že by pro domorodce mohly být nejpřínosnější. Po získání doktorátu se na radu svých amerických přátel znalých situace v Orientě věnovala chirurgii. Jako cíl si vybrala subtropické pásmo a Blízký východ.</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548680"/>
            <a:ext cx="8229600" cy="990600"/>
          </a:xfrm>
        </p:spPr>
        <p:txBody>
          <a:bodyPr>
            <a:normAutofit fontScale="90000"/>
          </a:bodyPr>
          <a:lstStyle/>
          <a:p>
            <a:r>
              <a:rPr lang="cs-CZ" dirty="0" smtClean="0"/>
              <a:t>MUDr. Vlasta </a:t>
            </a:r>
            <a:r>
              <a:rPr lang="cs-CZ" dirty="0" err="1" smtClean="0"/>
              <a:t>Kálalová</a:t>
            </a:r>
            <a:r>
              <a:rPr lang="cs-CZ" dirty="0" smtClean="0"/>
              <a:t> – </a:t>
            </a:r>
            <a:r>
              <a:rPr lang="cs-CZ" dirty="0" err="1" smtClean="0"/>
              <a:t>di</a:t>
            </a:r>
            <a:r>
              <a:rPr lang="cs-CZ" dirty="0" smtClean="0"/>
              <a:t> </a:t>
            </a:r>
            <a:r>
              <a:rPr lang="cs-CZ" dirty="0" err="1" smtClean="0"/>
              <a:t>Lotti</a:t>
            </a:r>
            <a:r>
              <a:rPr lang="cs-CZ" dirty="0" smtClean="0"/>
              <a:t/>
            </a:r>
            <a:br>
              <a:rPr lang="cs-CZ" dirty="0" smtClean="0"/>
            </a:br>
            <a:r>
              <a:rPr lang="cs-CZ" dirty="0" smtClean="0"/>
              <a:t>1896-1971 </a:t>
            </a:r>
            <a:endParaRPr lang="en-US" dirty="0"/>
          </a:p>
        </p:txBody>
      </p:sp>
      <p:sp>
        <p:nvSpPr>
          <p:cNvPr id="3" name="Zástupný symbol pro obsah 2"/>
          <p:cNvSpPr>
            <a:spLocks noGrp="1"/>
          </p:cNvSpPr>
          <p:nvPr>
            <p:ph sz="quarter" idx="1"/>
          </p:nvPr>
        </p:nvSpPr>
        <p:spPr>
          <a:xfrm>
            <a:off x="323528" y="1628800"/>
            <a:ext cx="8229600" cy="4937760"/>
          </a:xfrm>
        </p:spPr>
        <p:txBody>
          <a:bodyPr/>
          <a:lstStyle/>
          <a:p>
            <a:r>
              <a:rPr lang="cs-CZ" sz="2000" dirty="0" smtClean="0"/>
              <a:t>Pouhé nadšení však nestačilo, potřebovala také peníze. V září 1924 se jí poštěstilo, že byla na zámku v </a:t>
            </a:r>
            <a:r>
              <a:rPr lang="cs-CZ" sz="2000" dirty="0" err="1" smtClean="0"/>
              <a:t>Topolčiankách</a:t>
            </a:r>
            <a:r>
              <a:rPr lang="cs-CZ" sz="2000" dirty="0" smtClean="0"/>
              <a:t> hostem dr. Alice Masarykové a prezidenta republiky, který jí oznámil, že peníze, které má na cestu, bylo to pětadvacet tisíc korun, si může schovat na něco jiného. Masarykův právní zástupce dr. Karel Strnad dostal příkaz k úhradě výloh její cesty. Prezident postupně </a:t>
            </a:r>
            <a:r>
              <a:rPr lang="cs-CZ" sz="2000" dirty="0" err="1" smtClean="0"/>
              <a:t>Kálalové</a:t>
            </a:r>
            <a:r>
              <a:rPr lang="cs-CZ" sz="2000" dirty="0" smtClean="0"/>
              <a:t> půjčil na uskutečnění jejích snů 244 000 Kč, které ona dokázala během tří let splatit. Cestovala přes Istanbul, kde několik měsíců provozovala lékařskou praxi. Pak konečně dorazila do vysněného Bagdádu, města velkého chalífy </a:t>
            </a:r>
            <a:r>
              <a:rPr lang="cs-CZ" sz="2000" dirty="0" err="1" smtClean="0"/>
              <a:t>Hárúna</a:t>
            </a:r>
            <a:r>
              <a:rPr lang="cs-CZ" sz="2000" dirty="0" smtClean="0"/>
              <a:t> ar-</a:t>
            </a:r>
            <a:r>
              <a:rPr lang="cs-CZ" sz="2000" dirty="0" err="1" smtClean="0"/>
              <a:t>Rašída</a:t>
            </a:r>
            <a:r>
              <a:rPr lang="cs-CZ" sz="2000" dirty="0" smtClean="0"/>
              <a:t>, známého z pohádek Tisíce a jedné noci. Žena v bílém plášti byla výjimkou i v Československu, natož pak v Iráku. V jistém smyslu však bylo její postavení v arabské společnosti výhodné. </a:t>
            </a: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548680"/>
            <a:ext cx="8229600" cy="990600"/>
          </a:xfrm>
        </p:spPr>
        <p:txBody>
          <a:bodyPr/>
          <a:lstStyle/>
          <a:p>
            <a:r>
              <a:rPr lang="cs-CZ" sz="2400" dirty="0" smtClean="0"/>
              <a:t>MUDr. Anna Háková </a:t>
            </a:r>
            <a:br>
              <a:rPr lang="cs-CZ" sz="2400" dirty="0" smtClean="0"/>
            </a:br>
            <a:r>
              <a:rPr lang="cs-CZ" sz="2400" smtClean="0"/>
              <a:t>(1909-1942)</a:t>
            </a:r>
            <a:endParaRPr lang="cs-CZ" sz="2400" dirty="0" smtClean="0"/>
          </a:p>
        </p:txBody>
      </p:sp>
      <p:sp>
        <p:nvSpPr>
          <p:cNvPr id="3" name="Zástupný symbol pro obsah 2"/>
          <p:cNvSpPr>
            <a:spLocks noGrp="1"/>
          </p:cNvSpPr>
          <p:nvPr>
            <p:ph sz="quarter" idx="1"/>
          </p:nvPr>
        </p:nvSpPr>
        <p:spPr>
          <a:xfrm>
            <a:off x="395536" y="2060848"/>
            <a:ext cx="8229600" cy="4937760"/>
          </a:xfrm>
        </p:spPr>
        <p:txBody>
          <a:bodyPr/>
          <a:lstStyle/>
          <a:p>
            <a:r>
              <a:rPr lang="cs-CZ" dirty="0" smtClean="0"/>
              <a:t>Praktická lékařka v </a:t>
            </a:r>
            <a:r>
              <a:rPr lang="cs-CZ" dirty="0" err="1" smtClean="0"/>
              <a:t>Chýnově</a:t>
            </a:r>
            <a:r>
              <a:rPr lang="cs-CZ" dirty="0" smtClean="0"/>
              <a:t> u Tábora </a:t>
            </a:r>
          </a:p>
          <a:p>
            <a:r>
              <a:rPr lang="cs-CZ" dirty="0" smtClean="0"/>
              <a:t>Popravena těhotná 11.6.1942</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Feminismus</a:t>
            </a:r>
            <a:endParaRPr lang="en-US" dirty="0"/>
          </a:p>
        </p:txBody>
      </p:sp>
      <p:sp>
        <p:nvSpPr>
          <p:cNvPr id="3" name="Zástupný symbol pro obsah 2"/>
          <p:cNvSpPr>
            <a:spLocks noGrp="1"/>
          </p:cNvSpPr>
          <p:nvPr>
            <p:ph sz="quarter" idx="1"/>
          </p:nvPr>
        </p:nvSpPr>
        <p:spPr/>
        <p:txBody>
          <a:bodyPr/>
          <a:lstStyle/>
          <a:p>
            <a:r>
              <a:rPr lang="cs-CZ" sz="2000" b="1" dirty="0" smtClean="0"/>
              <a:t>Feminismus</a:t>
            </a:r>
            <a:r>
              <a:rPr lang="cs-CZ" sz="2000" dirty="0" smtClean="0"/>
              <a:t> (z </a:t>
            </a:r>
            <a:r>
              <a:rPr lang="cs-CZ" sz="2000" dirty="0" smtClean="0">
                <a:hlinkClick r:id="rId2" action="ppaction://hlinkfile" tooltip="Latina"/>
              </a:rPr>
              <a:t>lat.</a:t>
            </a:r>
            <a:r>
              <a:rPr lang="cs-CZ" sz="2000" dirty="0" smtClean="0"/>
              <a:t> </a:t>
            </a:r>
            <a:r>
              <a:rPr lang="cs-CZ" sz="2000" i="1" dirty="0" err="1" smtClean="0"/>
              <a:t>femina</a:t>
            </a:r>
            <a:r>
              <a:rPr lang="cs-CZ" sz="2000" dirty="0" smtClean="0"/>
              <a:t>, žena) je název pro komplex </a:t>
            </a:r>
            <a:r>
              <a:rPr lang="cs-CZ" sz="2000" dirty="0" smtClean="0">
                <a:hlinkClick r:id="rId3" action="ppaction://hlinkfile" tooltip="Filosofie"/>
              </a:rPr>
              <a:t>filosofií</a:t>
            </a:r>
            <a:r>
              <a:rPr lang="cs-CZ" sz="2000" dirty="0" smtClean="0"/>
              <a:t>, </a:t>
            </a:r>
            <a:r>
              <a:rPr lang="cs-CZ" sz="2000" dirty="0" smtClean="0">
                <a:hlinkClick r:id="rId4" action="ppaction://hlinkfile" tooltip="Sociální teorie"/>
              </a:rPr>
              <a:t>sociálních teorií</a:t>
            </a:r>
            <a:r>
              <a:rPr lang="cs-CZ" sz="2000" dirty="0" smtClean="0"/>
              <a:t>, </a:t>
            </a:r>
            <a:r>
              <a:rPr lang="cs-CZ" sz="2000" dirty="0" smtClean="0">
                <a:hlinkClick r:id="rId5" action="ppaction://hlinkfile" tooltip="Politické hnutí"/>
              </a:rPr>
              <a:t>politických hnutí</a:t>
            </a:r>
            <a:r>
              <a:rPr lang="cs-CZ" sz="2000" dirty="0" smtClean="0"/>
              <a:t> a </a:t>
            </a:r>
            <a:r>
              <a:rPr lang="cs-CZ" sz="2000" dirty="0" smtClean="0">
                <a:hlinkClick r:id="rId6" action="ppaction://hlinkfile" tooltip="Ideologie"/>
              </a:rPr>
              <a:t>ideologií</a:t>
            </a:r>
            <a:r>
              <a:rPr lang="cs-CZ" sz="2000" dirty="0" smtClean="0"/>
              <a:t>, jejichž cílem je </a:t>
            </a:r>
            <a:r>
              <a:rPr lang="cs-CZ" sz="2000" dirty="0" smtClean="0">
                <a:hlinkClick r:id="rId7" action="ppaction://hlinkfile" tooltip="Výzkum"/>
              </a:rPr>
              <a:t>výzkum</a:t>
            </a:r>
            <a:r>
              <a:rPr lang="cs-CZ" sz="2000" dirty="0" smtClean="0"/>
              <a:t> a potírání jevů, které jsou feministkami považovány za projevy a součást utlačování ženského </a:t>
            </a:r>
            <a:r>
              <a:rPr lang="cs-CZ" sz="2000" dirty="0" smtClean="0">
                <a:hlinkClick r:id="rId8" action="ppaction://hlinkfile" tooltip="Pohlaví"/>
              </a:rPr>
              <a:t>pohlaví</a:t>
            </a:r>
            <a:r>
              <a:rPr lang="cs-CZ" sz="2000" dirty="0" smtClean="0"/>
              <a:t>. Přesná definice feminismu je díky obsáhlosti problematická.</a:t>
            </a:r>
          </a:p>
          <a:p>
            <a:r>
              <a:rPr lang="cs-CZ" sz="2000" dirty="0" smtClean="0"/>
              <a:t>Pojem feminismus je relativně mladý, jelikož sahá do druhé poloviny 20. století, kdy se dostal do popředí všeobecného zájmu. Předtím se používalo označení </a:t>
            </a:r>
            <a:r>
              <a:rPr lang="cs-CZ" sz="2000" i="1" dirty="0" smtClean="0"/>
              <a:t>ženské hnutí</a:t>
            </a:r>
            <a:r>
              <a:rPr lang="cs-CZ" sz="2000" dirty="0" smtClean="0"/>
              <a:t>. Feministické hnutí je velice různorodé a štěpí se na mnoho křídel a směrů - od umírněných hnutí prosazujících </a:t>
            </a:r>
            <a:r>
              <a:rPr lang="cs-CZ" sz="2000" dirty="0" smtClean="0">
                <a:hlinkClick r:id="rId9" action="ppaction://hlinkfile" tooltip="Základní lidská práva"/>
              </a:rPr>
              <a:t>základní lidská práva</a:t>
            </a:r>
            <a:r>
              <a:rPr lang="cs-CZ" sz="2000" dirty="0" smtClean="0"/>
              <a:t> pro ženy např. v radikálních </a:t>
            </a:r>
            <a:r>
              <a:rPr lang="cs-CZ" sz="2000" dirty="0" smtClean="0">
                <a:hlinkClick r:id="rId10" action="ppaction://hlinkfile" tooltip="Muslim"/>
              </a:rPr>
              <a:t>muslimských</a:t>
            </a:r>
            <a:r>
              <a:rPr lang="cs-CZ" sz="2000" dirty="0" smtClean="0"/>
              <a:t> zemích, či dříve v oblastech Západního světa až po nejradikálnější směry feminismu, které jdou až k popírání jakýchkoliv rozdílů v dispozicích pohlaví nebo propagují vyloženě nepřátelský přístup k </a:t>
            </a:r>
            <a:r>
              <a:rPr lang="cs-CZ" sz="2000" dirty="0" smtClean="0">
                <a:hlinkClick r:id="rId11" action="ppaction://hlinkfile" tooltip="Muž"/>
              </a:rPr>
              <a:t>mužům</a:t>
            </a:r>
            <a:r>
              <a:rPr lang="cs-CZ" sz="2000" dirty="0" smtClean="0"/>
              <a:t>.</a:t>
            </a:r>
            <a:endParaRPr lang="cs-CZ" sz="2000" b="1" dirty="0" smtClean="0"/>
          </a:p>
          <a:p>
            <a:r>
              <a:rPr lang="cs-CZ" sz="2000" dirty="0" smtClean="0"/>
              <a:t> </a:t>
            </a:r>
          </a:p>
          <a:p>
            <a:endParaRPr lang="cs-CZ" sz="2000" dirty="0" smtClean="0"/>
          </a:p>
          <a:p>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Feminismus</a:t>
            </a:r>
            <a:endParaRPr lang="en-US" dirty="0"/>
          </a:p>
        </p:txBody>
      </p:sp>
      <p:sp>
        <p:nvSpPr>
          <p:cNvPr id="3" name="Zástupný symbol pro obsah 2"/>
          <p:cNvSpPr>
            <a:spLocks noGrp="1"/>
          </p:cNvSpPr>
          <p:nvPr>
            <p:ph sz="quarter" idx="1"/>
          </p:nvPr>
        </p:nvSpPr>
        <p:spPr/>
        <p:txBody>
          <a:bodyPr/>
          <a:lstStyle/>
          <a:p>
            <a:r>
              <a:rPr lang="cs-CZ" sz="2000" dirty="0" smtClean="0"/>
              <a:t>V 60. a 70. letech se začaly feminismus a feministické teorie široce prezentovat. Byl zaměřen na problémy, se kterými se potýká západní, bílá žena ze střední třídy, ale zároveň se snažil odpovídat na problémy všech žen. Od té chvíle se musely řady feministických teorií vypořádat s problémem „</a:t>
            </a:r>
            <a:r>
              <a:rPr lang="cs-CZ" sz="2000" dirty="0" smtClean="0">
                <a:hlinkClick r:id="rId2" action="ppaction://hlinkfile" tooltip="Ženství (stránka neexistuje)"/>
              </a:rPr>
              <a:t>ženství</a:t>
            </a:r>
            <a:r>
              <a:rPr lang="cs-CZ" sz="2000" dirty="0" smtClean="0"/>
              <a:t>“, který pokrývá mnoho individualit se stejným zájmem. Aktivistky pocházely z různých prostředí a feministické teorie se začaly zaměřovat na souvislost mezi rodem a sexualitou s dalšími společenskými atributy jako jsou </a:t>
            </a:r>
            <a:r>
              <a:rPr lang="cs-CZ" sz="2000" dirty="0" smtClean="0">
                <a:hlinkClick r:id="rId3" action="ppaction://hlinkfile" tooltip="Rasa"/>
              </a:rPr>
              <a:t>rasa</a:t>
            </a:r>
            <a:r>
              <a:rPr lang="cs-CZ" sz="2000" dirty="0" smtClean="0"/>
              <a:t> nebo </a:t>
            </a:r>
            <a:r>
              <a:rPr lang="cs-CZ" sz="2000" dirty="0" smtClean="0">
                <a:hlinkClick r:id="rId4" action="ppaction://hlinkfile" tooltip="Sociální třída"/>
              </a:rPr>
              <a:t>třída</a:t>
            </a:r>
            <a:r>
              <a:rPr lang="cs-CZ" sz="2000" dirty="0" smtClean="0"/>
              <a:t>. Mnoho dnešních feministek tvrdí, že feminismus je pevně zakořeněné hnutí, které se snaží bořit hranice sestávající ze sociálních tříd, rasy, kultury a náboženství; odpovídá kultuře a reflektuje problémy žen té které společnosti: například </a:t>
            </a:r>
            <a:r>
              <a:rPr lang="cs-CZ" sz="2000" dirty="0" smtClean="0">
                <a:hlinkClick r:id="rId5" action="ppaction://hlinkfile" tooltip="Ženská obřízka"/>
              </a:rPr>
              <a:t>ženská obřízka</a:t>
            </a:r>
            <a:r>
              <a:rPr lang="cs-CZ" sz="2000" dirty="0" smtClean="0"/>
              <a:t> v </a:t>
            </a:r>
            <a:r>
              <a:rPr lang="cs-CZ" sz="2000" dirty="0" smtClean="0">
                <a:hlinkClick r:id="rId6" action="ppaction://hlinkfile" tooltip="Súdán"/>
              </a:rPr>
              <a:t>Súdánu</a:t>
            </a:r>
            <a:r>
              <a:rPr lang="cs-CZ" sz="2000" dirty="0" smtClean="0"/>
              <a:t> či dvojí metr pro posuzování pracovního ohodnocení pohlaví na západě; debaty na témata znásilnění, incestu a mateřství jsou srozumitelné a důležité pro každého (nehledě na geografii nebo náboženství).</a:t>
            </a:r>
          </a:p>
          <a:p>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Feminismus</a:t>
            </a:r>
            <a:endParaRPr lang="en-US" dirty="0"/>
          </a:p>
        </p:txBody>
      </p:sp>
      <p:sp>
        <p:nvSpPr>
          <p:cNvPr id="3" name="Zástupný symbol pro obsah 2"/>
          <p:cNvSpPr>
            <a:spLocks noGrp="1"/>
          </p:cNvSpPr>
          <p:nvPr>
            <p:ph sz="quarter" idx="1"/>
          </p:nvPr>
        </p:nvSpPr>
        <p:spPr/>
        <p:txBody>
          <a:bodyPr/>
          <a:lstStyle/>
          <a:p>
            <a:r>
              <a:rPr lang="cs-CZ" sz="2000" dirty="0" smtClean="0"/>
              <a:t>Historie feminismu (či ženského hnutí) bývá dělena na tři vlny, podle převažujících snah a témat. </a:t>
            </a:r>
            <a:r>
              <a:rPr lang="cs-CZ" sz="2000" dirty="0" smtClean="0">
                <a:hlinkClick r:id="rId2" action="ppaction://hlinkfile" tooltip="První vlna feminismu (stránka neexistuje)"/>
              </a:rPr>
              <a:t>První vlnu feminismu</a:t>
            </a:r>
            <a:r>
              <a:rPr lang="cs-CZ" sz="2000" dirty="0" smtClean="0"/>
              <a:t> (zhruba 19. století až počátek 20. století) lze charakterizovat jako kritiku nerovností </a:t>
            </a:r>
            <a:r>
              <a:rPr lang="cs-CZ" sz="2000" i="1" dirty="0" smtClean="0"/>
              <a:t>de iure</a:t>
            </a:r>
            <a:r>
              <a:rPr lang="cs-CZ" sz="2000" dirty="0" smtClean="0"/>
              <a:t>, a tedy boj za základní lidská práva i pro ženy a jejich zakotvení v legislativě. </a:t>
            </a:r>
            <a:r>
              <a:rPr lang="cs-CZ" sz="2000" dirty="0" smtClean="0">
                <a:hlinkClick r:id="rId3" action="ppaction://hlinkfile" tooltip="Druhá vlna feminismu (stránka neexistuje)"/>
              </a:rPr>
              <a:t>Druhá vlna</a:t>
            </a:r>
            <a:r>
              <a:rPr lang="cs-CZ" sz="2000" dirty="0" smtClean="0"/>
              <a:t> (zhruba 60.-80. léta 20. století) se soustřeďovala především na boj s nerovnostmi, které i přes oficiální rovnost mužů a žen dále přetrvávaly </a:t>
            </a:r>
            <a:r>
              <a:rPr lang="cs-CZ" sz="2000" i="1" dirty="0" smtClean="0"/>
              <a:t>de facto</a:t>
            </a:r>
            <a:r>
              <a:rPr lang="cs-CZ" sz="2000" dirty="0" smtClean="0"/>
              <a:t>. </a:t>
            </a:r>
            <a:r>
              <a:rPr lang="cs-CZ" sz="2000" dirty="0" smtClean="0">
                <a:hlinkClick r:id="rId4" action="ppaction://hlinkfile" tooltip="Třetí vlna feminismu (stránka neexistuje)"/>
              </a:rPr>
              <a:t>Třetí vlna feminismu</a:t>
            </a:r>
            <a:r>
              <a:rPr lang="cs-CZ" sz="2000" dirty="0" smtClean="0"/>
              <a:t> (od 90. let 20. století) kritizuje předchozí </a:t>
            </a:r>
            <a:r>
              <a:rPr lang="cs-CZ" sz="2000" dirty="0" err="1" smtClean="0"/>
              <a:t>esencialistickou</a:t>
            </a:r>
            <a:r>
              <a:rPr lang="cs-CZ" sz="2000" dirty="0" smtClean="0"/>
              <a:t> a monolitickou definici </a:t>
            </a:r>
            <a:r>
              <a:rPr lang="cs-CZ" sz="2000" dirty="0" err="1" smtClean="0"/>
              <a:t>femininity</a:t>
            </a:r>
            <a:r>
              <a:rPr lang="cs-CZ" sz="2000" dirty="0" smtClean="0"/>
              <a:t> a rozbíjí jednolitý feminismus na mnoho dalších směrů, které zohledňují různost žen (podle věku, barvy pleti, sexuální orientace, původu apod.).</a:t>
            </a:r>
          </a:p>
          <a:p>
            <a:r>
              <a:rPr lang="cs-CZ" sz="2000" dirty="0" smtClean="0"/>
              <a:t>Do historie feminismu lze řadit i předchůdce/-</a:t>
            </a:r>
            <a:r>
              <a:rPr lang="cs-CZ" sz="2000" dirty="0" err="1" smtClean="0"/>
              <a:t>kyně</a:t>
            </a:r>
            <a:r>
              <a:rPr lang="cs-CZ" sz="2000" dirty="0" smtClean="0"/>
              <a:t> feminismu (viz </a:t>
            </a:r>
            <a:r>
              <a:rPr lang="cs-CZ" sz="2000" dirty="0" smtClean="0">
                <a:hlinkClick r:id="rId2" action="ppaction://hlinkfile" tooltip="První vlna feminismu (stránka neexistuje)"/>
              </a:rPr>
              <a:t>první vlna</a:t>
            </a:r>
            <a:r>
              <a:rPr lang="cs-CZ" sz="2000" dirty="0" smtClean="0"/>
              <a:t>) a </a:t>
            </a:r>
            <a:r>
              <a:rPr lang="cs-CZ" sz="2000" dirty="0" err="1" smtClean="0">
                <a:hlinkClick r:id="rId5" action="ppaction://hlinkfile" tooltip="Postfeminismus (stránka neexistuje)"/>
              </a:rPr>
              <a:t>postfeminismus</a:t>
            </a:r>
            <a:r>
              <a:rPr lang="cs-CZ" sz="2000" dirty="0" smtClean="0"/>
              <a:t>, tedy myšlenkový proud tvrdící, že cílů feministického hnutí již bylo dosaženo a další aktivity již nejsou potřebné.</a:t>
            </a:r>
          </a:p>
          <a:p>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Feminismus </a:t>
            </a:r>
            <a:endParaRPr lang="en-US" dirty="0"/>
          </a:p>
        </p:txBody>
      </p:sp>
      <p:sp>
        <p:nvSpPr>
          <p:cNvPr id="3" name="Zástupný symbol pro obsah 2"/>
          <p:cNvSpPr>
            <a:spLocks noGrp="1"/>
          </p:cNvSpPr>
          <p:nvPr>
            <p:ph sz="quarter" idx="1"/>
          </p:nvPr>
        </p:nvSpPr>
        <p:spPr/>
        <p:txBody>
          <a:bodyPr/>
          <a:lstStyle/>
          <a:p>
            <a:r>
              <a:rPr lang="cs-CZ" sz="2000" dirty="0" smtClean="0"/>
              <a:t>Poprvé vystoupila s požadavkem rovnosti mužů a žen </a:t>
            </a:r>
            <a:r>
              <a:rPr lang="cs-CZ" sz="2000" dirty="0" smtClean="0">
                <a:hlinkClick r:id="rId2" action="ppaction://hlinkfile" tooltip="Mary Wollstonecraft"/>
              </a:rPr>
              <a:t>Mary </a:t>
            </a:r>
            <a:r>
              <a:rPr lang="cs-CZ" sz="2000" dirty="0" err="1" smtClean="0">
                <a:hlinkClick r:id="rId2" action="ppaction://hlinkfile" tooltip="Mary Wollstonecraft"/>
              </a:rPr>
              <a:t>Wollstonecraftové</a:t>
            </a:r>
            <a:r>
              <a:rPr lang="cs-CZ" sz="2000" dirty="0" smtClean="0"/>
              <a:t>, zabývající se výchovou a vzděláváním děvčat a její nejznámější dílo nese titul „Obrana ženských práv“, které vyšlo v roce </a:t>
            </a:r>
            <a:r>
              <a:rPr lang="cs-CZ" sz="2000" dirty="0" smtClean="0">
                <a:hlinkClick r:id="rId3" action="ppaction://hlinkfile" tooltip="1792"/>
              </a:rPr>
              <a:t>1792</a:t>
            </a:r>
            <a:r>
              <a:rPr lang="cs-CZ" sz="2000" dirty="0" smtClean="0"/>
              <a:t>. Zde jsou již v podstatě definovány hlavní cíle a složky emancipačního hnutí.</a:t>
            </a:r>
          </a:p>
          <a:p>
            <a:r>
              <a:rPr lang="cs-CZ" sz="2000" dirty="0" smtClean="0"/>
              <a:t>V Evropě se začal feminismus vyvíjet souběžně s osvícenstvím v 18. století. Myšlení se na konci 18. století začíná dynamicky proměňovat a začíná výrazněji akcentovat individuální svobody a vymaňovat se z těsného sepětí s </a:t>
            </a:r>
            <a:r>
              <a:rPr lang="cs-CZ" sz="2000" dirty="0" smtClean="0">
                <a:hlinkClick r:id="rId4" action="ppaction://hlinkfile" tooltip="Náboženství"/>
              </a:rPr>
              <a:t>náboženstvím</a:t>
            </a:r>
            <a:r>
              <a:rPr lang="cs-CZ" sz="2000" dirty="0" smtClean="0"/>
              <a:t>.</a:t>
            </a:r>
          </a:p>
          <a:p>
            <a:r>
              <a:rPr lang="cs-CZ" sz="2000" dirty="0" smtClean="0"/>
              <a:t>V USA se feministické hnutí rozvíjelo v souvislosti s hnutím abolicionistickým (hnutí proti otrokářství).</a:t>
            </a:r>
            <a:r>
              <a:rPr lang="cs-CZ" sz="2000" baseline="30000" dirty="0" smtClean="0"/>
              <a:t> </a:t>
            </a:r>
            <a:r>
              <a:rPr lang="cs-CZ" sz="2000" dirty="0" smtClean="0"/>
              <a:t>Ženy vytvářely vlastní struktury a poprvé se účastnily formálních politických aktivit. V počátcích amerického ženského hnutí sehrály významnou roli černošky, přestože musely čelit rasovému nepřátelství.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Litomyšl </a:t>
            </a:r>
            <a:endParaRPr lang="en-US" dirty="0"/>
          </a:p>
        </p:txBody>
      </p:sp>
      <p:sp>
        <p:nvSpPr>
          <p:cNvPr id="3" name="Zástupný symbol pro obsah 2"/>
          <p:cNvSpPr>
            <a:spLocks noGrp="1"/>
          </p:cNvSpPr>
          <p:nvPr>
            <p:ph sz="quarter" idx="1"/>
          </p:nvPr>
        </p:nvSpPr>
        <p:spPr/>
        <p:txBody>
          <a:bodyPr/>
          <a:lstStyle/>
          <a:p>
            <a:r>
              <a:rPr lang="cs-CZ" sz="1800" b="1" dirty="0" smtClean="0"/>
              <a:t>Magdalena Dobromila </a:t>
            </a:r>
            <a:r>
              <a:rPr lang="cs-CZ" sz="1800" b="1" dirty="0" err="1" smtClean="0"/>
              <a:t>Rettigová</a:t>
            </a:r>
            <a:r>
              <a:rPr lang="cs-CZ" sz="1800" dirty="0" smtClean="0"/>
              <a:t>, dívčím jménem </a:t>
            </a:r>
            <a:r>
              <a:rPr lang="cs-CZ" sz="1800" b="1" dirty="0" err="1" smtClean="0"/>
              <a:t>Artmannová</a:t>
            </a:r>
            <a:r>
              <a:rPr lang="cs-CZ" sz="1800" dirty="0" smtClean="0"/>
              <a:t>, (</a:t>
            </a:r>
            <a:r>
              <a:rPr lang="cs-CZ" sz="1800" dirty="0" smtClean="0">
                <a:hlinkClick r:id="rId2" action="ppaction://hlinkfile" tooltip="31. leden"/>
              </a:rPr>
              <a:t>31. ledna</a:t>
            </a:r>
            <a:r>
              <a:rPr lang="cs-CZ" sz="1800" dirty="0" smtClean="0"/>
              <a:t> </a:t>
            </a:r>
            <a:r>
              <a:rPr lang="cs-CZ" sz="1800" dirty="0" smtClean="0">
                <a:hlinkClick r:id="rId3" action="ppaction://hlinkfile" tooltip="1785"/>
              </a:rPr>
              <a:t>1785</a:t>
            </a:r>
            <a:r>
              <a:rPr lang="cs-CZ" sz="1800" dirty="0" smtClean="0"/>
              <a:t> </a:t>
            </a:r>
            <a:r>
              <a:rPr lang="cs-CZ" sz="1800" dirty="0" err="1" smtClean="0">
                <a:hlinkClick r:id="rId4" action="ppaction://hlinkfile" tooltip="Všeradice"/>
              </a:rPr>
              <a:t>Všeradice</a:t>
            </a:r>
            <a:r>
              <a:rPr lang="cs-CZ" sz="1800" dirty="0" smtClean="0"/>
              <a:t> – </a:t>
            </a:r>
            <a:r>
              <a:rPr lang="cs-CZ" sz="1800" dirty="0" smtClean="0">
                <a:hlinkClick r:id="rId5" action="ppaction://hlinkfile" tooltip="5. srpen"/>
              </a:rPr>
              <a:t>5. srpna</a:t>
            </a:r>
            <a:r>
              <a:rPr lang="cs-CZ" sz="1800" dirty="0" smtClean="0"/>
              <a:t> </a:t>
            </a:r>
            <a:r>
              <a:rPr lang="cs-CZ" sz="1800" dirty="0" smtClean="0">
                <a:hlinkClick r:id="rId6" action="ppaction://hlinkfile" tooltip="1845"/>
              </a:rPr>
              <a:t>1845</a:t>
            </a:r>
            <a:r>
              <a:rPr lang="cs-CZ" sz="1800" dirty="0" smtClean="0"/>
              <a:t> </a:t>
            </a:r>
            <a:r>
              <a:rPr lang="cs-CZ" sz="1800" dirty="0" smtClean="0">
                <a:hlinkClick r:id="rId7" action="ppaction://hlinkfile" tooltip="Litomyšl"/>
              </a:rPr>
              <a:t>Litomyšl</a:t>
            </a:r>
            <a:r>
              <a:rPr lang="cs-CZ" sz="1800" dirty="0" smtClean="0"/>
              <a:t>) byla </a:t>
            </a:r>
            <a:r>
              <a:rPr lang="cs-CZ" sz="1800" dirty="0" smtClean="0">
                <a:hlinkClick r:id="rId8" action="ppaction://hlinkfile" tooltip="Češi"/>
              </a:rPr>
              <a:t>českou</a:t>
            </a:r>
            <a:r>
              <a:rPr lang="cs-CZ" sz="1800" dirty="0" smtClean="0"/>
              <a:t> buditelkou a </a:t>
            </a:r>
            <a:r>
              <a:rPr lang="cs-CZ" sz="1800" dirty="0" smtClean="0">
                <a:hlinkClick r:id="rId9" action="ppaction://hlinkfile" tooltip="Spisovatel"/>
              </a:rPr>
              <a:t>spisovatelkou</a:t>
            </a:r>
            <a:r>
              <a:rPr lang="cs-CZ" sz="1800" dirty="0" smtClean="0"/>
              <a:t>, </a:t>
            </a:r>
            <a:r>
              <a:rPr lang="cs-CZ" sz="1800" dirty="0" smtClean="0">
                <a:hlinkClick r:id="rId10" action="ppaction://hlinkfile" tooltip="Autor"/>
              </a:rPr>
              <a:t>autorkou</a:t>
            </a:r>
            <a:r>
              <a:rPr lang="cs-CZ" sz="1800" dirty="0" smtClean="0"/>
              <a:t> </a:t>
            </a:r>
            <a:r>
              <a:rPr lang="cs-CZ" sz="1800" dirty="0" smtClean="0">
                <a:hlinkClick r:id="rId11" action="ppaction://hlinkfile" tooltip="Kuchařská kniha"/>
              </a:rPr>
              <a:t>kuchařek</a:t>
            </a:r>
            <a:r>
              <a:rPr lang="cs-CZ" sz="1800" dirty="0" smtClean="0"/>
              <a:t>, básní, divadelních her a krátkých próz. Dodnes je známa především jako autorka knihy </a:t>
            </a:r>
            <a:r>
              <a:rPr lang="cs-CZ" sz="1800" i="1" dirty="0" smtClean="0">
                <a:hlinkClick r:id="rId12" action="ppaction://hlinkfile" tooltip="Domácí kuchařka (Rettigová) (stránka neexistuje)"/>
              </a:rPr>
              <a:t>Domácí kuchařka</a:t>
            </a:r>
            <a:r>
              <a:rPr lang="cs-CZ" sz="1800" dirty="0" smtClean="0"/>
              <a:t>.</a:t>
            </a:r>
          </a:p>
          <a:p>
            <a:r>
              <a:rPr lang="cs-CZ" sz="1800" b="1" dirty="0" smtClean="0"/>
              <a:t>Božena Němcová</a:t>
            </a:r>
            <a:r>
              <a:rPr lang="cs-CZ" sz="1800" dirty="0" smtClean="0"/>
              <a:t>, rozená </a:t>
            </a:r>
            <a:r>
              <a:rPr lang="cs-CZ" sz="1800" b="1" dirty="0" smtClean="0"/>
              <a:t>Barbora Novotná</a:t>
            </a:r>
            <a:r>
              <a:rPr lang="cs-CZ" sz="1800" dirty="0" smtClean="0"/>
              <a:t>, později </a:t>
            </a:r>
            <a:r>
              <a:rPr lang="cs-CZ" sz="1800" b="1" dirty="0" smtClean="0"/>
              <a:t>Barbora </a:t>
            </a:r>
            <a:r>
              <a:rPr lang="cs-CZ" sz="1800" b="1" dirty="0" err="1" smtClean="0"/>
              <a:t>Panklová</a:t>
            </a:r>
            <a:r>
              <a:rPr lang="cs-CZ" sz="1800" dirty="0" smtClean="0"/>
              <a:t> (</a:t>
            </a:r>
            <a:r>
              <a:rPr lang="cs-CZ" sz="1800" dirty="0" smtClean="0">
                <a:hlinkClick r:id="rId13" action="ppaction://hlinkfile" tooltip="4. únor"/>
              </a:rPr>
              <a:t>4. února</a:t>
            </a:r>
            <a:r>
              <a:rPr lang="cs-CZ" sz="1800" dirty="0" smtClean="0"/>
              <a:t> </a:t>
            </a:r>
            <a:r>
              <a:rPr lang="cs-CZ" sz="1800" dirty="0" smtClean="0">
                <a:hlinkClick r:id="rId14" action="ppaction://hlinkfile" tooltip="1820"/>
              </a:rPr>
              <a:t>1820</a:t>
            </a:r>
            <a:r>
              <a:rPr lang="cs-CZ" sz="1800" dirty="0" smtClean="0"/>
              <a:t> </a:t>
            </a:r>
            <a:r>
              <a:rPr lang="cs-CZ" sz="1800" dirty="0" smtClean="0">
                <a:hlinkClick r:id="rId15" action="ppaction://hlinkfile" tooltip="Vídeň"/>
              </a:rPr>
              <a:t>Vídeň</a:t>
            </a:r>
            <a:r>
              <a:rPr lang="cs-CZ" sz="1800" dirty="0" smtClean="0"/>
              <a:t> – </a:t>
            </a:r>
            <a:r>
              <a:rPr lang="cs-CZ" sz="1800" dirty="0" smtClean="0">
                <a:hlinkClick r:id="rId16" action="ppaction://hlinkfile" tooltip="21. leden"/>
              </a:rPr>
              <a:t>21. ledna</a:t>
            </a:r>
            <a:r>
              <a:rPr lang="cs-CZ" sz="1800" dirty="0" smtClean="0"/>
              <a:t> </a:t>
            </a:r>
            <a:r>
              <a:rPr lang="cs-CZ" sz="1800" dirty="0" smtClean="0">
                <a:hlinkClick r:id="rId17" action="ppaction://hlinkfile" tooltip="1862"/>
              </a:rPr>
              <a:t>1862</a:t>
            </a:r>
            <a:r>
              <a:rPr lang="cs-CZ" sz="1800" dirty="0" smtClean="0"/>
              <a:t>, </a:t>
            </a:r>
            <a:r>
              <a:rPr lang="cs-CZ" sz="1800" dirty="0" smtClean="0">
                <a:hlinkClick r:id="rId18" action="ppaction://hlinkfile" tooltip="Praha"/>
              </a:rPr>
              <a:t>Praha</a:t>
            </a:r>
            <a:r>
              <a:rPr lang="cs-CZ" sz="1800" dirty="0" smtClean="0"/>
              <a:t>), byla </a:t>
            </a:r>
            <a:r>
              <a:rPr lang="cs-CZ" sz="1800" dirty="0" smtClean="0">
                <a:hlinkClick r:id="rId19" action="ppaction://hlinkfile" tooltip="Česko"/>
              </a:rPr>
              <a:t>česká</a:t>
            </a:r>
            <a:r>
              <a:rPr lang="cs-CZ" sz="1800" dirty="0" smtClean="0"/>
              <a:t> spisovatelka. Je považována za zakladatelku novodobé české </a:t>
            </a:r>
            <a:r>
              <a:rPr lang="cs-CZ" sz="1800" dirty="0" smtClean="0">
                <a:hlinkClick r:id="rId20" action="ppaction://hlinkfile" tooltip="Próza"/>
              </a:rPr>
              <a:t>prózy</a:t>
            </a:r>
            <a:r>
              <a:rPr lang="cs-CZ" sz="1800" dirty="0" smtClean="0"/>
              <a:t>. Úspěšná etnografka. </a:t>
            </a:r>
          </a:p>
          <a:p>
            <a:pPr>
              <a:buNone/>
            </a:pPr>
            <a:r>
              <a:rPr lang="cs-CZ" sz="1800" dirty="0" smtClean="0"/>
              <a:t>     Božena Němcová roku </a:t>
            </a:r>
            <a:r>
              <a:rPr lang="cs-CZ" sz="1800" dirty="0" smtClean="0">
                <a:hlinkClick r:id="rId21" action="ppaction://hlinkfile" tooltip="1861"/>
              </a:rPr>
              <a:t>1861</a:t>
            </a:r>
            <a:r>
              <a:rPr lang="cs-CZ" sz="1800" dirty="0" smtClean="0"/>
              <a:t> odchází do Litomyšle, kde se pokoušela živit prací pro nakladatele Augustu, když připravovala vydání svých spisů. V té době ale byla již vážně nemocná a finanční nouze a zdravotní stav ji donutily k návratu do Prahy k manželovi. První sešit II. Vydání Babičky (I. vydání vyšlo v roce 1855) dostala den před svou smrtí. Krátce na to zemřela v domě U Tří lip.</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Feminismus </a:t>
            </a:r>
            <a:endParaRPr lang="en-US" dirty="0"/>
          </a:p>
        </p:txBody>
      </p:sp>
      <p:sp>
        <p:nvSpPr>
          <p:cNvPr id="3" name="Zástupný symbol pro obsah 2"/>
          <p:cNvSpPr>
            <a:spLocks noGrp="1"/>
          </p:cNvSpPr>
          <p:nvPr>
            <p:ph sz="quarter" idx="1"/>
          </p:nvPr>
        </p:nvSpPr>
        <p:spPr/>
        <p:txBody>
          <a:bodyPr/>
          <a:lstStyle/>
          <a:p>
            <a:r>
              <a:rPr lang="cs-CZ" sz="2000" dirty="0" smtClean="0"/>
              <a:t>V Evropě došlo k významné emancipaci žen během </a:t>
            </a:r>
            <a:r>
              <a:rPr lang="cs-CZ" sz="2000" dirty="0" smtClean="0">
                <a:hlinkClick r:id="rId2" action="ppaction://hlinkfile" tooltip="Velká francouzská revoluce"/>
              </a:rPr>
              <a:t>Francouzské revoluce</a:t>
            </a:r>
            <a:r>
              <a:rPr lang="cs-CZ" sz="2000" dirty="0" smtClean="0"/>
              <a:t>, která propukla v roce </a:t>
            </a:r>
            <a:r>
              <a:rPr lang="cs-CZ" sz="2000" dirty="0" smtClean="0">
                <a:hlinkClick r:id="rId3" action="ppaction://hlinkfile" tooltip="1789"/>
              </a:rPr>
              <a:t>1789</a:t>
            </a:r>
            <a:r>
              <a:rPr lang="cs-CZ" sz="2000" dirty="0" smtClean="0"/>
              <a:t>. Myšlenky provázející vznik a průběh revoluce oslovily mnoho žen a vzbudily u nich živý zájem o </a:t>
            </a:r>
            <a:r>
              <a:rPr lang="cs-CZ" sz="2000" dirty="0" smtClean="0">
                <a:hlinkClick r:id="rId4" action="ppaction://hlinkfile" tooltip="Rovnoprávnost"/>
              </a:rPr>
              <a:t>rovnoprávnost</a:t>
            </a:r>
            <a:r>
              <a:rPr lang="cs-CZ" sz="2000" dirty="0" smtClean="0"/>
              <a:t>. Jednou z největších bojovnic této doby byla </a:t>
            </a:r>
            <a:r>
              <a:rPr lang="cs-CZ" sz="2000" dirty="0" smtClean="0">
                <a:hlinkClick r:id="rId5" action="ppaction://hlinkfile" tooltip="Olympe de Gouges"/>
              </a:rPr>
              <a:t>Olympe de </a:t>
            </a:r>
            <a:r>
              <a:rPr lang="cs-CZ" sz="2000" dirty="0" err="1" smtClean="0">
                <a:hlinkClick r:id="rId5" action="ppaction://hlinkfile" tooltip="Olympe de Gouges"/>
              </a:rPr>
              <a:t>Gougesová</a:t>
            </a:r>
            <a:r>
              <a:rPr lang="cs-CZ" sz="2000" dirty="0" smtClean="0"/>
              <a:t>, která již od 80. let </a:t>
            </a:r>
            <a:r>
              <a:rPr lang="cs-CZ" sz="2000" dirty="0" smtClean="0">
                <a:hlinkClick r:id="rId6" action="ppaction://hlinkfile" tooltip="18. století"/>
              </a:rPr>
              <a:t>18. století</a:t>
            </a:r>
            <a:r>
              <a:rPr lang="cs-CZ" sz="2000" dirty="0" smtClean="0"/>
              <a:t> vystupovala s předzvěstí velké společenské </a:t>
            </a:r>
            <a:r>
              <a:rPr lang="cs-CZ" sz="2000" dirty="0" smtClean="0">
                <a:hlinkClick r:id="rId7" action="ppaction://hlinkfile" tooltip="Revoluce"/>
              </a:rPr>
              <a:t>revoluce</a:t>
            </a:r>
            <a:r>
              <a:rPr lang="cs-CZ" sz="2000" dirty="0" smtClean="0"/>
              <a:t>, jejímž úkolem bude osvobodit ženy od </a:t>
            </a:r>
            <a:r>
              <a:rPr lang="cs-CZ" sz="2000" dirty="0" smtClean="0">
                <a:hlinkClick r:id="rId8" action="ppaction://hlinkfile" tooltip="Nadvláda (stránka neexistuje)"/>
              </a:rPr>
              <a:t>nadvlády</a:t>
            </a:r>
            <a:r>
              <a:rPr lang="cs-CZ" sz="2000" dirty="0" smtClean="0"/>
              <a:t> mužů. Jako odpověď na slavnou </a:t>
            </a:r>
            <a:r>
              <a:rPr lang="cs-CZ" sz="2000" dirty="0" smtClean="0">
                <a:hlinkClick r:id="rId9" action="ppaction://hlinkfile" tooltip="Deklaraci lidských práv (stránka neexistuje)"/>
              </a:rPr>
              <a:t>Deklarace lidských práv</a:t>
            </a:r>
            <a:r>
              <a:rPr lang="cs-CZ" sz="2000" dirty="0" smtClean="0"/>
              <a:t> (</a:t>
            </a:r>
            <a:r>
              <a:rPr lang="cs-CZ" sz="2000" i="1" dirty="0" smtClean="0"/>
              <a:t>Deklarace práv muže a občana),</a:t>
            </a:r>
            <a:r>
              <a:rPr lang="cs-CZ" sz="2000" dirty="0" smtClean="0"/>
              <a:t> hlavní dokument revoluce, vydala v roce </a:t>
            </a:r>
            <a:r>
              <a:rPr lang="cs-CZ" sz="2000" dirty="0" smtClean="0">
                <a:hlinkClick r:id="rId10" action="ppaction://hlinkfile" tooltip="1791"/>
              </a:rPr>
              <a:t>1791</a:t>
            </a:r>
            <a:r>
              <a:rPr lang="cs-CZ" sz="2000" dirty="0" smtClean="0"/>
              <a:t> </a:t>
            </a:r>
            <a:r>
              <a:rPr lang="cs-CZ" sz="2000" dirty="0" smtClean="0">
                <a:hlinkClick r:id="rId11" action="ppaction://hlinkfile" tooltip="Deklaraci práv ženy a občanky (stránka neexistuje)"/>
              </a:rPr>
              <a:t>Deklaraci práv ženy a občanky</a:t>
            </a:r>
            <a:r>
              <a:rPr lang="cs-CZ" sz="2000" dirty="0" smtClean="0"/>
              <a:t>.</a:t>
            </a:r>
          </a:p>
          <a:p>
            <a:r>
              <a:rPr lang="cs-CZ" sz="2000" dirty="0" smtClean="0"/>
              <a:t>Tato deklarace nebyla pouhým přepisem původní Deklarace, ale hlásala, že ženy se rodí </a:t>
            </a:r>
            <a:r>
              <a:rPr lang="cs-CZ" sz="2000" dirty="0" smtClean="0">
                <a:hlinkClick r:id="rId12" action="ppaction://hlinkfile" tooltip="Svoboda"/>
              </a:rPr>
              <a:t>svobodné</a:t>
            </a:r>
            <a:r>
              <a:rPr lang="cs-CZ" sz="2000" dirty="0" smtClean="0"/>
              <a:t> a jsou si </a:t>
            </a:r>
            <a:r>
              <a:rPr lang="cs-CZ" sz="2000" dirty="0" smtClean="0">
                <a:hlinkClick r:id="rId13" action="ppaction://hlinkfile" tooltip="Rovnost (právo)"/>
              </a:rPr>
              <a:t>rovné</a:t>
            </a:r>
            <a:r>
              <a:rPr lang="cs-CZ" sz="2000" dirty="0" smtClean="0"/>
              <a:t> s muži a zároveň se dožadovala </a:t>
            </a:r>
            <a:r>
              <a:rPr lang="cs-CZ" sz="2000" dirty="0" smtClean="0">
                <a:hlinkClick r:id="rId14" action="ppaction://hlinkfile" tooltip="Garance (stránka neexistuje)"/>
              </a:rPr>
              <a:t>garance</a:t>
            </a:r>
            <a:r>
              <a:rPr lang="cs-CZ" sz="2000" dirty="0" smtClean="0"/>
              <a:t> rovných práv ve všech oblastech života. Ideologického vedení revoluce se však postupně ujali muži ovlivnění myšlenkami </a:t>
            </a:r>
            <a:r>
              <a:rPr lang="cs-CZ" sz="2000" dirty="0" smtClean="0">
                <a:hlinkClick r:id="rId15" action="ppaction://hlinkfile" tooltip="Jean Jacques Rousseau"/>
              </a:rPr>
              <a:t>Jeana </a:t>
            </a:r>
            <a:r>
              <a:rPr lang="cs-CZ" sz="2000" dirty="0" err="1" smtClean="0">
                <a:hlinkClick r:id="rId15" action="ppaction://hlinkfile" tooltip="Jean Jacques Rousseau"/>
              </a:rPr>
              <a:t>Jacquese</a:t>
            </a:r>
            <a:r>
              <a:rPr lang="cs-CZ" sz="2000" dirty="0" smtClean="0">
                <a:hlinkClick r:id="rId15" action="ppaction://hlinkfile" tooltip="Jean Jacques Rousseau"/>
              </a:rPr>
              <a:t> Rousseaua</a:t>
            </a:r>
            <a:r>
              <a:rPr lang="cs-CZ" sz="2000" dirty="0" smtClean="0"/>
              <a:t>, který trval na striktním oddělením rolí muže a ženy.</a:t>
            </a:r>
            <a:endParaRPr 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990600"/>
          </a:xfrm>
        </p:spPr>
        <p:txBody>
          <a:bodyPr/>
          <a:lstStyle/>
          <a:p>
            <a:r>
              <a:rPr lang="cs-CZ" dirty="0" smtClean="0"/>
              <a:t>Feminismus</a:t>
            </a:r>
            <a:endParaRPr lang="en-US" dirty="0"/>
          </a:p>
        </p:txBody>
      </p:sp>
      <p:sp>
        <p:nvSpPr>
          <p:cNvPr id="3" name="Zástupný symbol pro obsah 2"/>
          <p:cNvSpPr>
            <a:spLocks noGrp="1"/>
          </p:cNvSpPr>
          <p:nvPr>
            <p:ph sz="quarter" idx="1"/>
          </p:nvPr>
        </p:nvSpPr>
        <p:spPr/>
        <p:txBody>
          <a:bodyPr/>
          <a:lstStyle/>
          <a:p>
            <a:r>
              <a:rPr lang="cs-CZ" sz="1800" dirty="0" smtClean="0"/>
              <a:t>Jednou z největších bojovnic této doby byla </a:t>
            </a:r>
            <a:r>
              <a:rPr lang="cs-CZ" sz="1800" dirty="0" smtClean="0">
                <a:hlinkClick r:id="rId2" action="ppaction://hlinkfile" tooltip="Olympe de Gouges"/>
              </a:rPr>
              <a:t>Olympe de </a:t>
            </a:r>
            <a:r>
              <a:rPr lang="cs-CZ" sz="1800" dirty="0" err="1" smtClean="0">
                <a:hlinkClick r:id="rId2" action="ppaction://hlinkfile" tooltip="Olympe de Gouges"/>
              </a:rPr>
              <a:t>Gougesová</a:t>
            </a:r>
            <a:r>
              <a:rPr lang="cs-CZ" sz="1800" dirty="0" smtClean="0"/>
              <a:t>, která již od 80. let </a:t>
            </a:r>
            <a:r>
              <a:rPr lang="cs-CZ" sz="1800" dirty="0" smtClean="0">
                <a:hlinkClick r:id="rId3" action="ppaction://hlinkfile" tooltip="18. století"/>
              </a:rPr>
              <a:t>18. století</a:t>
            </a:r>
            <a:r>
              <a:rPr lang="cs-CZ" sz="1800" dirty="0" smtClean="0"/>
              <a:t> vystupovala s předzvěstí velké společenské </a:t>
            </a:r>
            <a:r>
              <a:rPr lang="cs-CZ" sz="1800" dirty="0" smtClean="0">
                <a:hlinkClick r:id="rId4" action="ppaction://hlinkfile" tooltip="Revoluce"/>
              </a:rPr>
              <a:t>revoluce</a:t>
            </a:r>
            <a:r>
              <a:rPr lang="cs-CZ" sz="1800" dirty="0" smtClean="0"/>
              <a:t>, jejímž úkolem bude osvobodit ženy od </a:t>
            </a:r>
            <a:r>
              <a:rPr lang="cs-CZ" sz="1800" dirty="0" smtClean="0">
                <a:hlinkClick r:id="rId5" action="ppaction://hlinkfile" tooltip="Nadvláda (stránka neexistuje)"/>
              </a:rPr>
              <a:t>nadvlády</a:t>
            </a:r>
            <a:r>
              <a:rPr lang="cs-CZ" sz="1800" dirty="0" smtClean="0"/>
              <a:t> mužů. Jako odpověď na slavnou </a:t>
            </a:r>
            <a:r>
              <a:rPr lang="cs-CZ" sz="1800" dirty="0" smtClean="0">
                <a:hlinkClick r:id="rId6" action="ppaction://hlinkfile" tooltip="Deklaraci lidských práv (stránka neexistuje)"/>
              </a:rPr>
              <a:t>Deklarace lidských práv</a:t>
            </a:r>
            <a:r>
              <a:rPr lang="cs-CZ" sz="1800" dirty="0" smtClean="0"/>
              <a:t> (</a:t>
            </a:r>
            <a:r>
              <a:rPr lang="cs-CZ" sz="1800" i="1" dirty="0" smtClean="0"/>
              <a:t>Deklarace práv muže a občana),</a:t>
            </a:r>
            <a:r>
              <a:rPr lang="cs-CZ" sz="1800" dirty="0" smtClean="0"/>
              <a:t> hlavní dokument revoluce, vydala v roce </a:t>
            </a:r>
            <a:r>
              <a:rPr lang="cs-CZ" sz="1800" dirty="0" smtClean="0">
                <a:hlinkClick r:id="rId7" action="ppaction://hlinkfile" tooltip="1791"/>
              </a:rPr>
              <a:t>1791</a:t>
            </a:r>
            <a:r>
              <a:rPr lang="cs-CZ" sz="1800" dirty="0" smtClean="0"/>
              <a:t> </a:t>
            </a:r>
            <a:r>
              <a:rPr lang="cs-CZ" sz="1800" dirty="0" smtClean="0">
                <a:hlinkClick r:id="rId8" action="ppaction://hlinkfile" tooltip="Deklaraci práv ženy a občanky (stránka neexistuje)"/>
              </a:rPr>
              <a:t>Deklaraci práv ženy a občanky</a:t>
            </a:r>
            <a:r>
              <a:rPr lang="cs-CZ" sz="1800" dirty="0" smtClean="0"/>
              <a:t>.</a:t>
            </a:r>
            <a:r>
              <a:rPr lang="cs-CZ" sz="1800" baseline="30000" dirty="0" smtClean="0">
                <a:hlinkClick r:id="" action="ppaction://hlinkfile"/>
              </a:rPr>
              <a:t>[3]</a:t>
            </a:r>
            <a:endParaRPr lang="cs-CZ" sz="1800" dirty="0" smtClean="0"/>
          </a:p>
          <a:p>
            <a:r>
              <a:rPr lang="cs-CZ" sz="1800" dirty="0" smtClean="0"/>
              <a:t>Ideologického vedení revoluce se však postupně ujali muži ovlivnění myšlenkami </a:t>
            </a:r>
            <a:r>
              <a:rPr lang="cs-CZ" sz="1800" dirty="0" smtClean="0">
                <a:hlinkClick r:id="rId9" action="ppaction://hlinkfile" tooltip="Jean Jacques Rousseau"/>
              </a:rPr>
              <a:t>Jeana </a:t>
            </a:r>
            <a:r>
              <a:rPr lang="cs-CZ" sz="1800" dirty="0" err="1" smtClean="0">
                <a:hlinkClick r:id="rId9" action="ppaction://hlinkfile" tooltip="Jean Jacques Rousseau"/>
              </a:rPr>
              <a:t>Jacquese</a:t>
            </a:r>
            <a:r>
              <a:rPr lang="cs-CZ" sz="1800" dirty="0" smtClean="0">
                <a:hlinkClick r:id="rId9" action="ppaction://hlinkfile" tooltip="Jean Jacques Rousseau"/>
              </a:rPr>
              <a:t> Rousseaua</a:t>
            </a:r>
            <a:r>
              <a:rPr lang="cs-CZ" sz="1800" dirty="0" smtClean="0"/>
              <a:t>, který trval na striktním oddělením rolí muže a ženy.</a:t>
            </a:r>
            <a:r>
              <a:rPr lang="cs-CZ" sz="1800" baseline="30000" dirty="0" smtClean="0">
                <a:hlinkClick r:id="" action="ppaction://hlinkfile"/>
              </a:rPr>
              <a:t>[2]</a:t>
            </a:r>
            <a:r>
              <a:rPr lang="cs-CZ" sz="1800" dirty="0" smtClean="0"/>
              <a:t> Bojovnost </a:t>
            </a:r>
            <a:r>
              <a:rPr lang="cs-CZ" sz="1800" dirty="0" smtClean="0">
                <a:hlinkClick r:id="rId2" action="ppaction://hlinkfile" tooltip="Olympe de Gouges"/>
              </a:rPr>
              <a:t>Olympe de </a:t>
            </a:r>
            <a:r>
              <a:rPr lang="cs-CZ" sz="1800" dirty="0" err="1" smtClean="0">
                <a:hlinkClick r:id="rId2" action="ppaction://hlinkfile" tooltip="Olympe de Gouges"/>
              </a:rPr>
              <a:t>Gougesové</a:t>
            </a:r>
            <a:r>
              <a:rPr lang="cs-CZ" sz="1800" dirty="0" smtClean="0"/>
              <a:t>, která ve své Deklaraci práv ženy žádala rovnoprávnost jak na </a:t>
            </a:r>
            <a:r>
              <a:rPr lang="cs-CZ" sz="1800" dirty="0" smtClean="0">
                <a:hlinkClick r:id="rId10" action="ppaction://hlinkfile" tooltip="Řečnická tribuna (stránka neexistuje)"/>
              </a:rPr>
              <a:t>řečnické tribuně</a:t>
            </a:r>
            <a:r>
              <a:rPr lang="cs-CZ" sz="1800" dirty="0" smtClean="0"/>
              <a:t>, tak na </a:t>
            </a:r>
            <a:r>
              <a:rPr lang="cs-CZ" sz="1800" dirty="0" smtClean="0">
                <a:hlinkClick r:id="rId11" action="ppaction://hlinkfile" tooltip="Popraviště (stránka neexistuje)"/>
              </a:rPr>
              <a:t>popravišti</a:t>
            </a:r>
            <a:r>
              <a:rPr lang="cs-CZ" sz="1800" dirty="0" smtClean="0"/>
              <a:t>, dráždila revolucionáře různých směrů, protože politická angažovanost žen byla považována za zhoubnou pro „dobré mravy“ nové společnosti. Nakonec byla na podzim 1793 popravena </a:t>
            </a:r>
            <a:r>
              <a:rPr lang="cs-CZ" sz="1800" dirty="0" smtClean="0">
                <a:hlinkClick r:id="rId12" action="ppaction://hlinkfile" tooltip="Gilotina"/>
              </a:rPr>
              <a:t>gilotinou</a:t>
            </a:r>
            <a:r>
              <a:rPr lang="cs-CZ" sz="1800" dirty="0" smtClean="0"/>
              <a:t>.</a:t>
            </a:r>
            <a:r>
              <a:rPr lang="cs-CZ" sz="1800" baseline="30000" dirty="0" smtClean="0">
                <a:hlinkClick r:id="" action="ppaction://hlinkfile"/>
              </a:rPr>
              <a:t>[4]</a:t>
            </a:r>
            <a:r>
              <a:rPr lang="cs-CZ" sz="1800" dirty="0" smtClean="0"/>
              <a:t> Byla obviněna z touhy po státnické moci a z opomenutí ctností přináležejících jejímu pohlaví. V první fázi revoluce se vůdcům revoluce hodil revoluční potenciál žen a jejich emancipace. Již během revoluce se však rozpoutala zuřivá </a:t>
            </a:r>
            <a:r>
              <a:rPr lang="cs-CZ" sz="1800" dirty="0" err="1" smtClean="0"/>
              <a:t>protiženská</a:t>
            </a:r>
            <a:r>
              <a:rPr lang="cs-CZ" sz="1800" dirty="0" smtClean="0"/>
              <a:t> kampaň. Po jejím skončení byl vydán dekret, jímž se zakazovala ženám účast na jakémkoli politickém hnutí. Pod hrozbou rozehnání vojskem se na ulici nesměla shromáždit </a:t>
            </a:r>
            <a:r>
              <a:rPr lang="cs-CZ" sz="2000" dirty="0" smtClean="0"/>
              <a:t>větší skupina žen než pěti.</a:t>
            </a:r>
          </a:p>
          <a:p>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Emancipace </a:t>
            </a:r>
            <a:endParaRPr lang="en-US" dirty="0"/>
          </a:p>
        </p:txBody>
      </p:sp>
      <p:sp>
        <p:nvSpPr>
          <p:cNvPr id="3" name="Zástupný symbol pro obsah 2"/>
          <p:cNvSpPr>
            <a:spLocks noGrp="1"/>
          </p:cNvSpPr>
          <p:nvPr>
            <p:ph sz="quarter" idx="1"/>
          </p:nvPr>
        </p:nvSpPr>
        <p:spPr/>
        <p:txBody>
          <a:bodyPr/>
          <a:lstStyle/>
          <a:p>
            <a:r>
              <a:rPr lang="cs-CZ" sz="2000" dirty="0" smtClean="0"/>
              <a:t>Slovo pochází z </a:t>
            </a:r>
            <a:r>
              <a:rPr lang="cs-CZ" sz="2000" dirty="0" smtClean="0">
                <a:hlinkClick r:id="rId2" action="ppaction://hlinkfile" tooltip="Latina"/>
              </a:rPr>
              <a:t>latinského</a:t>
            </a:r>
            <a:r>
              <a:rPr lang="cs-CZ" sz="2000" dirty="0" smtClean="0"/>
              <a:t> </a:t>
            </a:r>
            <a:r>
              <a:rPr lang="cs-CZ" sz="2000" i="1" dirty="0" smtClean="0"/>
              <a:t>e-</a:t>
            </a:r>
            <a:r>
              <a:rPr lang="cs-CZ" sz="2000" i="1" dirty="0" err="1" smtClean="0"/>
              <a:t>mancipare</a:t>
            </a:r>
            <a:r>
              <a:rPr lang="cs-CZ" sz="2000" dirty="0" smtClean="0"/>
              <a:t>, propustit z područí, od </a:t>
            </a:r>
            <a:r>
              <a:rPr lang="cs-CZ" sz="2000" i="1" dirty="0" err="1" smtClean="0"/>
              <a:t>manus</a:t>
            </a:r>
            <a:r>
              <a:rPr lang="cs-CZ" sz="2000" dirty="0" smtClean="0"/>
              <a:t> ruka a </a:t>
            </a:r>
            <a:r>
              <a:rPr lang="cs-CZ" sz="2000" i="1" dirty="0" err="1" smtClean="0"/>
              <a:t>capere</a:t>
            </a:r>
            <a:r>
              <a:rPr lang="cs-CZ" sz="2000" dirty="0" smtClean="0"/>
              <a:t>, uchopit, držet.</a:t>
            </a:r>
            <a:r>
              <a:rPr lang="cs-CZ" sz="2000" baseline="30000" dirty="0" smtClean="0">
                <a:hlinkClick r:id="" action="ppaction://hlinkfile"/>
              </a:rPr>
              <a:t>[1]</a:t>
            </a:r>
            <a:r>
              <a:rPr lang="cs-CZ" sz="2000" dirty="0" smtClean="0"/>
              <a:t> V </a:t>
            </a:r>
            <a:r>
              <a:rPr lang="cs-CZ" sz="2000" dirty="0" smtClean="0">
                <a:hlinkClick r:id="rId3" action="ppaction://hlinkfile" tooltip="Římské právo"/>
              </a:rPr>
              <a:t>římském právu</a:t>
            </a:r>
            <a:r>
              <a:rPr lang="cs-CZ" sz="2000" dirty="0" smtClean="0"/>
              <a:t> znamenalo propuštění dospělého syna z moci otcovské (</a:t>
            </a:r>
            <a:r>
              <a:rPr lang="cs-CZ" sz="2000" i="1" dirty="0" err="1" smtClean="0"/>
              <a:t>patria</a:t>
            </a:r>
            <a:r>
              <a:rPr lang="cs-CZ" sz="2000" i="1" dirty="0" smtClean="0"/>
              <a:t> </a:t>
            </a:r>
            <a:r>
              <a:rPr lang="cs-CZ" sz="2000" i="1" dirty="0" err="1" smtClean="0"/>
              <a:t>potestas</a:t>
            </a:r>
            <a:r>
              <a:rPr lang="cs-CZ" sz="2000" dirty="0" smtClean="0"/>
              <a:t>). Opatření mělo původně syna chránit z nadměrného vykořisťování jeho pracovní síly. (Otec syna často prodával k dočasné práci v cizím domě, kde měl podobné postavení jako otrok, byl tzv. osoba v </a:t>
            </a:r>
            <a:r>
              <a:rPr lang="cs-CZ" sz="2000" dirty="0" err="1" smtClean="0"/>
              <a:t>mancipiu</a:t>
            </a:r>
            <a:r>
              <a:rPr lang="cs-CZ" sz="2000" dirty="0" smtClean="0"/>
              <a:t>, </a:t>
            </a:r>
            <a:r>
              <a:rPr lang="cs-CZ" sz="2000" i="1" dirty="0" smtClean="0"/>
              <a:t>persona in </a:t>
            </a:r>
            <a:r>
              <a:rPr lang="cs-CZ" sz="2000" i="1" dirty="0" err="1" smtClean="0"/>
              <a:t>mancipium</a:t>
            </a:r>
            <a:r>
              <a:rPr lang="cs-CZ" sz="2000" dirty="0" smtClean="0"/>
              <a:t>). Po vydání </a:t>
            </a:r>
            <a:r>
              <a:rPr lang="cs-CZ" sz="2000" dirty="0" smtClean="0">
                <a:hlinkClick r:id="rId4" action="ppaction://hlinkfile" tooltip="Zákon 12 desek"/>
              </a:rPr>
              <a:t>Zákona 12 desek</a:t>
            </a:r>
            <a:r>
              <a:rPr lang="cs-CZ" sz="2000" dirty="0" smtClean="0"/>
              <a:t> začal být trojí formální obrazný prodej (</a:t>
            </a:r>
            <a:r>
              <a:rPr lang="cs-CZ" sz="2000" i="1" dirty="0" err="1" smtClean="0">
                <a:hlinkClick r:id="rId5" action="ppaction://hlinkfile" tooltip="Mancipatio"/>
              </a:rPr>
              <a:t>mancipatio</a:t>
            </a:r>
            <a:r>
              <a:rPr lang="cs-CZ" sz="2000" dirty="0" smtClean="0"/>
              <a:t>) a prodej zpátky (</a:t>
            </a:r>
            <a:r>
              <a:rPr lang="cs-CZ" sz="2000" i="1" dirty="0" err="1" smtClean="0"/>
              <a:t>remancipatio</a:t>
            </a:r>
            <a:r>
              <a:rPr lang="cs-CZ" sz="2000" dirty="0" smtClean="0"/>
              <a:t>) používán k dobrovolnému rozvázání otcovské moci. Syn se stal emancipací osobou </a:t>
            </a:r>
            <a:r>
              <a:rPr lang="cs-CZ" sz="2000" dirty="0" err="1" smtClean="0">
                <a:hlinkClick r:id="rId6" action="ppaction://hlinkfile" tooltip="Sui iuris"/>
              </a:rPr>
              <a:t>sui</a:t>
            </a:r>
            <a:r>
              <a:rPr lang="cs-CZ" sz="2000" dirty="0" smtClean="0">
                <a:hlinkClick r:id="rId6" action="ppaction://hlinkfile" tooltip="Sui iuris"/>
              </a:rPr>
              <a:t> </a:t>
            </a:r>
            <a:r>
              <a:rPr lang="cs-CZ" sz="2000" dirty="0" err="1" smtClean="0">
                <a:hlinkClick r:id="rId6" action="ppaction://hlinkfile" tooltip="Sui iuris"/>
              </a:rPr>
              <a:t>iuris</a:t>
            </a:r>
            <a:r>
              <a:rPr lang="cs-CZ" sz="2000" dirty="0" smtClean="0"/>
              <a:t>. Později se tohoto způsobu užívalo i k propuštění otroka a podobně.</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Novověké emancipace</a:t>
            </a:r>
            <a:endParaRPr lang="en-US" dirty="0"/>
          </a:p>
        </p:txBody>
      </p:sp>
      <p:sp>
        <p:nvSpPr>
          <p:cNvPr id="3" name="Zástupný symbol pro obsah 2"/>
          <p:cNvSpPr>
            <a:spLocks noGrp="1"/>
          </p:cNvSpPr>
          <p:nvPr>
            <p:ph sz="quarter" idx="1"/>
          </p:nvPr>
        </p:nvSpPr>
        <p:spPr/>
        <p:txBody>
          <a:bodyPr/>
          <a:lstStyle/>
          <a:p>
            <a:r>
              <a:rPr lang="cs-CZ" sz="2000" dirty="0" smtClean="0"/>
              <a:t>Novověký program emancipace, chápané nikoli jako propuštění, nýbrž jako vymanění se vlastní silou, začal bojem měšťanů o svobodu a politický vliv od 15. století. Později se týkal náboženských svobod pro menšiny, v 18. století zrušení nevolnictví a od počátku 19. století i emancipace národů a etnik. Už od poloviny 18. století se v Evropě prosazovala emancipace otroků (zrušení otroctví čili </a:t>
            </a:r>
            <a:r>
              <a:rPr lang="cs-CZ" sz="2000" dirty="0" smtClean="0">
                <a:hlinkClick r:id="rId2" action="ppaction://hlinkfile" tooltip="Abolicionismus"/>
              </a:rPr>
              <a:t>abolicionismus</a:t>
            </a:r>
            <a:r>
              <a:rPr lang="cs-CZ" sz="2000" dirty="0" smtClean="0"/>
              <a:t>) v koloniích, jež se uskutečnila v britských koloniích do roku </a:t>
            </a:r>
            <a:r>
              <a:rPr lang="cs-CZ" sz="2000" dirty="0" smtClean="0">
                <a:hlinkClick r:id="rId3" action="ppaction://hlinkfile" tooltip="1833"/>
              </a:rPr>
              <a:t>1833</a:t>
            </a:r>
            <a:r>
              <a:rPr lang="cs-CZ" sz="2000" dirty="0" smtClean="0"/>
              <a:t>, ve francouzských před </a:t>
            </a:r>
            <a:r>
              <a:rPr lang="cs-CZ" sz="2000" dirty="0" smtClean="0">
                <a:hlinkClick r:id="rId4" action="ppaction://hlinkfile" tooltip="1858"/>
              </a:rPr>
              <a:t>1858</a:t>
            </a:r>
            <a:r>
              <a:rPr lang="cs-CZ" sz="2000" dirty="0" smtClean="0"/>
              <a:t> a roku </a:t>
            </a:r>
            <a:r>
              <a:rPr lang="cs-CZ" sz="2000" dirty="0" smtClean="0">
                <a:hlinkClick r:id="rId5" action="ppaction://hlinkfile" tooltip="1863"/>
              </a:rPr>
              <a:t>1863</a:t>
            </a:r>
            <a:r>
              <a:rPr lang="cs-CZ" sz="2000" dirty="0" smtClean="0"/>
              <a:t> v USA. Počátkem 19. století došlo ve většině evropských zemí k emancipaci židů a roku </a:t>
            </a:r>
            <a:r>
              <a:rPr lang="cs-CZ" sz="2000" dirty="0" smtClean="0">
                <a:hlinkClick r:id="rId6" action="ppaction://hlinkfile" tooltip="1829"/>
              </a:rPr>
              <a:t>1829</a:t>
            </a:r>
            <a:r>
              <a:rPr lang="cs-CZ" sz="2000" dirty="0" smtClean="0"/>
              <a:t> k emancipaci katolíků v Anglii. V 19. století vzniklo hnutí za emancipaci žen, za jejich přístup na vysoké školy, do zaměstnání a za volební právo. V téže době začíná i zápas dělníků o politická práva a sociální zajištění.</a:t>
            </a:r>
          </a:p>
          <a:p>
            <a:endParaRPr 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Nechtěná emancipace </a:t>
            </a:r>
            <a:endParaRPr lang="en-US" dirty="0"/>
          </a:p>
        </p:txBody>
      </p:sp>
      <p:sp>
        <p:nvSpPr>
          <p:cNvPr id="3" name="Zástupný symbol pro obsah 2"/>
          <p:cNvSpPr>
            <a:spLocks noGrp="1"/>
          </p:cNvSpPr>
          <p:nvPr>
            <p:ph sz="quarter" idx="1"/>
          </p:nvPr>
        </p:nvSpPr>
        <p:spPr/>
        <p:txBody>
          <a:bodyPr/>
          <a:lstStyle/>
          <a:p>
            <a:r>
              <a:rPr lang="cs-CZ" dirty="0" smtClean="0"/>
              <a:t>V době krize nyní muž ztrácí zaměstnání a žena je živitelkou rodiny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Přestřelená emancipace </a:t>
            </a:r>
            <a:endParaRPr lang="en-US" dirty="0"/>
          </a:p>
        </p:txBody>
      </p:sp>
      <p:sp>
        <p:nvSpPr>
          <p:cNvPr id="3" name="Zástupný symbol pro obsah 2"/>
          <p:cNvSpPr>
            <a:spLocks noGrp="1"/>
          </p:cNvSpPr>
          <p:nvPr>
            <p:ph sz="quarter" idx="1"/>
          </p:nvPr>
        </p:nvSpPr>
        <p:spPr/>
        <p:txBody>
          <a:bodyPr/>
          <a:lstStyle/>
          <a:p>
            <a:r>
              <a:rPr lang="cs-CZ" dirty="0" smtClean="0"/>
              <a:t>Žena by neměla zapomínat na výchovu svých dětí a péči o domov.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Litomyšl </a:t>
            </a:r>
            <a:endParaRPr lang="en-US" dirty="0"/>
          </a:p>
        </p:txBody>
      </p:sp>
      <p:sp>
        <p:nvSpPr>
          <p:cNvPr id="3" name="Zástupný symbol pro obsah 2"/>
          <p:cNvSpPr>
            <a:spLocks noGrp="1"/>
          </p:cNvSpPr>
          <p:nvPr>
            <p:ph sz="quarter" idx="1"/>
          </p:nvPr>
        </p:nvSpPr>
        <p:spPr/>
        <p:txBody>
          <a:bodyPr/>
          <a:lstStyle/>
          <a:p>
            <a:r>
              <a:rPr lang="cs-CZ" sz="2400" b="1" dirty="0" err="1" smtClean="0"/>
              <a:t>Teréza</a:t>
            </a:r>
            <a:r>
              <a:rPr lang="cs-CZ" sz="2400" b="1" dirty="0" smtClean="0"/>
              <a:t> Nováková</a:t>
            </a:r>
            <a:r>
              <a:rPr lang="cs-CZ" sz="2400" dirty="0" smtClean="0"/>
              <a:t>, rozená </a:t>
            </a:r>
            <a:r>
              <a:rPr lang="cs-CZ" sz="2400" b="1" dirty="0" err="1" smtClean="0"/>
              <a:t>Lanhausová</a:t>
            </a:r>
            <a:r>
              <a:rPr lang="cs-CZ" sz="2400" dirty="0" smtClean="0"/>
              <a:t>, (</a:t>
            </a:r>
            <a:r>
              <a:rPr lang="cs-CZ" sz="2400" dirty="0" smtClean="0">
                <a:hlinkClick r:id="rId2" action="ppaction://hlinkfile" tooltip="31. červenec"/>
              </a:rPr>
              <a:t>31. července</a:t>
            </a:r>
            <a:r>
              <a:rPr lang="cs-CZ" sz="2400" dirty="0" smtClean="0"/>
              <a:t> </a:t>
            </a:r>
            <a:r>
              <a:rPr lang="cs-CZ" sz="2400" dirty="0" smtClean="0">
                <a:hlinkClick r:id="rId3" action="ppaction://hlinkfile" tooltip="1853"/>
              </a:rPr>
              <a:t>1853</a:t>
            </a:r>
            <a:r>
              <a:rPr lang="cs-CZ" sz="2400" dirty="0" smtClean="0"/>
              <a:t> </a:t>
            </a:r>
            <a:r>
              <a:rPr lang="cs-CZ" sz="2400" dirty="0" smtClean="0">
                <a:hlinkClick r:id="rId4" action="ppaction://hlinkfile" tooltip="Praha"/>
              </a:rPr>
              <a:t>Praha</a:t>
            </a:r>
            <a:r>
              <a:rPr lang="cs-CZ" sz="2400" dirty="0" smtClean="0"/>
              <a:t> – </a:t>
            </a:r>
            <a:r>
              <a:rPr lang="cs-CZ" sz="2400" dirty="0" smtClean="0">
                <a:hlinkClick r:id="rId5" action="ppaction://hlinkfile" tooltip="13. listopad"/>
              </a:rPr>
              <a:t>13. listopadu</a:t>
            </a:r>
            <a:r>
              <a:rPr lang="cs-CZ" sz="2400" dirty="0" smtClean="0"/>
              <a:t> </a:t>
            </a:r>
            <a:r>
              <a:rPr lang="cs-CZ" sz="2400" dirty="0" smtClean="0">
                <a:hlinkClick r:id="rId6" action="ppaction://hlinkfile" tooltip="1912"/>
              </a:rPr>
              <a:t>1912</a:t>
            </a:r>
            <a:r>
              <a:rPr lang="cs-CZ" sz="2400" dirty="0" smtClean="0"/>
              <a:t> Praha) byla </a:t>
            </a:r>
            <a:r>
              <a:rPr lang="cs-CZ" sz="2400" dirty="0" smtClean="0">
                <a:hlinkClick r:id="rId7" action="ppaction://hlinkfile" tooltip="Česko"/>
              </a:rPr>
              <a:t>česká</a:t>
            </a:r>
            <a:r>
              <a:rPr lang="cs-CZ" sz="2400" dirty="0" smtClean="0"/>
              <a:t> spisovatelka s regionálním zaměřením na okolí </a:t>
            </a:r>
            <a:r>
              <a:rPr lang="cs-CZ" sz="2400" dirty="0" smtClean="0">
                <a:hlinkClick r:id="rId8" action="ppaction://hlinkfile" tooltip="Litomyšl"/>
              </a:rPr>
              <a:t>Litomyšle</a:t>
            </a:r>
            <a:r>
              <a:rPr lang="cs-CZ" sz="2400" dirty="0" smtClean="0"/>
              <a:t> a </a:t>
            </a:r>
            <a:r>
              <a:rPr lang="cs-CZ" sz="2400" dirty="0" smtClean="0">
                <a:hlinkClick r:id="rId9" action="ppaction://hlinkfile" tooltip="Proseč"/>
              </a:rPr>
              <a:t>Proseče</a:t>
            </a:r>
            <a:r>
              <a:rPr lang="cs-CZ" sz="2400" dirty="0" smtClean="0"/>
              <a:t>, představitelka </a:t>
            </a:r>
            <a:r>
              <a:rPr lang="cs-CZ" sz="2400" dirty="0" smtClean="0">
                <a:hlinkClick r:id="rId10" action="ppaction://hlinkfile" tooltip="Realismus (literatura)"/>
              </a:rPr>
              <a:t>realismu</a:t>
            </a:r>
            <a:r>
              <a:rPr lang="cs-CZ" sz="2400" dirty="0" smtClean="0"/>
              <a:t> a tzv. </a:t>
            </a:r>
            <a:r>
              <a:rPr lang="cs-CZ" sz="2400" dirty="0" smtClean="0">
                <a:hlinkClick r:id="rId11" action="ppaction://hlinkfile" tooltip="Venkovská próza"/>
              </a:rPr>
              <a:t>venkovské prózy</a:t>
            </a:r>
            <a:r>
              <a:rPr lang="cs-CZ" sz="2400" dirty="0" smtClean="0"/>
              <a:t>. Byla aktivní členkou ženského emancipačního hnutí.</a:t>
            </a:r>
          </a:p>
          <a:p>
            <a:r>
              <a:rPr lang="cs-CZ" sz="2400" dirty="0" smtClean="0"/>
              <a:t>Při studiu se </a:t>
            </a:r>
            <a:r>
              <a:rPr lang="cs-CZ" sz="2400" dirty="0" err="1" smtClean="0"/>
              <a:t>Teréza</a:t>
            </a:r>
            <a:r>
              <a:rPr lang="cs-CZ" sz="2400" dirty="0" smtClean="0"/>
              <a:t> Nováková seznámila se </a:t>
            </a:r>
            <a:r>
              <a:rPr lang="cs-CZ" sz="2400" dirty="0" smtClean="0">
                <a:hlinkClick r:id="rId12" action="ppaction://hlinkfile" tooltip="Svatopluk Čech"/>
              </a:rPr>
              <a:t>Svatoplukem Čechem</a:t>
            </a:r>
            <a:r>
              <a:rPr lang="cs-CZ" sz="2400" dirty="0" smtClean="0"/>
              <a:t> a se svým budoucím manželem, gymnaziálním profesorem Janem Novákem. S ním po sňatku v roce 1876 odešla do Litomyšle.</a:t>
            </a:r>
          </a:p>
          <a:p>
            <a:r>
              <a:rPr lang="cs-CZ" sz="2400" dirty="0" smtClean="0"/>
              <a:t>V Litomyšli pracovala </a:t>
            </a:r>
            <a:r>
              <a:rPr lang="cs-CZ" sz="2400" dirty="0" err="1" smtClean="0"/>
              <a:t>Teréza</a:t>
            </a:r>
            <a:r>
              <a:rPr lang="cs-CZ" sz="2400" dirty="0" smtClean="0"/>
              <a:t> Nováková osvětově a zajímala se o národopisné studium východočeského lidu.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Karel Slavoj </a:t>
            </a:r>
            <a:r>
              <a:rPr lang="cs-CZ" dirty="0" err="1" smtClean="0"/>
              <a:t>Amerling</a:t>
            </a:r>
            <a:r>
              <a:rPr lang="cs-CZ" dirty="0" smtClean="0"/>
              <a:t> </a:t>
            </a:r>
            <a:endParaRPr lang="en-US" dirty="0"/>
          </a:p>
        </p:txBody>
      </p:sp>
      <p:sp>
        <p:nvSpPr>
          <p:cNvPr id="3" name="Zástupný symbol pro obsah 2"/>
          <p:cNvSpPr>
            <a:spLocks noGrp="1"/>
          </p:cNvSpPr>
          <p:nvPr>
            <p:ph sz="quarter" idx="1"/>
          </p:nvPr>
        </p:nvSpPr>
        <p:spPr/>
        <p:txBody>
          <a:bodyPr/>
          <a:lstStyle/>
          <a:p>
            <a:r>
              <a:rPr lang="cs-CZ" sz="2000" dirty="0" smtClean="0"/>
              <a:t>Po čase začal provozovat soukromou lékařskou praxi, ale soustavně se čím dál více zaobíral svým celoživotním zájmem, snahou organizovat vzdělávání dívek, ale i českého učitelstva, zlepšit a zpřístupnit vzdělání všem. V roce </a:t>
            </a:r>
            <a:r>
              <a:rPr lang="cs-CZ" sz="2000" dirty="0" smtClean="0">
                <a:hlinkClick r:id="rId2" action="ppaction://hlinkfile" tooltip="1842"/>
              </a:rPr>
              <a:t>1842</a:t>
            </a:r>
            <a:r>
              <a:rPr lang="cs-CZ" sz="2000" dirty="0" smtClean="0"/>
              <a:t> založil na </a:t>
            </a:r>
            <a:r>
              <a:rPr lang="cs-CZ" sz="2000" dirty="0" smtClean="0">
                <a:hlinkClick r:id="rId3" action="ppaction://hlinkfile" tooltip="Nové Město (Praha)"/>
              </a:rPr>
              <a:t>Novém Městě</a:t>
            </a:r>
            <a:r>
              <a:rPr lang="cs-CZ" sz="2000" dirty="0" smtClean="0"/>
              <a:t> v Praze vzorovou školu, nazvanou </a:t>
            </a:r>
            <a:r>
              <a:rPr lang="cs-CZ" sz="2000" dirty="0" smtClean="0">
                <a:hlinkClick r:id="rId4" action="ppaction://hlinkfile" tooltip="Budeč (škola) (stránka neexistuje)"/>
              </a:rPr>
              <a:t>Budeč</a:t>
            </a:r>
            <a:r>
              <a:rPr lang="cs-CZ" sz="2000" dirty="0" smtClean="0"/>
              <a:t>. Název byl inspirován tradicí, podle níž mělo být přemyslovské </a:t>
            </a:r>
            <a:r>
              <a:rPr lang="cs-CZ" sz="2000" dirty="0" smtClean="0">
                <a:hlinkClick r:id="rId5" action="ppaction://hlinkfile" tooltip="Budeč (hradiště)"/>
              </a:rPr>
              <a:t>hradiště Budeč</a:t>
            </a:r>
            <a:r>
              <a:rPr lang="cs-CZ" sz="2000" dirty="0" smtClean="0"/>
              <a:t> sídlem nejstarší školy v Čechách. Velkorysý a na svou dobu nebývale vybavený projekt se však záhy ukázal být příliš finančně náročný a skončil v konkursu.</a:t>
            </a:r>
          </a:p>
          <a:p>
            <a:r>
              <a:rPr lang="cs-CZ" sz="2000" dirty="0" err="1" smtClean="0"/>
              <a:t>Amerling</a:t>
            </a:r>
            <a:r>
              <a:rPr lang="cs-CZ" sz="2000" dirty="0" smtClean="0"/>
              <a:t> publikoval mnoho knih o přírodních vědách, které byly zaměřeny hlavně na prostší venkovské obyvatelstvo. V knize </a:t>
            </a:r>
            <a:r>
              <a:rPr lang="cs-CZ" sz="2000" i="1" dirty="0" smtClean="0"/>
              <a:t>Promyslný posel</a:t>
            </a:r>
            <a:r>
              <a:rPr lang="cs-CZ" sz="2000" dirty="0" smtClean="0"/>
              <a:t> seznamuje obyvatele fiktivní vesnice o technologických poznatcích té doby, zmiňuje se o </a:t>
            </a:r>
            <a:r>
              <a:rPr lang="cs-CZ" sz="2000" dirty="0" smtClean="0">
                <a:hlinkClick r:id="rId6" action="ppaction://hlinkfile" tooltip="Hnojení"/>
              </a:rPr>
              <a:t>hnojení</a:t>
            </a:r>
            <a:r>
              <a:rPr lang="cs-CZ" sz="2000" dirty="0" smtClean="0"/>
              <a:t>, </a:t>
            </a:r>
            <a:r>
              <a:rPr lang="cs-CZ" sz="2000" dirty="0" smtClean="0">
                <a:hlinkClick r:id="rId7" action="ppaction://hlinkfile" tooltip="Daguerrotypie"/>
              </a:rPr>
              <a:t>daguerrotypiích</a:t>
            </a:r>
            <a:r>
              <a:rPr lang="cs-CZ" sz="2000" dirty="0" smtClean="0"/>
              <a:t> (prvních fotografiích).</a:t>
            </a:r>
          </a:p>
          <a:p>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Minerva (dívčí gymnázium)</a:t>
            </a:r>
            <a:endParaRPr lang="en-US" dirty="0"/>
          </a:p>
        </p:txBody>
      </p:sp>
      <p:sp>
        <p:nvSpPr>
          <p:cNvPr id="3" name="Zástupný symbol pro obsah 2"/>
          <p:cNvSpPr>
            <a:spLocks noGrp="1"/>
          </p:cNvSpPr>
          <p:nvPr>
            <p:ph sz="quarter" idx="1"/>
          </p:nvPr>
        </p:nvSpPr>
        <p:spPr/>
        <p:txBody>
          <a:bodyPr>
            <a:normAutofit fontScale="70000" lnSpcReduction="20000"/>
          </a:bodyPr>
          <a:lstStyle/>
          <a:p>
            <a:r>
              <a:rPr lang="cs-CZ" sz="2400" b="1" dirty="0" smtClean="0"/>
              <a:t>Minerva</a:t>
            </a:r>
            <a:r>
              <a:rPr lang="cs-CZ" sz="2400" dirty="0" smtClean="0"/>
              <a:t> (od roku </a:t>
            </a:r>
            <a:r>
              <a:rPr lang="cs-CZ" sz="2400" dirty="0" smtClean="0">
                <a:hlinkClick r:id="rId2" action="ppaction://hlinkfile" tooltip="1915"/>
              </a:rPr>
              <a:t>1915</a:t>
            </a:r>
            <a:r>
              <a:rPr lang="cs-CZ" sz="2400" dirty="0" smtClean="0"/>
              <a:t> </a:t>
            </a:r>
            <a:r>
              <a:rPr lang="cs-CZ" sz="2400" i="1" dirty="0" smtClean="0"/>
              <a:t>Městské dívčí reálné gymnázium Minerva</a:t>
            </a:r>
            <a:r>
              <a:rPr lang="cs-CZ" sz="2400" dirty="0" smtClean="0"/>
              <a:t>) bylo první dívčí </a:t>
            </a:r>
            <a:r>
              <a:rPr lang="cs-CZ" sz="2400" dirty="0" smtClean="0">
                <a:hlinkClick r:id="rId3" action="ppaction://hlinkfile" tooltip="Gymnázium"/>
              </a:rPr>
              <a:t>gymnázium</a:t>
            </a:r>
            <a:r>
              <a:rPr lang="cs-CZ" sz="2400" dirty="0" smtClean="0"/>
              <a:t> ve střední </a:t>
            </a:r>
            <a:r>
              <a:rPr lang="cs-CZ" sz="2400" dirty="0" err="1" smtClean="0"/>
              <a:t>Evropě.Vzniklo</a:t>
            </a:r>
            <a:r>
              <a:rPr lang="cs-CZ" sz="2400" dirty="0" smtClean="0"/>
              <a:t> po dlouholetém snažení její zakladatelky, spisovatelky </a:t>
            </a:r>
            <a:r>
              <a:rPr lang="cs-CZ" sz="2400" dirty="0" smtClean="0">
                <a:hlinkClick r:id="rId4" action="ppaction://hlinkfile" tooltip="Eliška Krásnohorská"/>
              </a:rPr>
              <a:t>Elišky Krásnohorské</a:t>
            </a:r>
            <a:r>
              <a:rPr lang="cs-CZ" sz="2400" dirty="0" smtClean="0"/>
              <a:t>, péčí </a:t>
            </a:r>
            <a:r>
              <a:rPr lang="cs-CZ" sz="2400" i="1" dirty="0" smtClean="0"/>
              <a:t>Spolku Minerva</a:t>
            </a:r>
            <a:r>
              <a:rPr lang="cs-CZ" sz="2400" dirty="0" smtClean="0"/>
              <a:t> roku </a:t>
            </a:r>
            <a:r>
              <a:rPr lang="cs-CZ" sz="2400" dirty="0" smtClean="0">
                <a:hlinkClick r:id="rId5" action="ppaction://hlinkfile" tooltip="1890"/>
              </a:rPr>
              <a:t>1890</a:t>
            </a:r>
            <a:r>
              <a:rPr lang="cs-CZ" sz="2400" dirty="0" smtClean="0"/>
              <a:t>. Název nese po </a:t>
            </a:r>
            <a:r>
              <a:rPr lang="cs-CZ" sz="2400" dirty="0" smtClean="0">
                <a:hlinkClick r:id="rId6" action="ppaction://hlinkfile" tooltip="Minerva (mytologie)"/>
              </a:rPr>
              <a:t>Minervě</a:t>
            </a:r>
            <a:r>
              <a:rPr lang="cs-CZ" sz="2400" dirty="0" smtClean="0"/>
              <a:t>, </a:t>
            </a:r>
            <a:r>
              <a:rPr lang="cs-CZ" sz="2400" dirty="0" smtClean="0">
                <a:hlinkClick r:id="rId7" action="ppaction://hlinkfile" tooltip="Etruskové"/>
              </a:rPr>
              <a:t>etruské</a:t>
            </a:r>
            <a:r>
              <a:rPr lang="cs-CZ" sz="2400" dirty="0" smtClean="0"/>
              <a:t> a italské bohyni, jež byla záhy ztotožněna s </a:t>
            </a:r>
            <a:r>
              <a:rPr lang="cs-CZ" sz="2400" dirty="0" smtClean="0">
                <a:hlinkClick r:id="rId8" action="ppaction://hlinkfile" tooltip="Athéna"/>
              </a:rPr>
              <a:t>Athénou</a:t>
            </a:r>
            <a:r>
              <a:rPr lang="cs-CZ" sz="2400" dirty="0" smtClean="0"/>
              <a:t>, bohyní moudrosti a lovu. Nejprve sídlilo v </a:t>
            </a:r>
            <a:r>
              <a:rPr lang="cs-CZ" sz="2400" dirty="0" err="1" smtClean="0"/>
              <a:t>Pštrossově</a:t>
            </a:r>
            <a:r>
              <a:rPr lang="cs-CZ" sz="2400" dirty="0" smtClean="0"/>
              <a:t> ulici u kostela svatého Vojtěcha na Praze 1, kde mělo k dispozici jen dvě místnosti (v tamní učebně se v prvním roce muselo směstnat všech 53 žákyň</a:t>
            </a:r>
            <a:r>
              <a:rPr lang="cs-CZ" sz="2400" baseline="30000" dirty="0" smtClean="0">
                <a:hlinkClick r:id="" action="ppaction://hlinkfile"/>
              </a:rPr>
              <a:t>[4]</a:t>
            </a:r>
            <a:r>
              <a:rPr lang="cs-CZ" sz="2400" dirty="0" smtClean="0"/>
              <a:t>), později se stěhovalo, před svým zrušením sídlilo také v ulici </a:t>
            </a:r>
            <a:r>
              <a:rPr lang="cs-CZ" sz="2400" dirty="0" err="1" smtClean="0"/>
              <a:t>Lazarské</a:t>
            </a:r>
            <a:r>
              <a:rPr lang="cs-CZ" sz="2400" dirty="0" smtClean="0"/>
              <a:t> a Vladislavově, mj. v prostorách, kde dnes sídlí </a:t>
            </a:r>
            <a:r>
              <a:rPr lang="cs-CZ" sz="2400" dirty="0" smtClean="0">
                <a:hlinkClick r:id="rId9" action="ppaction://hlinkfile" tooltip="Pedagogická fakulta UK"/>
              </a:rPr>
              <a:t>Pedagogická fakulta UK</a:t>
            </a:r>
            <a:r>
              <a:rPr lang="cs-CZ" sz="2400" baseline="30000" dirty="0" smtClean="0"/>
              <a:t>[</a:t>
            </a:r>
            <a:r>
              <a:rPr lang="cs-CZ" sz="2400" baseline="30000" dirty="0" smtClean="0">
                <a:hlinkClick r:id="rId10" action="ppaction://hlinkfile" tooltip="Wikipedie:Ověřitelnost"/>
              </a:rPr>
              <a:t>zdroj?</a:t>
            </a:r>
            <a:r>
              <a:rPr lang="cs-CZ" sz="2400" baseline="30000" dirty="0" smtClean="0"/>
              <a:t>]</a:t>
            </a:r>
            <a:r>
              <a:rPr lang="cs-CZ" sz="2400" dirty="0" smtClean="0"/>
              <a:t>, a později snad i v tehdy vysoce moderní funkcionalistické budově v Ostrovní ulici</a:t>
            </a:r>
            <a:r>
              <a:rPr lang="cs-CZ" sz="2400" baseline="30000" dirty="0" smtClean="0"/>
              <a:t>[</a:t>
            </a:r>
            <a:r>
              <a:rPr lang="cs-CZ" sz="2400" baseline="30000" dirty="0" smtClean="0">
                <a:hlinkClick r:id="rId10" action="ppaction://hlinkfile" tooltip="Wikipedie:Ověřitelnost"/>
              </a:rPr>
              <a:t>zdroj?</a:t>
            </a:r>
            <a:r>
              <a:rPr lang="cs-CZ" sz="2400" baseline="30000" dirty="0" smtClean="0"/>
              <a:t>]</a:t>
            </a:r>
            <a:r>
              <a:rPr lang="cs-CZ" sz="2400" dirty="0" smtClean="0"/>
              <a:t> (nedaleko svého původního umístění v </a:t>
            </a:r>
            <a:r>
              <a:rPr lang="cs-CZ" sz="2400" dirty="0" err="1" smtClean="0"/>
              <a:t>Pštrossově</a:t>
            </a:r>
            <a:r>
              <a:rPr lang="cs-CZ" sz="2400" dirty="0" smtClean="0"/>
              <a:t> ulici), jež byla vybavena například i </a:t>
            </a:r>
            <a:r>
              <a:rPr lang="cs-CZ" sz="2400" dirty="0" smtClean="0">
                <a:hlinkClick r:id="rId11" action="ppaction://hlinkfile" tooltip="Bazén"/>
              </a:rPr>
              <a:t>bazénem</a:t>
            </a:r>
            <a:r>
              <a:rPr lang="cs-CZ" sz="2400" dirty="0" smtClean="0"/>
              <a:t> (dnes v této budově sídlí </a:t>
            </a:r>
            <a:r>
              <a:rPr lang="cs-CZ" sz="2400" dirty="0" smtClean="0">
                <a:hlinkClick r:id="rId12" action="ppaction://hlinkfile" tooltip="Základní škola svaté Voršily (stránka neexistuje)"/>
              </a:rPr>
              <a:t>Základní škola svaté </a:t>
            </a:r>
            <a:r>
              <a:rPr lang="cs-CZ" sz="2400" dirty="0" err="1" smtClean="0">
                <a:hlinkClick r:id="rId12" action="ppaction://hlinkfile" tooltip="Základní škola svaté Voršily (stránka neexistuje)"/>
              </a:rPr>
              <a:t>Voršily</a:t>
            </a:r>
            <a:r>
              <a:rPr lang="cs-CZ" sz="2400" dirty="0" smtClean="0"/>
              <a:t>). Vznik dívčího gymnázia měl velký význam pro rozvoj </a:t>
            </a:r>
            <a:r>
              <a:rPr lang="cs-CZ" sz="2400" dirty="0" smtClean="0">
                <a:hlinkClick r:id="rId13" action="ppaction://hlinkfile" tooltip="Emancipace"/>
              </a:rPr>
              <a:t>emancipace</a:t>
            </a:r>
            <a:r>
              <a:rPr lang="cs-CZ" sz="2400" dirty="0" smtClean="0"/>
              <a:t> žen a </a:t>
            </a:r>
            <a:r>
              <a:rPr lang="cs-CZ" sz="2400" dirty="0" smtClean="0">
                <a:hlinkClick r:id="rId14" action="ppaction://hlinkfile" tooltip="Feminismus"/>
              </a:rPr>
              <a:t>feministické hnutí</a:t>
            </a:r>
            <a:r>
              <a:rPr lang="cs-CZ" sz="2400" dirty="0" smtClean="0"/>
              <a:t>, bylo tak totiž ženám teoreticky umožněno po absolvování gymnázia studovat na univerzitě, což bylo novum. První absolventky Minervy byly promovány na Univerzitě Karlově roku </a:t>
            </a:r>
            <a:r>
              <a:rPr lang="cs-CZ" sz="2400" dirty="0" smtClean="0">
                <a:hlinkClick r:id="rId15" action="ppaction://hlinkfile" tooltip="1901"/>
              </a:rPr>
              <a:t>1901</a:t>
            </a:r>
            <a:r>
              <a:rPr lang="cs-CZ" sz="2400" dirty="0" smtClean="0"/>
              <a:t> (první doktorka filosofie </a:t>
            </a:r>
            <a:r>
              <a:rPr lang="cs-CZ" sz="2400" dirty="0" smtClean="0">
                <a:hlinkClick r:id="rId16" action="ppaction://hlinkfile" tooltip="Marie Zdeňka Baborová-Čiháková"/>
              </a:rPr>
              <a:t>Marie Zdeňka </a:t>
            </a:r>
            <a:r>
              <a:rPr lang="cs-CZ" sz="2400" dirty="0" err="1" smtClean="0">
                <a:hlinkClick r:id="rId16" action="ppaction://hlinkfile" tooltip="Marie Zdeňka Baborová-Čiháková"/>
              </a:rPr>
              <a:t>Baborová</a:t>
            </a:r>
            <a:r>
              <a:rPr lang="cs-CZ" sz="2400" dirty="0" smtClean="0"/>
              <a:t> (později </a:t>
            </a:r>
            <a:r>
              <a:rPr lang="cs-CZ" sz="2400" dirty="0" err="1" smtClean="0"/>
              <a:t>Baborová</a:t>
            </a:r>
            <a:r>
              <a:rPr lang="cs-CZ" sz="2400" dirty="0" smtClean="0"/>
              <a:t>-Čiháková, 1877-1937)) a </a:t>
            </a:r>
            <a:r>
              <a:rPr lang="cs-CZ" sz="2400" dirty="0" smtClean="0">
                <a:hlinkClick r:id="rId17" action="ppaction://hlinkfile" tooltip="1902"/>
              </a:rPr>
              <a:t>1902</a:t>
            </a:r>
            <a:r>
              <a:rPr lang="cs-CZ" sz="2400" dirty="0" smtClean="0"/>
              <a:t> (lékařka </a:t>
            </a:r>
            <a:r>
              <a:rPr lang="cs-CZ" sz="2400" dirty="0" smtClean="0">
                <a:hlinkClick r:id="rId18" action="ppaction://hlinkfile" tooltip="Anna Honzáková"/>
              </a:rPr>
              <a:t>Anna </a:t>
            </a:r>
            <a:r>
              <a:rPr lang="cs-CZ" sz="2400" dirty="0" err="1" smtClean="0">
                <a:hlinkClick r:id="rId18" action="ppaction://hlinkfile" tooltip="Anna Honzáková"/>
              </a:rPr>
              <a:t>Honzáková</a:t>
            </a:r>
            <a:r>
              <a:rPr lang="cs-CZ" sz="2400" dirty="0" smtClean="0"/>
              <a:t>).</a:t>
            </a:r>
            <a:r>
              <a:rPr lang="cs-CZ" sz="2400" baseline="30000" dirty="0" smtClean="0">
                <a:hlinkClick r:id="" action="ppaction://hlinkfile"/>
              </a:rPr>
              <a:t>[5]</a:t>
            </a:r>
            <a:endParaRPr lang="cs-CZ" sz="2400" dirty="0" smtClean="0"/>
          </a:p>
          <a:p>
            <a:r>
              <a:rPr lang="cs-CZ" sz="2400" dirty="0" smtClean="0"/>
              <a:t>Druhé dívčí gymnázium založil </a:t>
            </a:r>
            <a:r>
              <a:rPr lang="cs-CZ" sz="2400" dirty="0" smtClean="0">
                <a:hlinkClick r:id="rId19" action="ppaction://hlinkfile" tooltip="Řád sester svatého Františka (stránka neexistuje)"/>
              </a:rPr>
              <a:t>řád sester svatého Františka</a:t>
            </a:r>
            <a:r>
              <a:rPr lang="cs-CZ" sz="2400" dirty="0" smtClean="0"/>
              <a:t> roku </a:t>
            </a:r>
            <a:r>
              <a:rPr lang="cs-CZ" sz="2400" dirty="0" smtClean="0">
                <a:hlinkClick r:id="rId20" action="ppaction://hlinkfile" tooltip="1905"/>
              </a:rPr>
              <a:t>1905</a:t>
            </a:r>
            <a:r>
              <a:rPr lang="cs-CZ" sz="2400" dirty="0" smtClean="0"/>
              <a:t> na </a:t>
            </a:r>
            <a:r>
              <a:rPr lang="cs-CZ" sz="2400" dirty="0" smtClean="0">
                <a:hlinkClick r:id="rId21" action="ppaction://hlinkfile" tooltip="Královské Vinohrady"/>
              </a:rPr>
              <a:t>Královských Vinohradech</a:t>
            </a:r>
            <a:r>
              <a:rPr lang="cs-CZ" sz="2400" dirty="0" smtClean="0"/>
              <a:t> v </a:t>
            </a:r>
            <a:r>
              <a:rPr lang="cs-CZ" sz="2400" dirty="0" smtClean="0">
                <a:hlinkClick r:id="rId22" action="ppaction://hlinkfile" tooltip="Korunní"/>
              </a:rPr>
              <a:t>Korunní</a:t>
            </a:r>
            <a:r>
              <a:rPr lang="cs-CZ" sz="2400" dirty="0" smtClean="0"/>
              <a:t> ulici. Taktéž šlo o velmi moderní budovu, jejíž zajímavostí byla astrologická </a:t>
            </a:r>
            <a:r>
              <a:rPr lang="cs-CZ" sz="2400" dirty="0" smtClean="0">
                <a:hlinkClick r:id="rId23" action="ppaction://hlinkfile" tooltip="Observatoř"/>
              </a:rPr>
              <a:t>observatoř</a:t>
            </a:r>
            <a:r>
              <a:rPr lang="cs-CZ" sz="2400" dirty="0" smtClean="0"/>
              <a:t> umístěná ve střešní kupoli (dnes sídlo </a:t>
            </a:r>
            <a:r>
              <a:rPr lang="cs-CZ" sz="2400" dirty="0" smtClean="0">
                <a:hlinkClick r:id="rId24" action="ppaction://hlinkfile" tooltip="Arcibiskupské gymnázium v Praze"/>
              </a:rPr>
              <a:t>Arcibiskupského gymnázia</a:t>
            </a:r>
            <a:r>
              <a:rPr lang="cs-CZ" sz="2400" dirty="0" smtClean="0"/>
              <a:t>). Mezi oběma ústavy panovala určitá rivalita.</a:t>
            </a:r>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Eliška Krásnohorská </a:t>
            </a:r>
            <a:endParaRPr lang="en-US" dirty="0"/>
          </a:p>
        </p:txBody>
      </p:sp>
      <p:sp>
        <p:nvSpPr>
          <p:cNvPr id="3" name="Zástupný symbol pro obsah 2"/>
          <p:cNvSpPr>
            <a:spLocks noGrp="1"/>
          </p:cNvSpPr>
          <p:nvPr>
            <p:ph sz="quarter" idx="1"/>
          </p:nvPr>
        </p:nvSpPr>
        <p:spPr/>
        <p:txBody>
          <a:bodyPr>
            <a:normAutofit fontScale="70000" lnSpcReduction="20000"/>
          </a:bodyPr>
          <a:lstStyle/>
          <a:p>
            <a:r>
              <a:rPr lang="cs-CZ" sz="2400" b="1" dirty="0" smtClean="0"/>
              <a:t>Eliška Krásnohorská</a:t>
            </a:r>
            <a:r>
              <a:rPr lang="cs-CZ" sz="2400" dirty="0" smtClean="0"/>
              <a:t>, vlastním jménem </a:t>
            </a:r>
            <a:r>
              <a:rPr lang="cs-CZ" sz="2400" b="1" dirty="0" smtClean="0"/>
              <a:t>Alžběta Pechová</a:t>
            </a:r>
            <a:r>
              <a:rPr lang="cs-CZ" sz="2400" dirty="0" smtClean="0"/>
              <a:t>, (</a:t>
            </a:r>
            <a:r>
              <a:rPr lang="cs-CZ" sz="2400" dirty="0" smtClean="0">
                <a:hlinkClick r:id="rId2" action="ppaction://hlinkfile" tooltip="18. listopad"/>
              </a:rPr>
              <a:t>18. listopadu</a:t>
            </a:r>
            <a:r>
              <a:rPr lang="cs-CZ" sz="2400" dirty="0" smtClean="0"/>
              <a:t> </a:t>
            </a:r>
            <a:r>
              <a:rPr lang="cs-CZ" sz="2400" dirty="0" smtClean="0">
                <a:hlinkClick r:id="rId3" action="ppaction://hlinkfile" tooltip="1847"/>
              </a:rPr>
              <a:t>1847</a:t>
            </a:r>
            <a:r>
              <a:rPr lang="cs-CZ" sz="2400" dirty="0" smtClean="0"/>
              <a:t> </a:t>
            </a:r>
            <a:r>
              <a:rPr lang="cs-CZ" sz="2400" dirty="0" smtClean="0">
                <a:hlinkClick r:id="rId4" action="ppaction://hlinkfile" tooltip="Praha"/>
              </a:rPr>
              <a:t>Praha</a:t>
            </a:r>
            <a:r>
              <a:rPr lang="cs-CZ" sz="2400" dirty="0" smtClean="0"/>
              <a:t> – </a:t>
            </a:r>
            <a:r>
              <a:rPr lang="cs-CZ" sz="2400" dirty="0" smtClean="0">
                <a:hlinkClick r:id="rId5" action="ppaction://hlinkfile" tooltip="26. listopad"/>
              </a:rPr>
              <a:t>26. listopadu</a:t>
            </a:r>
            <a:r>
              <a:rPr lang="cs-CZ" sz="2400" dirty="0" smtClean="0"/>
              <a:t> </a:t>
            </a:r>
            <a:r>
              <a:rPr lang="cs-CZ" sz="2400" dirty="0" smtClean="0">
                <a:hlinkClick r:id="rId6" action="ppaction://hlinkfile" tooltip="1926"/>
              </a:rPr>
              <a:t>1926</a:t>
            </a:r>
            <a:r>
              <a:rPr lang="cs-CZ" sz="2400" dirty="0" smtClean="0"/>
              <a:t> </a:t>
            </a:r>
            <a:r>
              <a:rPr lang="cs-CZ" sz="2400" dirty="0" smtClean="0">
                <a:hlinkClick r:id="rId4" action="ppaction://hlinkfile" tooltip="Praha"/>
              </a:rPr>
              <a:t>Praha</a:t>
            </a:r>
            <a:r>
              <a:rPr lang="cs-CZ" sz="2400" dirty="0" smtClean="0"/>
              <a:t>) byla </a:t>
            </a:r>
            <a:r>
              <a:rPr lang="cs-CZ" sz="2400" dirty="0" smtClean="0">
                <a:hlinkClick r:id="rId7" action="ppaction://hlinkfile" tooltip="Česko"/>
              </a:rPr>
              <a:t>česká</a:t>
            </a:r>
            <a:r>
              <a:rPr lang="cs-CZ" sz="2400" dirty="0" smtClean="0"/>
              <a:t> </a:t>
            </a:r>
            <a:r>
              <a:rPr lang="cs-CZ" sz="2400" dirty="0" smtClean="0">
                <a:hlinkClick r:id="rId8" action="ppaction://hlinkfile" tooltip="Básník"/>
              </a:rPr>
              <a:t>básnířka</a:t>
            </a:r>
            <a:r>
              <a:rPr lang="cs-CZ" sz="2400" dirty="0" smtClean="0"/>
              <a:t>, </a:t>
            </a:r>
            <a:r>
              <a:rPr lang="cs-CZ" sz="2400" dirty="0" smtClean="0">
                <a:hlinkClick r:id="rId9" action="ppaction://hlinkfile" tooltip="Libreto"/>
              </a:rPr>
              <a:t>libretistka</a:t>
            </a:r>
            <a:r>
              <a:rPr lang="cs-CZ" sz="2400" dirty="0" smtClean="0"/>
              <a:t>, </a:t>
            </a:r>
            <a:r>
              <a:rPr lang="cs-CZ" sz="2400" dirty="0" smtClean="0">
                <a:hlinkClick r:id="rId10" action="ppaction://hlinkfile" tooltip="Spisovatel"/>
              </a:rPr>
              <a:t>spisovatelka</a:t>
            </a:r>
            <a:r>
              <a:rPr lang="cs-CZ" sz="2400" dirty="0" smtClean="0"/>
              <a:t> a překladatelka.</a:t>
            </a:r>
          </a:p>
          <a:p>
            <a:endParaRPr lang="cs-CZ" sz="2400" b="1" dirty="0" smtClean="0"/>
          </a:p>
          <a:p>
            <a:r>
              <a:rPr lang="cs-CZ" sz="2400" dirty="0" smtClean="0"/>
              <a:t> Měla sedm sourozenců, ale otec jim brzy zemřel. Matka jim však vzdělání zajistila. Eliška získala patřičné vědomosti v pražském ústavu Svobodově a s pomocí bratrů i přátel je systematicky rozšiřovala. Naučila se i hře na klavír a malovat. Trpěla od mládí bolestmi kloubů. Mezi literární osobnosti ji uvedli </a:t>
            </a:r>
            <a:r>
              <a:rPr lang="cs-CZ" sz="2400" dirty="0" smtClean="0">
                <a:hlinkClick r:id="rId11" action="ppaction://hlinkfile" tooltip="Karolina Světlá"/>
              </a:rPr>
              <a:t>Karolina Světlá</a:t>
            </a:r>
            <a:r>
              <a:rPr lang="cs-CZ" sz="2400" dirty="0" smtClean="0"/>
              <a:t> a </a:t>
            </a:r>
            <a:r>
              <a:rPr lang="cs-CZ" sz="2400" dirty="0" smtClean="0">
                <a:hlinkClick r:id="rId12" action="ppaction://hlinkfile" tooltip="Vítězslav Hálek"/>
              </a:rPr>
              <a:t>Vítězslav Hálek</a:t>
            </a:r>
            <a:r>
              <a:rPr lang="cs-CZ" sz="2400" baseline="30000" dirty="0" smtClean="0">
                <a:hlinkClick r:id="" action="ppaction://hlinkfile"/>
              </a:rPr>
              <a:t>[1]</a:t>
            </a:r>
            <a:r>
              <a:rPr lang="cs-CZ" sz="2400" dirty="0" smtClean="0"/>
              <a:t>.</a:t>
            </a:r>
          </a:p>
          <a:p>
            <a:r>
              <a:rPr lang="cs-CZ" sz="2400" dirty="0" smtClean="0"/>
              <a:t>Zabývala se emancipačním hnutím, byla členkou </a:t>
            </a:r>
            <a:r>
              <a:rPr lang="cs-CZ" sz="2400" i="1" dirty="0" smtClean="0"/>
              <a:t>Ženského výrobního spolku českého</a:t>
            </a:r>
            <a:r>
              <a:rPr lang="cs-CZ" sz="2400" dirty="0" smtClean="0"/>
              <a:t>, který založila </a:t>
            </a:r>
            <a:r>
              <a:rPr lang="cs-CZ" sz="2400" dirty="0" smtClean="0">
                <a:hlinkClick r:id="rId11" action="ppaction://hlinkfile" tooltip="Karolina Světlá"/>
              </a:rPr>
              <a:t>Karolina Světlá</a:t>
            </a:r>
            <a:r>
              <a:rPr lang="cs-CZ" sz="2400" dirty="0" smtClean="0"/>
              <a:t>, a byla redaktorkou </a:t>
            </a:r>
            <a:r>
              <a:rPr lang="cs-CZ" sz="2400" i="1" dirty="0" smtClean="0"/>
              <a:t>Ženských listů</a:t>
            </a:r>
            <a:r>
              <a:rPr lang="cs-CZ" sz="2400" dirty="0" smtClean="0"/>
              <a:t>. Založila spolek </a:t>
            </a:r>
            <a:r>
              <a:rPr lang="cs-CZ" sz="2400" dirty="0" smtClean="0">
                <a:hlinkClick r:id="rId13" action="ppaction://hlinkfile" tooltip="Minerva"/>
              </a:rPr>
              <a:t>Minerva</a:t>
            </a:r>
            <a:r>
              <a:rPr lang="cs-CZ" sz="2400" dirty="0" smtClean="0"/>
              <a:t>, který následně zřídil první české dívčí </a:t>
            </a:r>
            <a:r>
              <a:rPr lang="cs-CZ" sz="2400" dirty="0" smtClean="0">
                <a:hlinkClick r:id="rId14" action="ppaction://hlinkfile" tooltip="Gymnázium"/>
              </a:rPr>
              <a:t>gymnázium</a:t>
            </a:r>
            <a:r>
              <a:rPr lang="cs-CZ" sz="2400" dirty="0" smtClean="0"/>
              <a:t> téhož jména. Je autorkou jedné z prvních úvah o ženském hnutí </a:t>
            </a:r>
            <a:r>
              <a:rPr lang="cs-CZ" sz="2400" i="1" dirty="0" smtClean="0"/>
              <a:t>Ženská otázka česká</a:t>
            </a:r>
            <a:r>
              <a:rPr lang="cs-CZ" sz="2400" dirty="0" smtClean="0"/>
              <a:t> (</a:t>
            </a:r>
            <a:r>
              <a:rPr lang="cs-CZ" sz="2400" dirty="0" smtClean="0">
                <a:hlinkClick r:id="rId15" action="ppaction://hlinkfile" tooltip="1881"/>
              </a:rPr>
              <a:t>1881</a:t>
            </a:r>
            <a:r>
              <a:rPr lang="cs-CZ" sz="2400" dirty="0" smtClean="0"/>
              <a:t>). </a:t>
            </a:r>
            <a:r>
              <a:rPr lang="cs-CZ" sz="2400" baseline="30000" dirty="0" smtClean="0">
                <a:hlinkClick r:id="" action="ppaction://hlinkfile"/>
              </a:rPr>
              <a:t>[2]</a:t>
            </a:r>
            <a:r>
              <a:rPr lang="cs-CZ" sz="2400" dirty="0" smtClean="0"/>
              <a:t>.</a:t>
            </a:r>
          </a:p>
          <a:p>
            <a:r>
              <a:rPr lang="cs-CZ" sz="2400" dirty="0" smtClean="0"/>
              <a:t>Přispívala do časopisu </a:t>
            </a:r>
            <a:r>
              <a:rPr lang="cs-CZ" sz="2400" i="1" dirty="0" smtClean="0"/>
              <a:t>Osvěta</a:t>
            </a:r>
            <a:r>
              <a:rPr lang="cs-CZ" sz="2400" dirty="0" smtClean="0"/>
              <a:t>, kde se zabývala literární kritikou.</a:t>
            </a:r>
          </a:p>
          <a:p>
            <a:r>
              <a:rPr lang="cs-CZ" sz="2400" dirty="0" smtClean="0"/>
              <a:t>Angažovala se mimo jiné ve </a:t>
            </a:r>
            <a:r>
              <a:rPr lang="cs-CZ" sz="2400" dirty="0" smtClean="0">
                <a:hlinkClick r:id="rId16" action="ppaction://hlinkfile" tooltip="Spor o rukopisy"/>
              </a:rPr>
              <a:t>sporu o rukopisy</a:t>
            </a:r>
            <a:r>
              <a:rPr lang="cs-CZ" sz="2400" dirty="0" smtClean="0"/>
              <a:t>, v němž patřila k zastáncům jejich pravosti. Tento názor vášnivě obhajovala, druhou stranu v čele s </a:t>
            </a:r>
            <a:r>
              <a:rPr lang="cs-CZ" sz="2400" dirty="0" smtClean="0">
                <a:hlinkClick r:id="rId17" action="ppaction://hlinkfile" tooltip="Tomáš Garrigue Masaryk"/>
              </a:rPr>
              <a:t>T. G. Masarykem</a:t>
            </a:r>
            <a:r>
              <a:rPr lang="cs-CZ" sz="2400" dirty="0" smtClean="0"/>
              <a:t> osočovala z nedostatku vlastenectví a v duchu svých názorů vytvořila na toto téma básnickou sbírku.</a:t>
            </a:r>
          </a:p>
          <a:p>
            <a:r>
              <a:rPr lang="cs-CZ" sz="2400" dirty="0" smtClean="0"/>
              <a:t>Je pohřbena v Praze na </a:t>
            </a:r>
            <a:r>
              <a:rPr lang="cs-CZ" sz="2400" dirty="0" smtClean="0">
                <a:hlinkClick r:id="rId18" action="ppaction://hlinkfile" tooltip="Olšanské hřbitovy"/>
              </a:rPr>
              <a:t>Olšanech</a:t>
            </a:r>
            <a:r>
              <a:rPr lang="cs-CZ" sz="2400" dirty="0" smtClean="0"/>
              <a:t>.</a:t>
            </a:r>
          </a:p>
          <a:p>
            <a:endParaRPr lang="cs-CZ" sz="2400"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Eliška Krásnohorská </a:t>
            </a:r>
            <a:endParaRPr lang="en-US" dirty="0"/>
          </a:p>
        </p:txBody>
      </p:sp>
      <p:sp>
        <p:nvSpPr>
          <p:cNvPr id="3" name="Zástupný symbol pro obsah 2"/>
          <p:cNvSpPr>
            <a:spLocks noGrp="1"/>
          </p:cNvSpPr>
          <p:nvPr>
            <p:ph sz="quarter" idx="1"/>
          </p:nvPr>
        </p:nvSpPr>
        <p:spPr/>
        <p:txBody>
          <a:bodyPr>
            <a:normAutofit/>
          </a:bodyPr>
          <a:lstStyle/>
          <a:p>
            <a:r>
              <a:rPr lang="cs-CZ" sz="2400" dirty="0" smtClean="0"/>
              <a:t>Eliška Krásnohorská získala roku 1922 čestný doktorát na </a:t>
            </a:r>
            <a:r>
              <a:rPr lang="cs-CZ" sz="2400" b="1" dirty="0" smtClean="0"/>
              <a:t>Univerzitě Karlově</a:t>
            </a:r>
            <a:r>
              <a:rPr lang="cs-CZ" sz="2400" dirty="0" smtClean="0"/>
              <a:t>. O jejím dalším životě už toho moc nevíme. </a:t>
            </a:r>
            <a:r>
              <a:rPr lang="cs-CZ" sz="2400" b="1" dirty="0" smtClean="0"/>
              <a:t>Zemřela v Praze 26. listopadu 1926</a:t>
            </a:r>
            <a:r>
              <a:rPr lang="cs-CZ" sz="2400" dirty="0" smtClean="0"/>
              <a:t>.</a:t>
            </a:r>
          </a:p>
          <a:p>
            <a:r>
              <a:rPr lang="cs-CZ" sz="2400" dirty="0" smtClean="0"/>
              <a:t>Elišku Krásnohorskou si můžete připomenout sochou na Karlově Náměstí. </a:t>
            </a:r>
          </a:p>
          <a:p>
            <a:endParaRPr lang="cs-CZ"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990600"/>
          </a:xfrm>
        </p:spPr>
        <p:txBody>
          <a:bodyPr/>
          <a:lstStyle/>
          <a:p>
            <a:r>
              <a:rPr lang="cs-CZ" sz="2800" dirty="0" smtClean="0"/>
              <a:t>MUDr. Anna </a:t>
            </a:r>
            <a:r>
              <a:rPr lang="cs-CZ" sz="2800" dirty="0" err="1" smtClean="0"/>
              <a:t>Honzáková</a:t>
            </a:r>
            <a:r>
              <a:rPr lang="cs-CZ" sz="2800" dirty="0" smtClean="0"/>
              <a:t> </a:t>
            </a:r>
            <a:br>
              <a:rPr lang="cs-CZ" sz="2800" dirty="0" smtClean="0"/>
            </a:br>
            <a:r>
              <a:rPr lang="cs-CZ" sz="2800" dirty="0" smtClean="0"/>
              <a:t>(1875-1940)</a:t>
            </a:r>
            <a:endParaRPr lang="en-US" sz="2800" dirty="0"/>
          </a:p>
        </p:txBody>
      </p:sp>
      <p:sp>
        <p:nvSpPr>
          <p:cNvPr id="3" name="Zástupný symbol pro obsah 2"/>
          <p:cNvSpPr>
            <a:spLocks noGrp="1"/>
          </p:cNvSpPr>
          <p:nvPr>
            <p:ph sz="quarter" idx="1"/>
          </p:nvPr>
        </p:nvSpPr>
        <p:spPr>
          <a:xfrm>
            <a:off x="323528" y="1556792"/>
            <a:ext cx="8229600" cy="4937760"/>
          </a:xfrm>
        </p:spPr>
        <p:txBody>
          <a:bodyPr/>
          <a:lstStyle/>
          <a:p>
            <a:r>
              <a:rPr lang="cs-CZ" sz="2400" dirty="0" smtClean="0"/>
              <a:t>Narozena v Kopidlně v rodině Jana </a:t>
            </a:r>
            <a:r>
              <a:rPr lang="cs-CZ" sz="2400" dirty="0" err="1" smtClean="0"/>
              <a:t>Honzáka</a:t>
            </a:r>
            <a:r>
              <a:rPr lang="cs-CZ" sz="2400" dirty="0" smtClean="0"/>
              <a:t>, osobního lékaře a přítele hraběte </a:t>
            </a:r>
            <a:r>
              <a:rPr lang="cs-CZ" sz="2400" dirty="0" err="1" smtClean="0"/>
              <a:t>Erwína</a:t>
            </a:r>
            <a:r>
              <a:rPr lang="cs-CZ" sz="2400" dirty="0" smtClean="0"/>
              <a:t> </a:t>
            </a:r>
            <a:r>
              <a:rPr lang="cs-CZ" sz="2400" dirty="0" err="1" smtClean="0"/>
              <a:t>Šlika</a:t>
            </a:r>
            <a:r>
              <a:rPr lang="cs-CZ" sz="2400" dirty="0" smtClean="0"/>
              <a:t>.</a:t>
            </a:r>
          </a:p>
          <a:p>
            <a:r>
              <a:rPr lang="cs-CZ" sz="2400" dirty="0" smtClean="0"/>
              <a:t>Jedna z prvních absolventek Minervy, maturovala s vyznamenáním.</a:t>
            </a:r>
          </a:p>
          <a:p>
            <a:r>
              <a:rPr lang="cs-CZ" sz="2400" dirty="0" smtClean="0"/>
              <a:t>Profesorský sbor LF Karlovy </a:t>
            </a:r>
            <a:r>
              <a:rPr lang="cs-CZ" sz="2400" dirty="0" err="1" smtClean="0"/>
              <a:t>univezity</a:t>
            </a:r>
            <a:r>
              <a:rPr lang="cs-CZ" sz="2400" dirty="0" smtClean="0"/>
              <a:t> se bránil přijetí žen ( s </a:t>
            </a:r>
            <a:r>
              <a:rPr lang="cs-CZ" sz="2400" dirty="0" err="1" smtClean="0"/>
              <a:t>vyjímkou</a:t>
            </a:r>
            <a:r>
              <a:rPr lang="cs-CZ" sz="2400" dirty="0" smtClean="0"/>
              <a:t> </a:t>
            </a:r>
            <a:r>
              <a:rPr lang="cs-CZ" sz="2400" dirty="0" err="1" smtClean="0"/>
              <a:t>Maydla</a:t>
            </a:r>
            <a:r>
              <a:rPr lang="cs-CZ" sz="2400" dirty="0" smtClean="0"/>
              <a:t>, Janovského a </a:t>
            </a:r>
            <a:r>
              <a:rPr lang="cs-CZ" sz="2400" dirty="0" err="1" smtClean="0"/>
              <a:t>Reinsberga</a:t>
            </a:r>
            <a:r>
              <a:rPr lang="cs-CZ" sz="2400" dirty="0" smtClean="0"/>
              <a:t>).</a:t>
            </a:r>
          </a:p>
          <a:p>
            <a:r>
              <a:rPr lang="cs-CZ" sz="2400" dirty="0" smtClean="0"/>
              <a:t>Povoleno hospitační studium </a:t>
            </a:r>
          </a:p>
          <a:p>
            <a:r>
              <a:rPr lang="cs-CZ" sz="2400" dirty="0" smtClean="0"/>
              <a:t>Zákon z roku 1900 umožňoval složit zkoušky za celou dobu studia. </a:t>
            </a:r>
          </a:p>
          <a:p>
            <a:r>
              <a:rPr lang="cs-CZ" sz="2400" dirty="0" smtClean="0"/>
              <a:t>Studium ukončila v roce 1902.  </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MUDr. Anna </a:t>
            </a:r>
            <a:r>
              <a:rPr lang="cs-CZ" dirty="0" err="1" smtClean="0"/>
              <a:t>Honzáková</a:t>
            </a:r>
            <a:r>
              <a:rPr lang="cs-CZ" dirty="0" smtClean="0"/>
              <a:t> </a:t>
            </a:r>
            <a:endParaRPr lang="en-US" dirty="0"/>
          </a:p>
        </p:txBody>
      </p:sp>
      <p:sp>
        <p:nvSpPr>
          <p:cNvPr id="3" name="Zástupný symbol pro obsah 2"/>
          <p:cNvSpPr>
            <a:spLocks noGrp="1"/>
          </p:cNvSpPr>
          <p:nvPr>
            <p:ph sz="quarter" idx="1"/>
          </p:nvPr>
        </p:nvSpPr>
        <p:spPr/>
        <p:txBody>
          <a:bodyPr>
            <a:normAutofit fontScale="77500" lnSpcReduction="20000"/>
          </a:bodyPr>
          <a:lstStyle/>
          <a:p>
            <a:r>
              <a:rPr lang="cs-CZ" dirty="0"/>
              <a:t>Anna </a:t>
            </a:r>
            <a:r>
              <a:rPr lang="cs-CZ" dirty="0" err="1"/>
              <a:t>Honzáková</a:t>
            </a:r>
            <a:r>
              <a:rPr lang="cs-CZ" dirty="0"/>
              <a:t> absolvovala v roce 1902 jako první žena studium na pražské lékařské fakultě Karl - Ferdinandovy univerzity a zároveň se po Marii Zdeňce </a:t>
            </a:r>
            <a:r>
              <a:rPr lang="cs-CZ" dirty="0" err="1"/>
              <a:t>Baborové</a:t>
            </a:r>
            <a:r>
              <a:rPr lang="cs-CZ" dirty="0"/>
              <a:t> a matematičce Marii Fabiánové stala třetí ženou s univerzitním diplomem z pražské univerzity. Jako čtvrtá promovala v oboru anglických dějin Alice Masaryková.  </a:t>
            </a:r>
          </a:p>
          <a:p>
            <a:pPr>
              <a:buNone/>
            </a:pPr>
            <a:r>
              <a:rPr lang="cs-CZ" dirty="0"/>
              <a:t> </a:t>
            </a:r>
          </a:p>
          <a:p>
            <a:r>
              <a:rPr lang="cs-CZ" dirty="0"/>
              <a:t>MUDr. </a:t>
            </a:r>
            <a:r>
              <a:rPr lang="cs-CZ" dirty="0" err="1"/>
              <a:t>Honzáková</a:t>
            </a:r>
            <a:r>
              <a:rPr lang="cs-CZ" dirty="0"/>
              <a:t> si otevřela vlastní gynekologickou ordinaci, kterou vedla celých pětatřicet let. </a:t>
            </a:r>
          </a:p>
          <a:p>
            <a:r>
              <a:rPr lang="cs-CZ" dirty="0"/>
              <a:t> </a:t>
            </a:r>
          </a:p>
          <a:p>
            <a:r>
              <a:rPr lang="cs-CZ" dirty="0"/>
              <a:t>Primát první české ženy, která získala univerzitní diplom z lékařské fakulty,  drží Anna Bayerová. Doktorát však složila v Curychu roku 1881. Dr. Bayerová byla pro Annu </a:t>
            </a:r>
            <a:r>
              <a:rPr lang="cs-CZ" dirty="0" err="1"/>
              <a:t>Honzákovou</a:t>
            </a:r>
            <a:r>
              <a:rPr lang="cs-CZ" dirty="0"/>
              <a:t> životním vzorem. MUDr. </a:t>
            </a:r>
            <a:r>
              <a:rPr lang="cs-CZ" dirty="0" err="1"/>
              <a:t>Honzáková</a:t>
            </a:r>
            <a:r>
              <a:rPr lang="cs-CZ" dirty="0"/>
              <a:t> je též autorkou publikace </a:t>
            </a:r>
            <a:r>
              <a:rPr lang="cs-CZ" dirty="0" err="1"/>
              <a:t>Dr.med</a:t>
            </a:r>
            <a:r>
              <a:rPr lang="cs-CZ" dirty="0"/>
              <a:t>. Anna Bayerová, první česká lékařka ve Švýcarech. </a:t>
            </a:r>
          </a:p>
          <a:p>
            <a:r>
              <a:rPr lang="cs-CZ" dirty="0"/>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nbrno_motiv">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ůvod">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Override1.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fnbrno_motiv</Template>
  <TotalTime>217</TotalTime>
  <Words>2160</Words>
  <Application>Microsoft Office PowerPoint</Application>
  <PresentationFormat>Předvádění na obrazovce (4:3)</PresentationFormat>
  <Paragraphs>94</Paragraphs>
  <Slides>25</Slides>
  <Notes>0</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fnbrno_motiv</vt:lpstr>
      <vt:lpstr>110 let od promoce první české lékařky v Praze </vt:lpstr>
      <vt:lpstr>Litomyšl </vt:lpstr>
      <vt:lpstr>Litomyšl </vt:lpstr>
      <vt:lpstr>Karel Slavoj Amerling </vt:lpstr>
      <vt:lpstr>Minerva (dívčí gymnázium)</vt:lpstr>
      <vt:lpstr>Eliška Krásnohorská </vt:lpstr>
      <vt:lpstr>Eliška Krásnohorská </vt:lpstr>
      <vt:lpstr>MUDr. Anna Honzáková  (1875-1940)</vt:lpstr>
      <vt:lpstr>MUDr. Anna Honzáková </vt:lpstr>
      <vt:lpstr>Anna Bayerová </vt:lpstr>
      <vt:lpstr>Anna Bayerová </vt:lpstr>
      <vt:lpstr>Bohuslava Kecková </vt:lpstr>
      <vt:lpstr>MUDr. Vlasta Kálalová – di Lotti 1896-1971 </vt:lpstr>
      <vt:lpstr>MUDr. Vlasta Kálalová – di Lotti 1896-1971 </vt:lpstr>
      <vt:lpstr>MUDr. Anna Háková  (1909-1942)</vt:lpstr>
      <vt:lpstr>Feminismus</vt:lpstr>
      <vt:lpstr>Feminismus</vt:lpstr>
      <vt:lpstr>Feminismus</vt:lpstr>
      <vt:lpstr>Feminismus </vt:lpstr>
      <vt:lpstr>Feminismus </vt:lpstr>
      <vt:lpstr>Feminismus</vt:lpstr>
      <vt:lpstr>Emancipace </vt:lpstr>
      <vt:lpstr>Novověké emancipace</vt:lpstr>
      <vt:lpstr>Nechtěná emancipace </vt:lpstr>
      <vt:lpstr>Přestřelená emancipace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110 let od promoce první české lékařky v Praze </dc:title>
  <dc:creator> </dc:creator>
  <cp:lastModifiedBy>VS</cp:lastModifiedBy>
  <cp:revision>29</cp:revision>
  <dcterms:created xsi:type="dcterms:W3CDTF">2012-07-09T16:19:52Z</dcterms:created>
  <dcterms:modified xsi:type="dcterms:W3CDTF">2012-07-17T21:13:37Z</dcterms:modified>
</cp:coreProperties>
</file>