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56" r:id="rId2"/>
    <p:sldId id="264" r:id="rId3"/>
    <p:sldId id="259" r:id="rId4"/>
    <p:sldId id="265" r:id="rId5"/>
    <p:sldId id="266" r:id="rId6"/>
    <p:sldId id="267" r:id="rId7"/>
    <p:sldId id="257" r:id="rId8"/>
    <p:sldId id="269" r:id="rId9"/>
    <p:sldId id="268" r:id="rId10"/>
    <p:sldId id="270" r:id="rId11"/>
    <p:sldId id="271" r:id="rId12"/>
    <p:sldId id="272" r:id="rId13"/>
    <p:sldId id="263" r:id="rId14"/>
    <p:sldId id="273" r:id="rId15"/>
    <p:sldId id="274" r:id="rId16"/>
    <p:sldId id="277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359A5-C565-424F-8988-C3C9530C26A4}" type="datetimeFigureOut">
              <a:rPr lang="cs-CZ" smtClean="0"/>
              <a:pPr/>
              <a:t>1.9.2013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6D0FA-F9EA-4E8D-BA93-4F77EEC396F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65EA00-FECB-4142-8ED2-8F7116D66585}" type="datetime1">
              <a:rPr lang="cs-CZ" smtClean="0"/>
              <a:pPr/>
              <a:t>1.9.2013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cs-CZ" smtClean="0"/>
              <a:t>LŠ15072013VS</a:t>
            </a: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3F19D5-1D90-4F7A-A7AE-7D55762E6BCC}" type="datetime1">
              <a:rPr lang="cs-CZ" smtClean="0"/>
              <a:pPr/>
              <a:t>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LŠ15072013VS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0E5DD-E03E-4F1F-BE15-046E34445589}" type="datetime1">
              <a:rPr lang="cs-CZ" smtClean="0"/>
              <a:pPr/>
              <a:t>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LŠ15072013VS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3014C-2110-4CF4-BFA0-D6F7D12D848E}" type="datetime1">
              <a:rPr lang="cs-CZ" smtClean="0"/>
              <a:pPr/>
              <a:t>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LŠ15072013VS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44AF0-3588-409A-84B1-ED83C51B354A}" type="datetime1">
              <a:rPr lang="cs-CZ" smtClean="0"/>
              <a:pPr/>
              <a:t>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LŠ15072013VS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CDDE5-9C61-448D-A597-22599F60508C}" type="datetime1">
              <a:rPr lang="cs-CZ" smtClean="0"/>
              <a:pPr/>
              <a:t>1.9.2013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LŠ15072013VS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491226-81F6-4B10-9F67-6B42852AFF4F}" type="datetime1">
              <a:rPr lang="cs-CZ" smtClean="0"/>
              <a:pPr/>
              <a:t>1.9.2013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LŠ15072013VS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8614A2-89CF-49EF-9E88-C535724B6139}" type="datetime1">
              <a:rPr lang="cs-CZ" smtClean="0"/>
              <a:pPr/>
              <a:t>1.9.2013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LŠ15072013VS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27778-0594-48CE-A1CA-446C30EC9446}" type="datetime1">
              <a:rPr lang="cs-CZ" smtClean="0"/>
              <a:pPr/>
              <a:t>1.9.2013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LŠ15072013VS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EF0668B-3D82-478E-934A-84BE947E4D36}" type="datetime1">
              <a:rPr lang="cs-CZ" smtClean="0"/>
              <a:pPr/>
              <a:t>1.9.2013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LŠ15072013VS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EEA660-DB0E-4378-ACAA-A923DEFBE3BE}" type="datetime1">
              <a:rPr lang="cs-CZ" smtClean="0"/>
              <a:pPr/>
              <a:t>1.9.2013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cs-CZ" smtClean="0"/>
              <a:t>LŠ15072013VS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863F6DA-6B48-43C8-A262-C7688C9007FB}" type="datetime1">
              <a:rPr lang="cs-CZ" smtClean="0"/>
              <a:pPr/>
              <a:t>1.9.2013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cs-CZ" smtClean="0"/>
              <a:t>LŠ15072013VS</a:t>
            </a: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052737"/>
            <a:ext cx="8352928" cy="2547714"/>
          </a:xfrm>
        </p:spPr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Rozdíly jednotlivých fází KH </a:t>
            </a:r>
            <a:br>
              <a:rPr lang="cs-C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a možný vliv na IS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MUDr. Věra Strnadová</a:t>
            </a:r>
          </a:p>
          <a:p>
            <a:r>
              <a:rPr lang="cs-CZ" sz="2000" dirty="0" smtClean="0"/>
              <a:t>LŠ 15.7.2013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LŠ15072013VS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b="1" u="sng" dirty="0" smtClean="0">
                <a:latin typeface="Times New Roman" pitchFamily="18" charset="0"/>
                <a:cs typeface="Times New Roman" pitchFamily="18" charset="0"/>
              </a:rPr>
              <a:t>Cíl: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ověřit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a 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zpřesnit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výsledky z předcházejících studií a mnohdy je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porovnat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se srovnatelnými léky, opět s cílem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prokázat  účinnost a bezpečnost u člověka za podmínek, které jsou již velmi podobné běžné klinické praxi;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vstupní kritéria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jsou podobná jako ve 2.fázi, ale mohou být volnější.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LŠ15072013VS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u="sng" dirty="0" err="1" smtClean="0">
                <a:latin typeface="Times New Roman" pitchFamily="18" charset="0"/>
              </a:rPr>
              <a:t>III.fáze</a:t>
            </a:r>
            <a:r>
              <a:rPr lang="cs-CZ" sz="3600" b="1" u="sng" dirty="0" smtClean="0">
                <a:latin typeface="Times New Roman" pitchFamily="18" charset="0"/>
              </a:rPr>
              <a:t> – rozšířená klinická studie</a:t>
            </a:r>
            <a:endParaRPr lang="cs-CZ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1"/>
            <a:ext cx="8507288" cy="42050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3000" b="1" u="sng" dirty="0" smtClean="0">
                <a:latin typeface="Times New Roman" pitchFamily="18" charset="0"/>
                <a:cs typeface="Times New Roman" pitchFamily="18" charset="0"/>
              </a:rPr>
              <a:t>Design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nejčastěji </a:t>
            </a: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přímé srovnání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 účinnosti a bezpečnosti hodnoceného přípravku s kontrolou, kterou může být </a:t>
            </a: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placebo nebo dosud užívané léčivo; </a:t>
            </a:r>
            <a:endParaRPr lang="cs-CZ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charakteristickým prvkem pro 3.fázi KH je </a:t>
            </a: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randomizace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, tedy náhodné nebo pseudonáhodné rozdělení SH do srovnávaných ramen uspořádaných nejčastěji  </a:t>
            </a: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paralelně 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nebo</a:t>
            </a: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000" b="1" dirty="0" err="1" smtClean="0">
                <a:latin typeface="Times New Roman" pitchFamily="18" charset="0"/>
                <a:cs typeface="Times New Roman" pitchFamily="18" charset="0"/>
              </a:rPr>
              <a:t>cross</a:t>
            </a: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3000" b="1" dirty="0" err="1" smtClean="0">
                <a:latin typeface="Times New Roman" pitchFamily="18" charset="0"/>
                <a:cs typeface="Times New Roman" pitchFamily="18" charset="0"/>
              </a:rPr>
              <a:t>over</a:t>
            </a: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zaslepení 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má zajistit objektivní hodnocení u kontrolovaných studií</a:t>
            </a: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LŠ15072013VS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u="sng" dirty="0" err="1" smtClean="0">
                <a:latin typeface="Times New Roman" pitchFamily="18" charset="0"/>
              </a:rPr>
              <a:t>III.fáze</a:t>
            </a:r>
            <a:r>
              <a:rPr lang="cs-CZ" sz="3600" b="1" u="sng" dirty="0" smtClean="0">
                <a:latin typeface="Times New Roman" pitchFamily="18" charset="0"/>
              </a:rPr>
              <a:t> – rozšířená klinická studie</a:t>
            </a:r>
            <a:endParaRPr lang="cs-CZ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b="1" u="sng" dirty="0" smtClean="0">
                <a:latin typeface="Times New Roman" pitchFamily="18" charset="0"/>
                <a:cs typeface="Times New Roman" pitchFamily="18" charset="0"/>
              </a:rPr>
              <a:t>SH: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zařazováno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velké množství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nemocných (sta - tisíce)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někdy ještě navazuje na fázi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3a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fáze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3b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, která probíhá v době, kdy již probíhá registrační proces, ale lék ještě není na trhu. Cílem bývá doplnění poznatků o další údaje, např. o vlivu na kvalitu života, nebo upřesnění předcházejících výsledků. </a:t>
            </a:r>
          </a:p>
          <a:p>
            <a:pPr>
              <a:buNone/>
            </a:pP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Výsledky třetí fáze klinického hodnocení jsou zásadní pro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registraci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LP; 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LŠ15072013VS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u="sng" dirty="0" err="1" smtClean="0">
                <a:latin typeface="Times New Roman" pitchFamily="18" charset="0"/>
              </a:rPr>
              <a:t>III.fáze</a:t>
            </a:r>
            <a:r>
              <a:rPr lang="cs-CZ" sz="3600" b="1" u="sng" dirty="0" smtClean="0">
                <a:latin typeface="Times New Roman" pitchFamily="18" charset="0"/>
              </a:rPr>
              <a:t> – rozšířená klinická studie</a:t>
            </a:r>
            <a:endParaRPr lang="cs-CZ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0"/>
              </a:spcBef>
            </a:pPr>
            <a:endParaRPr lang="cs-CZ" dirty="0" smtClean="0">
              <a:latin typeface="Times New Roman" pitchFamily="18" charset="0"/>
            </a:endParaRPr>
          </a:p>
          <a:p>
            <a:pPr algn="just">
              <a:spcBef>
                <a:spcPct val="0"/>
              </a:spcBef>
            </a:pPr>
            <a:r>
              <a:rPr lang="cs-CZ" dirty="0" smtClean="0">
                <a:latin typeface="Times New Roman" pitchFamily="18" charset="0"/>
              </a:rPr>
              <a:t>Prověřuje se nový lék v </a:t>
            </a:r>
            <a:r>
              <a:rPr lang="cs-CZ" b="1" dirty="0" smtClean="0">
                <a:latin typeface="Times New Roman" pitchFamily="18" charset="0"/>
              </a:rPr>
              <a:t>široké praxi, hodnotí se skutečná terapeutická hodnota.</a:t>
            </a:r>
            <a:r>
              <a:rPr lang="cs-CZ" dirty="0" smtClean="0">
                <a:latin typeface="Times New Roman" pitchFamily="18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sz="2800" dirty="0" smtClean="0">
                <a:latin typeface="Times New Roman" pitchFamily="18" charset="0"/>
              </a:rPr>
              <a:t>	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Skutečnou terapeutickou hodnotu ovlivňují vedle objektivních žádoucích a nežádoucích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účinků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daného léčiva také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rutinní podmínky,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za kterých se lék podává i 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chování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zdravotníků a samotných nemocných;</a:t>
            </a:r>
            <a:endParaRPr lang="cs-CZ" sz="2400" dirty="0" smtClean="0">
              <a:latin typeface="Times New Roman" pitchFamily="18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LŠ15072013VS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 b="1" smtClean="0">
                <a:solidFill>
                  <a:schemeClr val="tx1"/>
                </a:solidFill>
              </a:rPr>
              <a:t/>
            </a:r>
            <a:br>
              <a:rPr lang="cs-CZ" sz="4000" b="1" smtClean="0">
                <a:solidFill>
                  <a:schemeClr val="tx1"/>
                </a:solidFill>
              </a:rPr>
            </a:br>
            <a:r>
              <a:rPr lang="cs-CZ" sz="4000" b="1" u="sng" smtClean="0">
                <a:solidFill>
                  <a:schemeClr val="tx1"/>
                </a:solidFill>
                <a:latin typeface="Times New Roman" pitchFamily="18" charset="0"/>
              </a:rPr>
              <a:t>IV. fáze – poregistrační</a:t>
            </a:r>
            <a:r>
              <a:rPr lang="cs-CZ" sz="4000" b="1" smtClean="0">
                <a:solidFill>
                  <a:schemeClr val="tx1"/>
                </a:solidFill>
              </a:rPr>
              <a:t> </a:t>
            </a:r>
            <a:br>
              <a:rPr lang="cs-CZ" sz="4000" b="1" smtClean="0">
                <a:solidFill>
                  <a:schemeClr val="tx1"/>
                </a:solidFill>
              </a:rPr>
            </a:br>
            <a:endParaRPr lang="cs-CZ" sz="4000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268760"/>
            <a:ext cx="8964488" cy="48574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Cíl: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zhodnotit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skutečnou terapeutickou hodnotu, </a:t>
            </a: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dotvářet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profil bezpečnosti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-  sledují se i méně časté NÚ a neočekávané reakce, </a:t>
            </a:r>
          </a:p>
          <a:p>
            <a:pPr lvl="0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sledovat lékové / potravinové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interakce</a:t>
            </a:r>
          </a:p>
          <a:p>
            <a:pPr lvl="0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sledovat využití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kombinací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s jinými léčivy (sumace /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potenciace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účinku)</a:t>
            </a:r>
          </a:p>
          <a:p>
            <a:pPr lvl="0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kvalita života</a:t>
            </a:r>
          </a:p>
          <a:p>
            <a:pPr lvl="0"/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cost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benefit</a:t>
            </a: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Hledají se odpovědi na otázky vzniklé během fáze 1 - 3</a:t>
            </a:r>
          </a:p>
          <a:p>
            <a:pPr eaLnBrk="1" hangingPunct="1"/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LŠ15072013VS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b="1" dirty="0" smtClean="0">
                <a:solidFill>
                  <a:schemeClr val="tx1"/>
                </a:solidFill>
              </a:rPr>
              <a:t/>
            </a:r>
            <a:br>
              <a:rPr lang="cs-CZ" sz="4000" b="1" dirty="0" smtClean="0">
                <a:solidFill>
                  <a:schemeClr val="tx1"/>
                </a:solidFill>
              </a:rPr>
            </a:br>
            <a:r>
              <a:rPr lang="cs-CZ" sz="4000" b="1" u="sng" dirty="0" smtClean="0">
                <a:solidFill>
                  <a:schemeClr val="tx1"/>
                </a:solidFill>
                <a:latin typeface="Times New Roman" pitchFamily="18" charset="0"/>
              </a:rPr>
              <a:t>IV. fáze – </a:t>
            </a:r>
            <a:r>
              <a:rPr lang="cs-CZ" sz="4000" b="1" u="sng" dirty="0" err="1" smtClean="0">
                <a:solidFill>
                  <a:schemeClr val="tx1"/>
                </a:solidFill>
                <a:latin typeface="Times New Roman" pitchFamily="18" charset="0"/>
              </a:rPr>
              <a:t>poregistrační</a:t>
            </a:r>
            <a:r>
              <a:rPr lang="cs-CZ" sz="4000" b="1" dirty="0" smtClean="0">
                <a:solidFill>
                  <a:schemeClr val="tx1"/>
                </a:solidFill>
              </a:rPr>
              <a:t> </a:t>
            </a:r>
            <a:br>
              <a:rPr lang="cs-CZ" sz="4000" b="1" dirty="0" smtClean="0">
                <a:solidFill>
                  <a:schemeClr val="tx1"/>
                </a:solidFill>
              </a:rPr>
            </a:br>
            <a:endParaRPr lang="cs-CZ" sz="40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9"/>
            <a:ext cx="8229600" cy="43239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b="1" u="sng" dirty="0" smtClean="0">
                <a:latin typeface="Times New Roman" pitchFamily="18" charset="0"/>
                <a:cs typeface="Times New Roman" pitchFamily="18" charset="0"/>
              </a:rPr>
              <a:t>Design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nejčastěji jako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klasické epidemiologické studi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e, buď deskriptivní ,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cross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control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nebo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kohortní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studie;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probíhá dle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GCP</a:t>
            </a: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velké skupiny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pacientů (až několik tisíc). Velikost souboru závisí na cíli a parametrech, které se měří; 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výsledky 4.fáze mohou vést k 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upřesnění rizik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, k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úpravě dávkovacích režimů,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 rozšíření indikací, kombinací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atd.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LŠ15072013VS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 b="1" smtClean="0">
                <a:solidFill>
                  <a:schemeClr val="tx1"/>
                </a:solidFill>
              </a:rPr>
              <a:t/>
            </a:r>
            <a:br>
              <a:rPr lang="cs-CZ" sz="4000" b="1" smtClean="0">
                <a:solidFill>
                  <a:schemeClr val="tx1"/>
                </a:solidFill>
              </a:rPr>
            </a:br>
            <a:r>
              <a:rPr lang="cs-CZ" sz="4000" b="1" u="sng" smtClean="0">
                <a:solidFill>
                  <a:schemeClr val="tx1"/>
                </a:solidFill>
                <a:latin typeface="Times New Roman" pitchFamily="18" charset="0"/>
              </a:rPr>
              <a:t>IV. fáze – poregistrační</a:t>
            </a:r>
            <a:r>
              <a:rPr lang="cs-CZ" sz="4000" b="1" smtClean="0">
                <a:solidFill>
                  <a:schemeClr val="tx1"/>
                </a:solidFill>
              </a:rPr>
              <a:t> </a:t>
            </a:r>
            <a:br>
              <a:rPr lang="cs-CZ" sz="4000" b="1" smtClean="0">
                <a:solidFill>
                  <a:schemeClr val="tx1"/>
                </a:solidFill>
              </a:rPr>
            </a:br>
            <a:endParaRPr lang="cs-CZ" sz="4000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Měly by být rozdíly v informacích pro SH v závislosti na fázi KH?</a:t>
            </a:r>
            <a:endParaRPr lang="cs-CZ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LŠ15072013VS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?????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988840"/>
            <a:ext cx="8507288" cy="4137323"/>
          </a:xfrm>
        </p:spPr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Tradiční dělení – podle časové posloupnosti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4 fáze – podle GCP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Dle cíle – explorační / průzkumové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	-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konfirmační / potvrzující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LŠ15072013VS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Fáze klinického hodnocení</a:t>
            </a:r>
            <a:endParaRPr lang="cs-CZ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fáze: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je LP bezpečný, jakou má f-kinetiku?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(cca 20  SH)</a:t>
            </a:r>
          </a:p>
          <a:p>
            <a:pPr marL="514350" indent="-514350">
              <a:buFontTx/>
              <a:buAutoNum type="arabicPeriod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fáze: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jak působí u člověka?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(100 – 300 SH)</a:t>
            </a:r>
          </a:p>
          <a:p>
            <a:pPr marL="514350" indent="-514350">
              <a:buFontTx/>
              <a:buAutoNum type="arabicPeriod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fáze: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ověření v zaslepených designech u velkých počtů SH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(1000-5000 SH)</a:t>
            </a:r>
          </a:p>
          <a:p>
            <a:pPr marL="514350" indent="-514350">
              <a:buFontTx/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</a:t>
            </a:r>
          </a:p>
          <a:p>
            <a:pPr marL="514350" indent="-514350">
              <a:buFontTx/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4.fáze: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Jaká je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skutečná terapeutická hodnota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při běžném používání? (desítky tisíc SH)</a:t>
            </a:r>
          </a:p>
          <a:p>
            <a:pPr marL="514350" indent="-514350">
              <a:buFontTx/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LŠ15072013VS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smtClean="0">
                <a:latin typeface="Times New Roman" pitchFamily="18" charset="0"/>
              </a:rPr>
              <a:t>Fáze klinického hodnocení</a:t>
            </a:r>
            <a:endParaRPr lang="cs-CZ" u="sng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Cíl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stanovit základní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farmakokinetické parametry u člověka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odpovědět na otázky humánní farmakologie především z hlediska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bezpečnosti a tolerance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bezpečnost: sleduje se výskyt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nežádoucích účinků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– začíná se vytvářet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bezpečnostní profil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LP;</a:t>
            </a:r>
          </a:p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návrh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tolerovaného dávkovacího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rozmezí, stanovení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maximální tolerované dávky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terapeutický záměr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nebývá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cílem, ale někdy může být sekundárním parametrem hodnocení.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LŠ15072013VS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>
                <a:latin typeface="Times New Roman" pitchFamily="18" charset="0"/>
              </a:rPr>
              <a:t>I.fáze –</a:t>
            </a:r>
            <a:r>
              <a:rPr lang="cs-CZ" b="1" u="sng" dirty="0" smtClean="0"/>
              <a:t> </a:t>
            </a:r>
            <a:r>
              <a:rPr lang="cs-CZ" b="1" u="sng" dirty="0" smtClean="0">
                <a:latin typeface="Times New Roman" pitchFamily="18" charset="0"/>
              </a:rPr>
              <a:t>první podání člověku</a:t>
            </a:r>
            <a:r>
              <a:rPr lang="cs-CZ" b="1" dirty="0" smtClean="0">
                <a:latin typeface="Times New Roman" pitchFamily="18" charset="0"/>
              </a:rPr>
              <a:t/>
            </a:r>
            <a:br>
              <a:rPr lang="cs-CZ" b="1" dirty="0" smtClean="0">
                <a:latin typeface="Times New Roman" pitchFamily="18" charset="0"/>
              </a:rPr>
            </a:br>
            <a:r>
              <a:rPr lang="cs-CZ" b="1" dirty="0" smtClean="0">
                <a:latin typeface="Times New Roman" pitchFamily="18" charset="0"/>
              </a:rPr>
              <a:t>toleranční studie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7"/>
            <a:ext cx="8784976" cy="439248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Design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léčivo je většinou podáváno </a:t>
            </a: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malým skupinám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 (často celkem12 - 24) zdravých  </a:t>
            </a:r>
            <a:r>
              <a:rPr lang="cs-CZ" sz="3000" dirty="0" err="1" smtClean="0">
                <a:latin typeface="Times New Roman" pitchFamily="18" charset="0"/>
                <a:cs typeface="Times New Roman" pitchFamily="18" charset="0"/>
              </a:rPr>
              <a:t>dorovolníků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;  </a:t>
            </a:r>
          </a:p>
          <a:p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aplikována je vždy </a:t>
            </a: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nižší než odhadnutá maximální tolerovaná dávka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 , ale musí se dospět k dávce, která je dostatečně účinná u člověka (</a:t>
            </a:r>
            <a:r>
              <a:rPr lang="cs-CZ" sz="3000" dirty="0" err="1" smtClean="0">
                <a:latin typeface="Times New Roman" pitchFamily="18" charset="0"/>
                <a:cs typeface="Times New Roman" pitchFamily="18" charset="0"/>
              </a:rPr>
              <a:t>Fibonacciho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 škála, logaritmická stupnice). </a:t>
            </a:r>
          </a:p>
          <a:p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obvykle se začíná s aplikací jednomu SH a dalším SH se dávka buď zvyšuje nebo snižuje (design </a:t>
            </a:r>
            <a:r>
              <a:rPr lang="cs-CZ" sz="3000" dirty="0" err="1" smtClean="0">
                <a:latin typeface="Times New Roman" pitchFamily="18" charset="0"/>
                <a:cs typeface="Times New Roman" pitchFamily="18" charset="0"/>
              </a:rPr>
              <a:t>up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000" dirty="0" err="1" smtClean="0">
                <a:latin typeface="Times New Roman" pitchFamily="18" charset="0"/>
                <a:cs typeface="Times New Roman" pitchFamily="18" charset="0"/>
              </a:rPr>
              <a:t>down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Uspořádání může být různé, např. se začíná aplikací třem SH a pokud není pozorována dostatečná hladina, dávka se zvyšuje. </a:t>
            </a:r>
          </a:p>
          <a:p>
            <a:pPr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LŠ15072013VS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rmAutofit fontScale="90000"/>
          </a:bodyPr>
          <a:lstStyle/>
          <a:p>
            <a:r>
              <a:rPr lang="cs-CZ" b="1" u="sng" dirty="0" smtClean="0">
                <a:latin typeface="Times New Roman" pitchFamily="18" charset="0"/>
              </a:rPr>
              <a:t>I.fáze –</a:t>
            </a:r>
            <a:r>
              <a:rPr lang="cs-CZ" b="1" u="sng" dirty="0" smtClean="0"/>
              <a:t> </a:t>
            </a:r>
            <a:r>
              <a:rPr lang="cs-CZ" b="1" u="sng" dirty="0" smtClean="0">
                <a:latin typeface="Times New Roman" pitchFamily="18" charset="0"/>
              </a:rPr>
              <a:t>první podání člověku</a:t>
            </a:r>
            <a:r>
              <a:rPr lang="cs-CZ" b="1" dirty="0" smtClean="0">
                <a:latin typeface="Times New Roman" pitchFamily="18" charset="0"/>
              </a:rPr>
              <a:t/>
            </a:r>
            <a:br>
              <a:rPr lang="cs-CZ" b="1" dirty="0" smtClean="0">
                <a:latin typeface="Times New Roman" pitchFamily="18" charset="0"/>
              </a:rPr>
            </a:br>
            <a:r>
              <a:rPr lang="cs-CZ" b="1" dirty="0" smtClean="0">
                <a:latin typeface="Times New Roman" pitchFamily="18" charset="0"/>
              </a:rPr>
              <a:t>toleranční studie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9"/>
            <a:ext cx="8712968" cy="4248471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11200" b="1" u="sng" dirty="0" smtClean="0">
                <a:latin typeface="Times New Roman" pitchFamily="18" charset="0"/>
                <a:cs typeface="Times New Roman" pitchFamily="18" charset="0"/>
              </a:rPr>
              <a:t>SH</a:t>
            </a:r>
            <a:r>
              <a:rPr lang="cs-CZ" sz="59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cs-CZ" sz="11200" b="1" dirty="0" smtClean="0">
                <a:latin typeface="Times New Roman" pitchFamily="18" charset="0"/>
                <a:cs typeface="Times New Roman" pitchFamily="18" charset="0"/>
              </a:rPr>
              <a:t>zdraví dobrovolníci </a:t>
            </a:r>
            <a:r>
              <a:rPr lang="cs-CZ" sz="11200" dirty="0" smtClean="0">
                <a:latin typeface="Times New Roman" pitchFamily="18" charset="0"/>
                <a:cs typeface="Times New Roman" pitchFamily="18" charset="0"/>
              </a:rPr>
              <a:t>– cca 20 SH;</a:t>
            </a:r>
          </a:p>
          <a:p>
            <a:r>
              <a:rPr lang="cs-CZ" sz="11200" dirty="0" smtClean="0">
                <a:latin typeface="Times New Roman" pitchFamily="18" charset="0"/>
                <a:cs typeface="Times New Roman" pitchFamily="18" charset="0"/>
              </a:rPr>
              <a:t>vývoj léčiva s velkým rizikem pro zdravé  - již do první fáze zařazováni </a:t>
            </a:r>
            <a:r>
              <a:rPr lang="cs-CZ" sz="11200" b="1" dirty="0" smtClean="0">
                <a:latin typeface="Times New Roman" pitchFamily="18" charset="0"/>
                <a:cs typeface="Times New Roman" pitchFamily="18" charset="0"/>
              </a:rPr>
              <a:t>nemocní</a:t>
            </a:r>
            <a:r>
              <a:rPr lang="cs-CZ" sz="11200" dirty="0" smtClean="0">
                <a:latin typeface="Times New Roman" pitchFamily="18" charset="0"/>
                <a:cs typeface="Times New Roman" pitchFamily="18" charset="0"/>
              </a:rPr>
              <a:t> (nejčastěji cytostatika); </a:t>
            </a:r>
          </a:p>
          <a:p>
            <a:r>
              <a:rPr lang="cs-CZ" sz="9600" dirty="0" smtClean="0">
                <a:latin typeface="Times New Roman" pitchFamily="18" charset="0"/>
                <a:cs typeface="Times New Roman" pitchFamily="18" charset="0"/>
              </a:rPr>
              <a:t>poté, co proběhlo úspěšně první podání člověku  </a:t>
            </a:r>
            <a:r>
              <a:rPr lang="cs-CZ" sz="11200" dirty="0" smtClean="0">
                <a:latin typeface="Times New Roman" pitchFamily="18" charset="0"/>
                <a:cs typeface="Times New Roman" pitchFamily="18" charset="0"/>
              </a:rPr>
              <a:t>může být ještě v 1.fázi zkoumáno, jaký bude osud  léčiva u nemocných s  </a:t>
            </a:r>
            <a:r>
              <a:rPr lang="cs-CZ" sz="11200" b="1" dirty="0" smtClean="0">
                <a:latin typeface="Times New Roman" pitchFamily="18" charset="0"/>
                <a:cs typeface="Times New Roman" pitchFamily="18" charset="0"/>
              </a:rPr>
              <a:t>insuficiencí jater</a:t>
            </a:r>
            <a:r>
              <a:rPr lang="cs-CZ" sz="11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9600" dirty="0" smtClean="0">
                <a:latin typeface="Times New Roman" pitchFamily="18" charset="0"/>
                <a:cs typeface="Times New Roman" pitchFamily="18" charset="0"/>
              </a:rPr>
              <a:t>orgánu, kde dochází nejčastěji k biotransformaci léčiv a nebo u pacientů s</a:t>
            </a:r>
            <a:r>
              <a:rPr lang="cs-CZ" sz="11200" dirty="0" smtClean="0">
                <a:latin typeface="Times New Roman" pitchFamily="18" charset="0"/>
                <a:cs typeface="Times New Roman" pitchFamily="18" charset="0"/>
              </a:rPr>
              <a:t> nedostatečnou funkcí</a:t>
            </a:r>
            <a:r>
              <a:rPr lang="cs-CZ" sz="11200" b="1" dirty="0" smtClean="0">
                <a:latin typeface="Times New Roman" pitchFamily="18" charset="0"/>
                <a:cs typeface="Times New Roman" pitchFamily="18" charset="0"/>
              </a:rPr>
              <a:t> ledvin</a:t>
            </a:r>
            <a:r>
              <a:rPr lang="cs-CZ" sz="11200" dirty="0" smtClean="0">
                <a:latin typeface="Times New Roman" pitchFamily="18" charset="0"/>
                <a:cs typeface="Times New Roman" pitchFamily="18" charset="0"/>
              </a:rPr>
              <a:t>, které slouží nejčastěji k vylučování léčiv; </a:t>
            </a:r>
          </a:p>
          <a:p>
            <a:r>
              <a:rPr lang="cs-CZ" sz="11200" dirty="0" smtClean="0">
                <a:latin typeface="Times New Roman" pitchFamily="18" charset="0"/>
                <a:cs typeface="Times New Roman" pitchFamily="18" charset="0"/>
              </a:rPr>
              <a:t>do první fáze KH </a:t>
            </a:r>
            <a:r>
              <a:rPr lang="cs-CZ" sz="11200" b="1" dirty="0" smtClean="0">
                <a:latin typeface="Times New Roman" pitchFamily="18" charset="0"/>
                <a:cs typeface="Times New Roman" pitchFamily="18" charset="0"/>
              </a:rPr>
              <a:t>nesmí</a:t>
            </a:r>
            <a:r>
              <a:rPr lang="cs-CZ" sz="11200" dirty="0" smtClean="0">
                <a:latin typeface="Times New Roman" pitchFamily="18" charset="0"/>
                <a:cs typeface="Times New Roman" pitchFamily="18" charset="0"/>
              </a:rPr>
              <a:t> být primárně zařazovány </a:t>
            </a:r>
            <a:r>
              <a:rPr lang="cs-CZ" sz="11200" b="1" dirty="0" smtClean="0">
                <a:latin typeface="Times New Roman" pitchFamily="18" charset="0"/>
                <a:cs typeface="Times New Roman" pitchFamily="18" charset="0"/>
              </a:rPr>
              <a:t>zranitelné</a:t>
            </a:r>
            <a:r>
              <a:rPr lang="cs-CZ" sz="1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200" dirty="0" err="1" smtClean="0">
                <a:latin typeface="Times New Roman" pitchFamily="18" charset="0"/>
                <a:cs typeface="Times New Roman" pitchFamily="18" charset="0"/>
              </a:rPr>
              <a:t>vulnerabilní</a:t>
            </a:r>
            <a:r>
              <a:rPr lang="cs-CZ" sz="11200" dirty="0" smtClean="0">
                <a:latin typeface="Times New Roman" pitchFamily="18" charset="0"/>
                <a:cs typeface="Times New Roman" pitchFamily="18" charset="0"/>
              </a:rPr>
              <a:t>) osoby, jako jsou děti a mladiství, těhotné ženy a osoby starší 70 let. </a:t>
            </a:r>
          </a:p>
          <a:p>
            <a:pPr>
              <a:buNone/>
            </a:pPr>
            <a:r>
              <a:rPr lang="cs-CZ" sz="1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cs-CZ" sz="59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LŠ15072013VS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cs-CZ" b="1" u="sng" dirty="0" smtClean="0">
                <a:latin typeface="Times New Roman" pitchFamily="18" charset="0"/>
              </a:rPr>
              <a:t>I.fáze –</a:t>
            </a:r>
            <a:r>
              <a:rPr lang="cs-CZ" b="1" u="sng" dirty="0" smtClean="0"/>
              <a:t> </a:t>
            </a:r>
            <a:r>
              <a:rPr lang="cs-CZ" b="1" u="sng" dirty="0" smtClean="0">
                <a:latin typeface="Times New Roman" pitchFamily="18" charset="0"/>
              </a:rPr>
              <a:t>první podání člověku</a:t>
            </a:r>
            <a:r>
              <a:rPr lang="cs-CZ" b="1" dirty="0" smtClean="0">
                <a:latin typeface="Times New Roman" pitchFamily="18" charset="0"/>
              </a:rPr>
              <a:t/>
            </a:r>
            <a:br>
              <a:rPr lang="cs-CZ" b="1" dirty="0" smtClean="0">
                <a:latin typeface="Times New Roman" pitchFamily="18" charset="0"/>
              </a:rPr>
            </a:br>
            <a:r>
              <a:rPr lang="cs-CZ" b="1" dirty="0" smtClean="0">
                <a:latin typeface="Times New Roman" pitchFamily="18" charset="0"/>
              </a:rPr>
              <a:t>toleranční studie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764705"/>
            <a:ext cx="8712968" cy="475252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velmi homogenní skupina nemocných;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cs-CZ" sz="3000" b="1" u="sng" dirty="0" smtClean="0">
                <a:latin typeface="Times New Roman" pitchFamily="18" charset="0"/>
                <a:cs typeface="Times New Roman" pitchFamily="18" charset="0"/>
              </a:rPr>
              <a:t>Cíl</a:t>
            </a: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zhodnocení </a:t>
            </a: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účinnosti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, sekundární cíl- sledování bezpečnosti; </a:t>
            </a:r>
          </a:p>
          <a:p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někdy dva stupně, </a:t>
            </a: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2a  a  2b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ve fázi 2b se očekává </a:t>
            </a: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potvrzení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 a </a:t>
            </a: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upřesnění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 nebo doplnění předpokladů;</a:t>
            </a:r>
          </a:p>
          <a:p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potvrzuje se terapeutické dávkování a </a:t>
            </a: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dávka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 je korigována s ohledem na reakce nemocných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 1.fázi mohlo dojít k nepřesnému odhadu, pokud bylo dávkování testováno jen u zdravých dobrovolníků.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LŠ15072013VS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b="1" u="sng" dirty="0" err="1" smtClean="0">
                <a:latin typeface="Times New Roman" pitchFamily="18" charset="0"/>
              </a:rPr>
              <a:t>II.fáze</a:t>
            </a:r>
            <a:r>
              <a:rPr lang="cs-CZ" b="1" u="sng" dirty="0" smtClean="0">
                <a:latin typeface="Times New Roman" pitchFamily="18" charset="0"/>
              </a:rPr>
              <a:t> – úvodní klinická studie</a:t>
            </a:r>
            <a:r>
              <a:rPr lang="cs-CZ" b="1" dirty="0" smtClean="0">
                <a:latin typeface="Times New Roman" pitchFamily="18" charset="0"/>
              </a:rPr>
              <a:t/>
            </a:r>
            <a:br>
              <a:rPr lang="cs-CZ" b="1" dirty="0" smtClean="0">
                <a:latin typeface="Times New Roman" pitchFamily="18" charset="0"/>
              </a:rPr>
            </a:b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492941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sz="3000" b="1" u="sng" dirty="0" smtClean="0">
                <a:latin typeface="Times New Roman" pitchFamily="18" charset="0"/>
                <a:cs typeface="Times New Roman" pitchFamily="18" charset="0"/>
              </a:rPr>
              <a:t>Design</a:t>
            </a: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Nejčastější design ve 2.fázi KH je </a:t>
            </a: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adaptivní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, což znamená poměrně velkou </a:t>
            </a: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flexibilitu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  s ohledem na reakce SH. </a:t>
            </a:r>
          </a:p>
          <a:p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Měla by být plánována </a:t>
            </a: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interim analýza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 (zhodnocení v průběhu), nebo použit adaptivní dvoustupňový design, kdy se po první aplikaci malé skupině SH provede vyhodnocení počtu respondentů a pokud je účinnost hodnoceného léčiva nižší než předpokládaná, studie se zastavuje, pokud je účinnost slibná, studie pokračuje. </a:t>
            </a:r>
          </a:p>
          <a:p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Výsledky 2.fáze jsou </a:t>
            </a: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východiskem pro fázi 3 KH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. Měly by přinést potvrzení předpokladů, závislosti účinku na dávce, upřesnění dávkování a potvrzení terapeutického zaměření. </a:t>
            </a:r>
          </a:p>
          <a:p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LŠ15072013VS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err="1" smtClean="0">
                <a:latin typeface="Times New Roman" pitchFamily="18" charset="0"/>
              </a:rPr>
              <a:t>II.fáze</a:t>
            </a:r>
            <a:r>
              <a:rPr lang="cs-CZ" b="1" u="sng" dirty="0" smtClean="0">
                <a:latin typeface="Times New Roman" pitchFamily="18" charset="0"/>
              </a:rPr>
              <a:t> – úvodní klinická studie</a:t>
            </a:r>
            <a:r>
              <a:rPr lang="cs-CZ" b="1" dirty="0" smtClean="0">
                <a:latin typeface="Times New Roman" pitchFamily="18" charset="0"/>
              </a:rPr>
              <a:t/>
            </a:r>
            <a:br>
              <a:rPr lang="cs-CZ" b="1" dirty="0" smtClean="0">
                <a:latin typeface="Times New Roman" pitchFamily="18" charset="0"/>
              </a:rPr>
            </a:b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4929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b="1" u="sng" dirty="0" smtClean="0">
                <a:latin typeface="Times New Roman" pitchFamily="18" charset="0"/>
                <a:cs typeface="Times New Roman" pitchFamily="18" charset="0"/>
              </a:rPr>
              <a:t>SH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přísně vybraná skupina několika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desítek až set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(do 200) nemocných, kteří trpí onemocněním, pro které je daný lék vyvíjen; </a:t>
            </a: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důsledné monitorování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za hospitalizace;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podle charakteru léčiva je možno stanovit jako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sekundární cíl i účinky u vybraných skupin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, např. i u dětí nebo starších osob (nad 70 let).</a:t>
            </a:r>
          </a:p>
          <a:p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LŠ15072013VS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err="1" smtClean="0">
                <a:latin typeface="Times New Roman" pitchFamily="18" charset="0"/>
              </a:rPr>
              <a:t>II.fáze</a:t>
            </a:r>
            <a:r>
              <a:rPr lang="cs-CZ" b="1" u="sng" dirty="0" smtClean="0">
                <a:latin typeface="Times New Roman" pitchFamily="18" charset="0"/>
              </a:rPr>
              <a:t> – úvodní klinická studie</a:t>
            </a:r>
            <a:r>
              <a:rPr lang="cs-CZ" b="1" dirty="0" smtClean="0">
                <a:latin typeface="Times New Roman" pitchFamily="18" charset="0"/>
              </a:rPr>
              <a:t/>
            </a:r>
            <a:br>
              <a:rPr lang="cs-CZ" b="1" dirty="0" smtClean="0">
                <a:latin typeface="Times New Roman" pitchFamily="18" charset="0"/>
              </a:rPr>
            </a:b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782</TotalTime>
  <Words>438</Words>
  <Application>Microsoft Office PowerPoint</Application>
  <PresentationFormat>Předvádění na obrazovce (4:3)</PresentationFormat>
  <Paragraphs>122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Shluk</vt:lpstr>
      <vt:lpstr>Rozdíly jednotlivých fází KH  a možný vliv na IS</vt:lpstr>
      <vt:lpstr>Fáze klinického hodnocení</vt:lpstr>
      <vt:lpstr>Fáze klinického hodnocení</vt:lpstr>
      <vt:lpstr>I.fáze – první podání člověku toleranční studie</vt:lpstr>
      <vt:lpstr>I.fáze – první podání člověku toleranční studie</vt:lpstr>
      <vt:lpstr>I.fáze – první podání člověku toleranční studie</vt:lpstr>
      <vt:lpstr>II.fáze – úvodní klinická studie </vt:lpstr>
      <vt:lpstr>II.fáze – úvodní klinická studie </vt:lpstr>
      <vt:lpstr>II.fáze – úvodní klinická studie </vt:lpstr>
      <vt:lpstr>III.fáze – rozšířená klinická studie</vt:lpstr>
      <vt:lpstr>III.fáze – rozšířená klinická studie</vt:lpstr>
      <vt:lpstr>III.fáze – rozšířená klinická studie</vt:lpstr>
      <vt:lpstr> IV. fáze – poregistrační  </vt:lpstr>
      <vt:lpstr> IV. fáze – poregistrační  </vt:lpstr>
      <vt:lpstr> IV. fáze – poregistrační  </vt:lpstr>
      <vt:lpstr>?????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Rozdíly jednotlivých fází KH.  IS v jednotlivých fázích KH</dc:title>
  <cp:lastModifiedBy>VS</cp:lastModifiedBy>
  <cp:revision>60</cp:revision>
  <dcterms:modified xsi:type="dcterms:W3CDTF">2013-09-01T19:16:39Z</dcterms:modified>
</cp:coreProperties>
</file>