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4" r:id="rId6"/>
    <p:sldId id="261" r:id="rId7"/>
    <p:sldId id="262" r:id="rId8"/>
    <p:sldId id="272" r:id="rId9"/>
    <p:sldId id="268" r:id="rId10"/>
    <p:sldId id="271" r:id="rId11"/>
    <p:sldId id="270" r:id="rId12"/>
    <p:sldId id="269" r:id="rId13"/>
    <p:sldId id="263" r:id="rId14"/>
    <p:sldId id="260" r:id="rId15"/>
    <p:sldId id="265" r:id="rId16"/>
    <p:sldId id="27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1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143000"/>
            <a:ext cx="7467600" cy="1470025"/>
          </a:xfrm>
        </p:spPr>
        <p:txBody>
          <a:bodyPr anchor="b"/>
          <a:lstStyle>
            <a:lvl1pPr algn="r"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0480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CB4245B-5D56-4CC4-A31D-1E9E93E09C23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02E3B61-111B-42AD-A83F-BF28B52AF7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4245B-5D56-4CC4-A31D-1E9E93E09C23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3B61-111B-42AD-A83F-BF28B52AF7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94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4245B-5D56-4CC4-A31D-1E9E93E09C23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3B61-111B-42AD-A83F-BF28B52AF7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62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4245B-5D56-4CC4-A31D-1E9E93E09C23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3B61-111B-42AD-A83F-BF28B52AF7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84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4245B-5D56-4CC4-A31D-1E9E93E09C23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3B61-111B-42AD-A83F-BF28B52AF7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10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4245B-5D56-4CC4-A31D-1E9E93E09C23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3B61-111B-42AD-A83F-BF28B52AF7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21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4245B-5D56-4CC4-A31D-1E9E93E09C23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3B61-111B-42AD-A83F-BF28B52AF7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04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4245B-5D56-4CC4-A31D-1E9E93E09C23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3B61-111B-42AD-A83F-BF28B52AF7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64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4245B-5D56-4CC4-A31D-1E9E93E09C23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3B61-111B-42AD-A83F-BF28B52AF7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14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4245B-5D56-4CC4-A31D-1E9E93E09C23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3B61-111B-42AD-A83F-BF28B52AF7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513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4245B-5D56-4CC4-A31D-1E9E93E09C23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3B61-111B-42AD-A83F-BF28B52AF7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36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Po kliknutí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Po kliknutí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4CB4245B-5D56-4CC4-A31D-1E9E93E09C23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E02E3B61-111B-42AD-A83F-BF28B52AF7F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Možné etické problémy klinických studií v psychiatrii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MUDr. Tomáš Kašpárek, Ph.D.</a:t>
            </a:r>
          </a:p>
          <a:p>
            <a:r>
              <a:rPr lang="cs-CZ" dirty="0" smtClean="0"/>
              <a:t>Psychiatrická klinika FN Brno a LF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470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Minimalizace expozice PCB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Nové designy protokolů KH</a:t>
            </a:r>
          </a:p>
          <a:p>
            <a:r>
              <a:rPr lang="cs-CZ" dirty="0" smtClean="0"/>
              <a:t>Biomarkery</a:t>
            </a:r>
          </a:p>
          <a:p>
            <a:pPr lvl="1"/>
            <a:r>
              <a:rPr lang="cs-CZ" dirty="0" smtClean="0"/>
              <a:t>Nové cíle terapie</a:t>
            </a:r>
          </a:p>
          <a:p>
            <a:pPr lvl="2"/>
            <a:r>
              <a:rPr lang="cs-CZ" dirty="0" smtClean="0"/>
              <a:t>stabilita a senzitivita – menší počty subjektů</a:t>
            </a:r>
          </a:p>
          <a:p>
            <a:pPr lvl="1"/>
            <a:r>
              <a:rPr lang="cs-CZ" dirty="0" smtClean="0"/>
              <a:t>Vstupní či vylučovací kritéria</a:t>
            </a:r>
          </a:p>
          <a:p>
            <a:pPr lvl="2"/>
            <a:r>
              <a:rPr lang="cs-CZ" dirty="0" err="1" smtClean="0"/>
              <a:t>markery</a:t>
            </a:r>
            <a:r>
              <a:rPr lang="cs-CZ" dirty="0" smtClean="0"/>
              <a:t> vulnerability, rezistence, odpovědi...</a:t>
            </a:r>
          </a:p>
          <a:p>
            <a:r>
              <a:rPr lang="cs-CZ" dirty="0" smtClean="0"/>
              <a:t>Minimalizace PCB odpovědi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969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Nárůst PCB odpovědi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Poslední dekáda – nárůst odpovědi na PCB v D i SCH indikacích</a:t>
            </a:r>
          </a:p>
          <a:p>
            <a:r>
              <a:rPr lang="cs-CZ" dirty="0" smtClean="0"/>
              <a:t>Problém – menší kontrast mezi PCB a aktivní látkou = menší </a:t>
            </a:r>
            <a:r>
              <a:rPr lang="cs-CZ" dirty="0" err="1" smtClean="0"/>
              <a:t>stat</a:t>
            </a:r>
            <a:r>
              <a:rPr lang="cs-CZ" dirty="0" smtClean="0"/>
              <a:t>. senzitivita = potřeba většího počtu pac.</a:t>
            </a:r>
          </a:p>
          <a:p>
            <a:r>
              <a:rPr lang="cs-CZ" dirty="0" smtClean="0"/>
              <a:t>PCB efekt komplexní jev, faktory ne zcela známé</a:t>
            </a:r>
          </a:p>
          <a:p>
            <a:pPr lvl="1"/>
            <a:r>
              <a:rPr lang="cs-CZ" dirty="0" smtClean="0"/>
              <a:t>TH – využívat co nejvíce</a:t>
            </a:r>
          </a:p>
          <a:p>
            <a:pPr lvl="1"/>
            <a:r>
              <a:rPr lang="cs-CZ" dirty="0" smtClean="0"/>
              <a:t>KH - zajištění </a:t>
            </a:r>
            <a:r>
              <a:rPr lang="cs-CZ" dirty="0"/>
              <a:t>minimální odpovědi na </a:t>
            </a:r>
            <a:r>
              <a:rPr lang="cs-CZ" dirty="0" smtClean="0"/>
              <a:t>PCB</a:t>
            </a:r>
          </a:p>
          <a:p>
            <a:pPr lvl="2"/>
            <a:r>
              <a:rPr lang="cs-CZ" dirty="0" err="1" smtClean="0"/>
              <a:t>Agad</a:t>
            </a:r>
            <a:r>
              <a:rPr lang="cs-CZ" dirty="0" smtClean="0"/>
              <a:t> (2013): faktory spojené s vyšší PCB odpovědí v KH</a:t>
            </a:r>
          </a:p>
          <a:p>
            <a:pPr lvl="3"/>
            <a:r>
              <a:rPr lang="cs-CZ" dirty="0"/>
              <a:t>zařazení menšího počtu univerzitních </a:t>
            </a:r>
            <a:r>
              <a:rPr lang="cs-CZ" dirty="0" smtClean="0"/>
              <a:t>center</a:t>
            </a:r>
          </a:p>
          <a:p>
            <a:pPr lvl="3"/>
            <a:r>
              <a:rPr lang="cs-CZ" dirty="0" smtClean="0"/>
              <a:t>menší </a:t>
            </a:r>
            <a:r>
              <a:rPr lang="cs-CZ" dirty="0"/>
              <a:t>počet pacientů v placebové </a:t>
            </a:r>
            <a:r>
              <a:rPr lang="cs-CZ" dirty="0" smtClean="0"/>
              <a:t>větvi</a:t>
            </a:r>
          </a:p>
          <a:p>
            <a:pPr lvl="3"/>
            <a:r>
              <a:rPr lang="cs-CZ" dirty="0" smtClean="0"/>
              <a:t>větší </a:t>
            </a:r>
            <a:r>
              <a:rPr lang="cs-CZ" dirty="0"/>
              <a:t>počet </a:t>
            </a:r>
            <a:r>
              <a:rPr lang="cs-CZ" dirty="0" smtClean="0"/>
              <a:t>center</a:t>
            </a:r>
          </a:p>
          <a:p>
            <a:pPr lvl="3"/>
            <a:r>
              <a:rPr lang="cs-CZ" dirty="0" smtClean="0"/>
              <a:t>krátké </a:t>
            </a:r>
            <a:r>
              <a:rPr lang="cs-CZ" dirty="0"/>
              <a:t>trvání pokusu</a:t>
            </a:r>
          </a:p>
        </p:txBody>
      </p:sp>
    </p:spTree>
    <p:extLst>
      <p:ext uri="{BB962C8B-B14F-4D97-AF65-F5344CB8AC3E}">
        <p14:creationId xmlns:p14="http://schemas.microsoft.com/office/powerpoint/2010/main" val="3254571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Informovaný souhlas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Subjekt hodnocení musí být plně informován </a:t>
            </a:r>
            <a:endParaRPr lang="cs-CZ" dirty="0" smtClean="0"/>
          </a:p>
          <a:p>
            <a:pPr lvl="1"/>
            <a:r>
              <a:rPr lang="cs-CZ" dirty="0" smtClean="0"/>
              <a:t>o </a:t>
            </a:r>
            <a:r>
              <a:rPr lang="cs-CZ" dirty="0"/>
              <a:t>dostupných alternativách jeho </a:t>
            </a:r>
            <a:r>
              <a:rPr lang="cs-CZ" dirty="0" smtClean="0"/>
              <a:t>léčby</a:t>
            </a:r>
          </a:p>
          <a:p>
            <a:pPr lvl="1"/>
            <a:r>
              <a:rPr lang="cs-CZ" dirty="0" smtClean="0"/>
              <a:t>o </a:t>
            </a:r>
            <a:r>
              <a:rPr lang="cs-CZ" dirty="0"/>
              <a:t>pravděpodobnosti, s jakou bude zařazen do placebové </a:t>
            </a:r>
            <a:r>
              <a:rPr lang="cs-CZ" dirty="0" smtClean="0"/>
              <a:t>větve</a:t>
            </a:r>
          </a:p>
          <a:p>
            <a:pPr lvl="1"/>
            <a:r>
              <a:rPr lang="cs-CZ" dirty="0" smtClean="0"/>
              <a:t>o </a:t>
            </a:r>
            <a:r>
              <a:rPr lang="cs-CZ" dirty="0"/>
              <a:t>důsledcích zpoždění zahájení účinné </a:t>
            </a:r>
            <a:r>
              <a:rPr lang="cs-CZ" dirty="0" smtClean="0"/>
              <a:t>léčby</a:t>
            </a:r>
          </a:p>
          <a:p>
            <a:pPr lvl="1"/>
            <a:r>
              <a:rPr lang="cs-CZ" dirty="0" smtClean="0"/>
              <a:t>o </a:t>
            </a:r>
            <a:r>
              <a:rPr lang="cs-CZ" dirty="0"/>
              <a:t>rizicích a benefitech spojených s účastí v klinickém </a:t>
            </a:r>
            <a:r>
              <a:rPr lang="cs-CZ" dirty="0" smtClean="0"/>
              <a:t>hodnocení</a:t>
            </a:r>
          </a:p>
          <a:p>
            <a:pPr lvl="1"/>
            <a:r>
              <a:rPr lang="cs-CZ" dirty="0" smtClean="0"/>
              <a:t>o </a:t>
            </a:r>
            <a:r>
              <a:rPr lang="cs-CZ" dirty="0"/>
              <a:t>možnostech léčby v případě zhoršení zdravotního stavu </a:t>
            </a:r>
            <a:endParaRPr lang="cs-CZ" dirty="0" smtClean="0"/>
          </a:p>
          <a:p>
            <a:pPr lvl="1"/>
            <a:r>
              <a:rPr lang="cs-CZ" dirty="0" smtClean="0"/>
              <a:t>o </a:t>
            </a:r>
            <a:r>
              <a:rPr lang="cs-CZ" dirty="0"/>
              <a:t>možnosti ukončit svou účast ve studii</a:t>
            </a:r>
          </a:p>
        </p:txBody>
      </p:sp>
    </p:spTree>
    <p:extLst>
      <p:ext uri="{BB962C8B-B14F-4D97-AF65-F5344CB8AC3E}">
        <p14:creationId xmlns:p14="http://schemas.microsoft.com/office/powerpoint/2010/main" val="1184110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PCB potřeba vždy?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Účinnost v prevenci relapsu u látek s prokázanou účinností v léčbě akutního relapsu</a:t>
            </a:r>
          </a:p>
          <a:p>
            <a:r>
              <a:rPr lang="cs-CZ" dirty="0" smtClean="0"/>
              <a:t>Účinnost v akutní léčbě psychózy</a:t>
            </a:r>
          </a:p>
          <a:p>
            <a:pPr lvl="1"/>
            <a:r>
              <a:rPr lang="cs-CZ" dirty="0" smtClean="0"/>
              <a:t>mechanismus D2 blokáda</a:t>
            </a:r>
          </a:p>
          <a:p>
            <a:r>
              <a:rPr lang="cs-CZ" dirty="0" smtClean="0"/>
              <a:t>NOVELTY, přidaná hodnota, nové indikace: ANO</a:t>
            </a:r>
          </a:p>
          <a:p>
            <a:pPr lvl="1"/>
            <a:r>
              <a:rPr lang="cs-CZ" dirty="0" smtClean="0"/>
              <a:t>nové mechanismy účinku</a:t>
            </a:r>
          </a:p>
          <a:p>
            <a:pPr lvl="1"/>
            <a:r>
              <a:rPr lang="cs-CZ" dirty="0" smtClean="0"/>
              <a:t>léčba </a:t>
            </a:r>
            <a:r>
              <a:rPr lang="cs-CZ" dirty="0"/>
              <a:t>negativních/kognitivních </a:t>
            </a:r>
            <a:r>
              <a:rPr lang="cs-CZ" dirty="0" smtClean="0"/>
              <a:t>příznaků...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17694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zdroje etických problémů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„Zbytečná“ studie</a:t>
            </a:r>
          </a:p>
          <a:p>
            <a:pPr lvl="1"/>
            <a:r>
              <a:rPr lang="cs-CZ" dirty="0" smtClean="0"/>
              <a:t>Nepublikovaní výsledků</a:t>
            </a:r>
          </a:p>
          <a:p>
            <a:pPr lvl="2"/>
            <a:r>
              <a:rPr lang="cs-CZ" dirty="0" smtClean="0"/>
              <a:t>clinicaltrials.gov</a:t>
            </a:r>
          </a:p>
          <a:p>
            <a:pPr lvl="1"/>
            <a:r>
              <a:rPr lang="cs-CZ" dirty="0" smtClean="0"/>
              <a:t>Nemožnost generalizace</a:t>
            </a:r>
          </a:p>
          <a:p>
            <a:pPr lvl="2"/>
            <a:r>
              <a:rPr lang="cs-CZ" dirty="0" smtClean="0"/>
              <a:t>selekce pacientů neodpovídá klinické praxi</a:t>
            </a:r>
          </a:p>
          <a:p>
            <a:pPr lvl="3"/>
            <a:r>
              <a:rPr lang="cs-CZ" dirty="0" smtClean="0"/>
              <a:t>komorbidita, závislost, </a:t>
            </a:r>
            <a:r>
              <a:rPr lang="cs-CZ" dirty="0" err="1" smtClean="0"/>
              <a:t>polyfarmakoterapie</a:t>
            </a:r>
            <a:endParaRPr lang="cs-CZ" dirty="0" smtClean="0"/>
          </a:p>
          <a:p>
            <a:pPr lvl="2"/>
            <a:r>
              <a:rPr lang="cs-CZ" dirty="0" smtClean="0"/>
              <a:t>indikace neodpovídá klinické praxi</a:t>
            </a:r>
          </a:p>
          <a:p>
            <a:pPr lvl="3"/>
            <a:r>
              <a:rPr lang="cs-CZ" dirty="0" smtClean="0"/>
              <a:t>léčba depresivní fáze bez suicidálních či psychotických </a:t>
            </a:r>
            <a:r>
              <a:rPr lang="cs-CZ" dirty="0" err="1" smtClean="0"/>
              <a:t>sy</a:t>
            </a:r>
            <a:r>
              <a:rPr lang="cs-CZ" dirty="0" smtClean="0"/>
              <a:t>...</a:t>
            </a:r>
          </a:p>
          <a:p>
            <a:r>
              <a:rPr lang="cs-CZ" dirty="0" smtClean="0"/>
              <a:t>Rizikové protokoly</a:t>
            </a:r>
          </a:p>
          <a:p>
            <a:pPr lvl="1"/>
            <a:r>
              <a:rPr lang="cs-CZ" dirty="0" smtClean="0"/>
              <a:t>zákaz provádění KH za hospitalizace u těžkých onemocnění (těžká depresivní fáze, akutní exacerbace schizofrenie...)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188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a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Placebo </a:t>
            </a:r>
            <a:r>
              <a:rPr lang="cs-CZ" dirty="0"/>
              <a:t>v některých klinických studiích v psychiatrii </a:t>
            </a:r>
            <a:r>
              <a:rPr lang="cs-CZ" dirty="0" smtClean="0"/>
              <a:t>potřebujeme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eho </a:t>
            </a:r>
            <a:r>
              <a:rPr lang="cs-CZ" dirty="0"/>
              <a:t>použití </a:t>
            </a:r>
            <a:r>
              <a:rPr lang="cs-CZ" dirty="0" smtClean="0"/>
              <a:t>je vědecky opodstatněné </a:t>
            </a:r>
            <a:r>
              <a:rPr lang="cs-CZ" dirty="0"/>
              <a:t>a </a:t>
            </a:r>
            <a:r>
              <a:rPr lang="cs-CZ" dirty="0" smtClean="0"/>
              <a:t>etické</a:t>
            </a:r>
          </a:p>
          <a:p>
            <a:pPr lvl="1"/>
            <a:r>
              <a:rPr lang="cs-CZ" dirty="0" smtClean="0"/>
              <a:t>Existují </a:t>
            </a:r>
            <a:r>
              <a:rPr lang="cs-CZ" dirty="0"/>
              <a:t>výzkumné otázky, u kterých je použití placeba méně </a:t>
            </a:r>
            <a:r>
              <a:rPr lang="cs-CZ" dirty="0" smtClean="0"/>
              <a:t>opodstatněné</a:t>
            </a:r>
          </a:p>
          <a:p>
            <a:pPr lvl="1"/>
            <a:r>
              <a:rPr lang="cs-CZ" dirty="0" smtClean="0"/>
              <a:t>Při </a:t>
            </a:r>
            <a:r>
              <a:rPr lang="cs-CZ" b="1" dirty="0"/>
              <a:t>hodnocení</a:t>
            </a:r>
            <a:r>
              <a:rPr lang="cs-CZ" dirty="0"/>
              <a:t> účinku </a:t>
            </a:r>
            <a:r>
              <a:rPr lang="cs-CZ" b="1" dirty="0"/>
              <a:t>látky s novým mechanismem účinku</a:t>
            </a:r>
            <a:r>
              <a:rPr lang="cs-CZ" dirty="0"/>
              <a:t> nebo </a:t>
            </a:r>
            <a:r>
              <a:rPr lang="cs-CZ" b="1" dirty="0"/>
              <a:t>v nové indikaci</a:t>
            </a:r>
            <a:r>
              <a:rPr lang="cs-CZ" dirty="0"/>
              <a:t> je však </a:t>
            </a:r>
            <a:r>
              <a:rPr lang="cs-CZ" b="1" dirty="0"/>
              <a:t>nezbytné</a:t>
            </a:r>
            <a:r>
              <a:rPr lang="cs-CZ" dirty="0" smtClean="0"/>
              <a:t>.</a:t>
            </a:r>
          </a:p>
          <a:p>
            <a:r>
              <a:rPr lang="cs-CZ" dirty="0" smtClean="0"/>
              <a:t>Zvýšená pozornost informovanému souhlasu</a:t>
            </a:r>
          </a:p>
          <a:p>
            <a:r>
              <a:rPr lang="cs-CZ" dirty="0" smtClean="0"/>
              <a:t>Zvýšená pozornost bezpečnost subjektů v souvislosti s designem</a:t>
            </a:r>
          </a:p>
          <a:p>
            <a:r>
              <a:rPr lang="cs-CZ" dirty="0" smtClean="0"/>
              <a:t>Pozornost dalším zdrojům neetického chování</a:t>
            </a:r>
          </a:p>
          <a:p>
            <a:pPr lvl="1"/>
            <a:r>
              <a:rPr lang="cs-CZ" dirty="0" smtClean="0"/>
              <a:t>generalizace, nezveřejnění výsledků, rizikové protokoly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000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9391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189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sdělení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Placebo</a:t>
            </a:r>
          </a:p>
          <a:p>
            <a:r>
              <a:rPr lang="cs-CZ" dirty="0" smtClean="0"/>
              <a:t>Informovaný souhlas</a:t>
            </a:r>
          </a:p>
          <a:p>
            <a:r>
              <a:rPr lang="cs-CZ" dirty="0" smtClean="0"/>
              <a:t>Design studie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19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Potřebujeme placebo?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Existují účinné látky v léčbě schizofrenie</a:t>
            </a:r>
          </a:p>
          <a:p>
            <a:pPr lvl="1"/>
            <a:r>
              <a:rPr lang="cs-CZ" dirty="0" smtClean="0"/>
              <a:t>proč nestačí </a:t>
            </a:r>
          </a:p>
          <a:p>
            <a:pPr lvl="2"/>
            <a:r>
              <a:rPr lang="cs-CZ" dirty="0" smtClean="0"/>
              <a:t>non-inferiority design?</a:t>
            </a:r>
          </a:p>
          <a:p>
            <a:pPr lvl="2"/>
            <a:r>
              <a:rPr lang="cs-CZ" dirty="0" err="1" smtClean="0"/>
              <a:t>add</a:t>
            </a:r>
            <a:r>
              <a:rPr lang="cs-CZ" dirty="0" smtClean="0"/>
              <a:t>-on?</a:t>
            </a:r>
          </a:p>
          <a:p>
            <a:pPr lvl="1"/>
            <a:r>
              <a:rPr lang="cs-CZ" dirty="0" err="1" smtClean="0"/>
              <a:t>epileptologie</a:t>
            </a:r>
            <a:r>
              <a:rPr lang="cs-CZ" dirty="0" smtClean="0"/>
              <a:t> – redukce záchvatů – jednoznačně </a:t>
            </a:r>
            <a:r>
              <a:rPr lang="cs-CZ" dirty="0" err="1" smtClean="0"/>
              <a:t>reliabilně</a:t>
            </a:r>
            <a:r>
              <a:rPr lang="cs-CZ" dirty="0" smtClean="0"/>
              <a:t> měřitelný cíl intervence, minimální spontánní fluktuace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480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je placebo?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EMA 2012: bez placebové větve nelze zhodnotit účinek zkoumané aktivní látky</a:t>
            </a:r>
          </a:p>
          <a:p>
            <a:pPr lvl="1"/>
            <a:r>
              <a:rPr lang="cs-CZ" dirty="0" smtClean="0"/>
              <a:t>PCB poskytuje přirozenou validní úroveň „přirozeného“ průběhu nemoci, vůči které musí aktivní látka prokázat odstup</a:t>
            </a:r>
          </a:p>
          <a:p>
            <a:pPr lvl="2"/>
            <a:r>
              <a:rPr lang="cs-CZ" dirty="0" smtClean="0"/>
              <a:t>průběh </a:t>
            </a:r>
            <a:r>
              <a:rPr lang="cs-CZ" dirty="0" err="1" smtClean="0"/>
              <a:t>duš</a:t>
            </a:r>
            <a:r>
              <a:rPr lang="cs-CZ" dirty="0" smtClean="0"/>
              <a:t>. poruch je variabilní, vč. spontánních remisí – bez PCB nelze tvrdit, že aktivní látka ovlivňuje průběh nemoci nebo výsledky studie kopírují její přirozený průběh</a:t>
            </a:r>
          </a:p>
          <a:p>
            <a:r>
              <a:rPr lang="cs-CZ" dirty="0" smtClean="0"/>
              <a:t>PCP </a:t>
            </a:r>
            <a:r>
              <a:rPr lang="cs-CZ" b="1" dirty="0" smtClean="0"/>
              <a:t>snižuje </a:t>
            </a:r>
            <a:r>
              <a:rPr lang="cs-CZ" b="1" dirty="0"/>
              <a:t>celkový potřebný počet subjektů</a:t>
            </a:r>
            <a:r>
              <a:rPr lang="cs-CZ" dirty="0"/>
              <a:t> </a:t>
            </a:r>
            <a:r>
              <a:rPr lang="cs-CZ" dirty="0" smtClean="0"/>
              <a:t>(vyšší </a:t>
            </a:r>
            <a:r>
              <a:rPr lang="cs-CZ" dirty="0" err="1" smtClean="0"/>
              <a:t>stat</a:t>
            </a:r>
            <a:r>
              <a:rPr lang="cs-CZ" dirty="0" smtClean="0"/>
              <a:t>. </a:t>
            </a:r>
            <a:r>
              <a:rPr lang="cs-CZ" dirty="0"/>
              <a:t>síle při větším odstupu aktivní a placebové větve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snížení rizika </a:t>
            </a:r>
            <a:r>
              <a:rPr lang="cs-CZ" dirty="0"/>
              <a:t>pro pacienty exponované aktivní </a:t>
            </a:r>
            <a:r>
              <a:rPr lang="cs-CZ" dirty="0" smtClean="0"/>
              <a:t>látce - nová </a:t>
            </a:r>
            <a:r>
              <a:rPr lang="cs-CZ" dirty="0"/>
              <a:t>aktivní </a:t>
            </a:r>
            <a:r>
              <a:rPr lang="cs-CZ" dirty="0" smtClean="0"/>
              <a:t>látka s nedostatkem informací a zkušeností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65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Helsinki</a:t>
            </a:r>
            <a:r>
              <a:rPr lang="cs-CZ" dirty="0" smtClean="0"/>
              <a:t> 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Placebo je možné použít, pokud:</a:t>
            </a:r>
          </a:p>
          <a:p>
            <a:pPr lvl="1"/>
            <a:r>
              <a:rPr lang="cs-CZ" dirty="0" smtClean="0"/>
              <a:t>Není účinná terapie</a:t>
            </a:r>
          </a:p>
          <a:p>
            <a:pPr lvl="1"/>
            <a:r>
              <a:rPr lang="cs-CZ" dirty="0" smtClean="0"/>
              <a:t>Existuje vědecká </a:t>
            </a:r>
            <a:r>
              <a:rPr lang="cs-CZ" u="sng" dirty="0" smtClean="0"/>
              <a:t>potřeba</a:t>
            </a:r>
            <a:r>
              <a:rPr lang="cs-CZ" dirty="0" smtClean="0"/>
              <a:t> </a:t>
            </a:r>
            <a:r>
              <a:rPr lang="cs-CZ" b="1" dirty="0" smtClean="0"/>
              <a:t>a </a:t>
            </a:r>
            <a:r>
              <a:rPr lang="cs-CZ" u="sng" dirty="0" smtClean="0"/>
              <a:t>nehrozí</a:t>
            </a:r>
            <a:r>
              <a:rPr lang="cs-CZ" dirty="0" smtClean="0"/>
              <a:t> závažné či nevratné poškození v případě oddálení účinné léčby</a:t>
            </a:r>
          </a:p>
          <a:p>
            <a:endParaRPr lang="cs-CZ" dirty="0"/>
          </a:p>
          <a:p>
            <a:r>
              <a:rPr lang="cs-CZ" dirty="0" smtClean="0"/>
              <a:t>Tj. autor protokolu musí prokázat </a:t>
            </a:r>
          </a:p>
          <a:p>
            <a:pPr lvl="1"/>
            <a:r>
              <a:rPr lang="cs-CZ" dirty="0" smtClean="0"/>
              <a:t>potřebu</a:t>
            </a:r>
          </a:p>
          <a:p>
            <a:pPr lvl="1"/>
            <a:r>
              <a:rPr lang="cs-CZ" dirty="0" smtClean="0"/>
              <a:t>bezpečnost či způsob minimalizace rizik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066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Potřeba PCB v psychiatrických KH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účinek standardní terapie je </a:t>
            </a:r>
            <a:r>
              <a:rPr lang="cs-CZ" dirty="0" smtClean="0"/>
              <a:t>u konkrétního jedince nejistý </a:t>
            </a:r>
          </a:p>
          <a:p>
            <a:pPr lvl="1"/>
            <a:r>
              <a:rPr lang="cs-CZ" dirty="0" smtClean="0"/>
              <a:t>sám </a:t>
            </a:r>
            <a:r>
              <a:rPr lang="cs-CZ" dirty="0"/>
              <a:t>o sobě zatížený nežádoucími účinky, vč. </a:t>
            </a:r>
            <a:r>
              <a:rPr lang="cs-CZ" dirty="0" smtClean="0"/>
              <a:t>závažných</a:t>
            </a:r>
          </a:p>
          <a:p>
            <a:r>
              <a:rPr lang="cs-CZ" dirty="0" smtClean="0"/>
              <a:t>významné spontánní </a:t>
            </a:r>
            <a:r>
              <a:rPr lang="cs-CZ" dirty="0"/>
              <a:t>kolísání hodnoceného stavu (vč. spontánních remisí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neexistují </a:t>
            </a:r>
            <a:r>
              <a:rPr lang="cs-CZ" dirty="0"/>
              <a:t>přesné měřící nástroje primárních </a:t>
            </a:r>
            <a:r>
              <a:rPr lang="cs-CZ" dirty="0" smtClean="0"/>
              <a:t>cílů</a:t>
            </a:r>
          </a:p>
          <a:p>
            <a:r>
              <a:rPr lang="cs-CZ" dirty="0" smtClean="0"/>
              <a:t>použití </a:t>
            </a:r>
            <a:r>
              <a:rPr lang="cs-CZ" dirty="0"/>
              <a:t>placeba umožňuje redukci počtu </a:t>
            </a:r>
            <a:r>
              <a:rPr lang="cs-CZ" dirty="0" smtClean="0"/>
              <a:t>subjektů</a:t>
            </a:r>
          </a:p>
          <a:p>
            <a:pPr lvl="1"/>
            <a:r>
              <a:rPr lang="cs-CZ" dirty="0" smtClean="0"/>
              <a:t>minimalizace </a:t>
            </a:r>
            <a:r>
              <a:rPr lang="cs-CZ" dirty="0"/>
              <a:t>expozice subjektů novým </a:t>
            </a:r>
            <a:r>
              <a:rPr lang="cs-CZ" dirty="0" smtClean="0"/>
              <a:t>látkám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070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Minimalizace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</a:t>
            </a:r>
            <a:r>
              <a:rPr lang="cs-CZ" dirty="0" smtClean="0"/>
              <a:t>elekce pacientů</a:t>
            </a:r>
          </a:p>
          <a:p>
            <a:pPr lvl="1"/>
            <a:r>
              <a:rPr lang="cs-CZ" dirty="0" smtClean="0"/>
              <a:t>zařazení pacientů s menší rizikem</a:t>
            </a:r>
          </a:p>
          <a:p>
            <a:pPr lvl="1"/>
            <a:r>
              <a:rPr lang="cs-CZ" dirty="0" smtClean="0"/>
              <a:t>vyloučení vysoce rizikových subjektů (závažnost, </a:t>
            </a:r>
            <a:r>
              <a:rPr lang="cs-CZ" dirty="0" err="1" smtClean="0"/>
              <a:t>suicidalita</a:t>
            </a:r>
            <a:r>
              <a:rPr lang="cs-CZ" dirty="0" smtClean="0"/>
              <a:t>, morbidita, abusus...)</a:t>
            </a:r>
          </a:p>
          <a:p>
            <a:r>
              <a:rPr lang="cs-CZ" dirty="0"/>
              <a:t>M</a:t>
            </a:r>
            <a:r>
              <a:rPr lang="cs-CZ" dirty="0" smtClean="0"/>
              <a:t>inimalizace počtu subjektů v placebové větvi</a:t>
            </a:r>
          </a:p>
          <a:p>
            <a:r>
              <a:rPr lang="cs-CZ" dirty="0" smtClean="0"/>
              <a:t>Minimalizace délky podávání placeba</a:t>
            </a:r>
          </a:p>
          <a:p>
            <a:pPr lvl="1"/>
            <a:r>
              <a:rPr lang="cs-CZ" dirty="0" smtClean="0"/>
              <a:t>PCB pouze oddálení účinné léčby</a:t>
            </a:r>
          </a:p>
          <a:p>
            <a:pPr lvl="1"/>
            <a:r>
              <a:rPr lang="cs-CZ" dirty="0" smtClean="0"/>
              <a:t>lze i u dlouhodobých studií – design randomizovaného přerušení léčby</a:t>
            </a:r>
          </a:p>
          <a:p>
            <a:r>
              <a:rPr lang="cs-CZ" dirty="0"/>
              <a:t>P</a:t>
            </a:r>
            <a:r>
              <a:rPr lang="cs-CZ" dirty="0" smtClean="0"/>
              <a:t>ovolení terapie, která minimalizuje nežádoucí příhody</a:t>
            </a:r>
          </a:p>
          <a:p>
            <a:r>
              <a:rPr lang="cs-CZ" dirty="0"/>
              <a:t>P</a:t>
            </a:r>
            <a:r>
              <a:rPr lang="cs-CZ" dirty="0" smtClean="0"/>
              <a:t>rocedury pro systematické detailní monitorování subjektů  pro detekci nežádoucích příhod a zhoršení</a:t>
            </a:r>
          </a:p>
          <a:p>
            <a:r>
              <a:rPr lang="cs-CZ" dirty="0" smtClean="0"/>
              <a:t>Procedury pro časné zahájení účinné léčby v případě potřeby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977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Relaps psychózy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KH zaměřeném na prevenci relapsu může při užívání PCB dojít k relapsu psychózy</a:t>
            </a:r>
          </a:p>
          <a:p>
            <a:pPr lvl="1"/>
            <a:r>
              <a:rPr lang="cs-CZ" dirty="0" smtClean="0"/>
              <a:t>je to závažné ohrožení?</a:t>
            </a:r>
          </a:p>
          <a:p>
            <a:pPr lvl="2"/>
            <a:r>
              <a:rPr lang="cs-CZ" dirty="0" smtClean="0"/>
              <a:t>potenciálně ano</a:t>
            </a:r>
          </a:p>
          <a:p>
            <a:pPr lvl="1"/>
            <a:r>
              <a:rPr lang="cs-CZ" dirty="0" smtClean="0"/>
              <a:t>je možné minimalizovat riziko?</a:t>
            </a:r>
          </a:p>
          <a:p>
            <a:pPr lvl="2"/>
            <a:r>
              <a:rPr lang="cs-CZ" dirty="0" smtClean="0"/>
              <a:t>ano – četnost návštěv, systematické dotazování na známky hrozícího relapsu, spolupráce „pečující“ osoby...</a:t>
            </a:r>
          </a:p>
          <a:p>
            <a:pPr lvl="1"/>
            <a:r>
              <a:rPr lang="cs-CZ" dirty="0" smtClean="0"/>
              <a:t>je relaps důsledkem užívání PCB?</a:t>
            </a:r>
          </a:p>
          <a:p>
            <a:pPr lvl="2"/>
            <a:r>
              <a:rPr lang="cs-CZ" dirty="0" smtClean="0"/>
              <a:t>?</a:t>
            </a:r>
          </a:p>
          <a:p>
            <a:pPr lvl="2"/>
            <a:r>
              <a:rPr lang="cs-CZ" dirty="0" smtClean="0"/>
              <a:t>dochází k němu i při účinné léčbě – snižuje frekvenci relapsů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690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Protokol – minimalizace rizik – požadavky EMA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definice kritérií pro možnost </a:t>
            </a:r>
            <a:r>
              <a:rPr lang="cs-CZ" b="1" dirty="0" smtClean="0"/>
              <a:t>vystoupit </a:t>
            </a:r>
            <a:r>
              <a:rPr lang="cs-CZ" dirty="0" smtClean="0"/>
              <a:t>z klinického hodnocení</a:t>
            </a:r>
          </a:p>
          <a:p>
            <a:r>
              <a:rPr lang="cs-CZ" dirty="0" smtClean="0"/>
              <a:t>stanovení </a:t>
            </a:r>
            <a:r>
              <a:rPr lang="cs-CZ" b="1" dirty="0"/>
              <a:t>medikace pro kritické klinické situace</a:t>
            </a:r>
            <a:r>
              <a:rPr lang="cs-CZ" dirty="0"/>
              <a:t> („</a:t>
            </a:r>
            <a:r>
              <a:rPr lang="cs-CZ" dirty="0" err="1"/>
              <a:t>rescue</a:t>
            </a:r>
            <a:r>
              <a:rPr lang="cs-CZ" dirty="0"/>
              <a:t> </a:t>
            </a:r>
            <a:r>
              <a:rPr lang="cs-CZ" dirty="0" err="1"/>
              <a:t>medication</a:t>
            </a:r>
            <a:r>
              <a:rPr lang="cs-CZ" dirty="0"/>
              <a:t>“), které mohou v průběhu léčby konkrétní fáze nemoci </a:t>
            </a:r>
            <a:r>
              <a:rPr lang="cs-CZ" dirty="0" smtClean="0"/>
              <a:t>nastat </a:t>
            </a:r>
          </a:p>
          <a:p>
            <a:r>
              <a:rPr lang="cs-CZ" dirty="0" smtClean="0"/>
              <a:t>stanovení </a:t>
            </a:r>
            <a:r>
              <a:rPr lang="cs-CZ" b="1" dirty="0" smtClean="0"/>
              <a:t>kritérií </a:t>
            </a:r>
            <a:r>
              <a:rPr lang="cs-CZ" b="1" dirty="0"/>
              <a:t>pro ukončení</a:t>
            </a:r>
            <a:r>
              <a:rPr lang="cs-CZ" dirty="0"/>
              <a:t> participace subjektu ve </a:t>
            </a:r>
            <a:r>
              <a:rPr lang="cs-CZ" dirty="0" smtClean="0"/>
              <a:t>studii </a:t>
            </a:r>
          </a:p>
          <a:p>
            <a:r>
              <a:rPr lang="cs-CZ" dirty="0" smtClean="0"/>
              <a:t>nutnost subjekt </a:t>
            </a:r>
            <a:r>
              <a:rPr lang="cs-CZ" b="1" dirty="0"/>
              <a:t>sledovat i po ukončení užívání výzkumné látky i placeba</a:t>
            </a:r>
            <a:r>
              <a:rPr lang="cs-CZ" dirty="0"/>
              <a:t> („</a:t>
            </a:r>
            <a:r>
              <a:rPr lang="cs-CZ" dirty="0" err="1"/>
              <a:t>follow</a:t>
            </a:r>
            <a:r>
              <a:rPr lang="cs-CZ" dirty="0"/>
              <a:t>-up“) </a:t>
            </a:r>
            <a:endParaRPr lang="cs-CZ" dirty="0" smtClean="0"/>
          </a:p>
          <a:p>
            <a:r>
              <a:rPr lang="cs-CZ" dirty="0" smtClean="0"/>
              <a:t>nutnost </a:t>
            </a:r>
            <a:r>
              <a:rPr lang="cs-CZ" b="1" dirty="0" smtClean="0"/>
              <a:t>předem </a:t>
            </a:r>
            <a:r>
              <a:rPr lang="cs-CZ" b="1" dirty="0"/>
              <a:t>vyloučit</a:t>
            </a:r>
            <a:r>
              <a:rPr lang="cs-CZ" dirty="0"/>
              <a:t> z participace na studii </a:t>
            </a:r>
            <a:r>
              <a:rPr lang="cs-CZ" b="1" dirty="0"/>
              <a:t>rizikové subjekty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5249426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 návrhu Herbář">
  <a:themeElements>
    <a:clrScheme name="Motiv systému Office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Motiv systému Offic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Herbář</Template>
  <TotalTime>2487</TotalTime>
  <Words>648</Words>
  <Application>Microsoft Office PowerPoint</Application>
  <PresentationFormat>Předvádění na obrazovce (4:3)</PresentationFormat>
  <Paragraphs>115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Šablona návrhu Herbář</vt:lpstr>
      <vt:lpstr>Možné etické problémy klinických studií v psychiatrii</vt:lpstr>
      <vt:lpstr>Obsah sdělení</vt:lpstr>
      <vt:lpstr>Potřebujeme placebo?</vt:lpstr>
      <vt:lpstr>K čemu je placebo?</vt:lpstr>
      <vt:lpstr>Helsinki 2013</vt:lpstr>
      <vt:lpstr>Potřeba PCB v psychiatrických KH</vt:lpstr>
      <vt:lpstr>Minimalizace rizika</vt:lpstr>
      <vt:lpstr>Relaps psychózy</vt:lpstr>
      <vt:lpstr>Protokol – minimalizace rizik – požadavky EMA</vt:lpstr>
      <vt:lpstr>Minimalizace expozice PCB</vt:lpstr>
      <vt:lpstr>Nárůst PCB odpovědi</vt:lpstr>
      <vt:lpstr>Informovaný souhlas</vt:lpstr>
      <vt:lpstr>Je PCB potřeba vždy?</vt:lpstr>
      <vt:lpstr>Další zdroje etických problémů</vt:lpstr>
      <vt:lpstr>Závěr a shrnutí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Možné etické problémy klinických studií v psychiatrii</dc:title>
  <dc:creator>Tomas Kasparek</dc:creator>
  <cp:lastModifiedBy>admin</cp:lastModifiedBy>
  <cp:revision>23</cp:revision>
  <dcterms:created xsi:type="dcterms:W3CDTF">2014-04-06T16:56:20Z</dcterms:created>
  <dcterms:modified xsi:type="dcterms:W3CDTF">2014-04-11T19:40:35Z</dcterms:modified>
</cp:coreProperties>
</file>