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0" r:id="rId3"/>
    <p:sldId id="261" r:id="rId4"/>
    <p:sldId id="262" r:id="rId5"/>
    <p:sldId id="273" r:id="rId6"/>
    <p:sldId id="275" r:id="rId7"/>
    <p:sldId id="257" r:id="rId8"/>
    <p:sldId id="258" r:id="rId9"/>
    <p:sldId id="259" r:id="rId10"/>
    <p:sldId id="282" r:id="rId11"/>
    <p:sldId id="271" r:id="rId12"/>
    <p:sldId id="272" r:id="rId13"/>
    <p:sldId id="268" r:id="rId14"/>
    <p:sldId id="274" r:id="rId15"/>
    <p:sldId id="279" r:id="rId16"/>
    <p:sldId id="277" r:id="rId17"/>
    <p:sldId id="264" r:id="rId18"/>
    <p:sldId id="276" r:id="rId19"/>
    <p:sldId id="265" r:id="rId20"/>
    <p:sldId id="266" r:id="rId21"/>
    <p:sldId id="281" r:id="rId22"/>
    <p:sldId id="280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9" autoAdjust="0"/>
  </p:normalViewPr>
  <p:slideViewPr>
    <p:cSldViewPr>
      <p:cViewPr varScale="1">
        <p:scale>
          <a:sx n="50" d="100"/>
          <a:sy n="50" d="100"/>
        </p:scale>
        <p:origin x="-11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8D1C59-F772-4EA6-ACD3-6C1E4911EA68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72369B-6BBF-45FE-AF2E-891445C0AC4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Etika a provádění klinického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MUDr. Simona Papežová</a:t>
            </a:r>
          </a:p>
          <a:p>
            <a:r>
              <a:rPr lang="cs-CZ" dirty="0" smtClean="0"/>
              <a:t>Psychiatrická ambulance</a:t>
            </a:r>
          </a:p>
          <a:p>
            <a:r>
              <a:rPr lang="cs-CZ" dirty="0" smtClean="0"/>
              <a:t>Lovosická 40</a:t>
            </a:r>
          </a:p>
          <a:p>
            <a:r>
              <a:rPr lang="cs-CZ" dirty="0" smtClean="0"/>
              <a:t>Praha 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925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 …</a:t>
            </a:r>
            <a:endParaRPr lang="cs-CZ" dirty="0"/>
          </a:p>
        </p:txBody>
      </p:sp>
      <p:pic>
        <p:nvPicPr>
          <p:cNvPr id="4" name="Zástupný symbol pro obsah 3" descr="IMG_046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5708" y="1935163"/>
            <a:ext cx="5852583" cy="438943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Etická komise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žádost na etickou komisi podává </a:t>
            </a:r>
            <a:r>
              <a:rPr lang="cs-CZ" dirty="0" err="1" smtClean="0"/>
              <a:t>zdr</a:t>
            </a:r>
            <a:r>
              <a:rPr lang="cs-CZ" dirty="0" smtClean="0"/>
              <a:t>. zařízení</a:t>
            </a:r>
          </a:p>
          <a:p>
            <a:r>
              <a:rPr lang="cs-CZ" dirty="0" smtClean="0"/>
              <a:t>z pohledu lékaře provozujícího běžnou lékařskou praxi je výhodou, když s agendou spojenou s podáním, vyřizováním pomůže firma koordinující provádění výzkumu</a:t>
            </a:r>
          </a:p>
          <a:p>
            <a:r>
              <a:rPr lang="cs-CZ" dirty="0" smtClean="0"/>
              <a:t>lokální, centrální etická komise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proces běží, standardně, v lhůtách…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SUKL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Většina komplikací, se kterými jsme se setkala, byla ze strany </a:t>
            </a:r>
            <a:r>
              <a:rPr lang="cs-CZ" dirty="0" err="1" smtClean="0"/>
              <a:t>SUKLu</a:t>
            </a:r>
            <a:r>
              <a:rPr lang="cs-CZ" dirty="0" smtClean="0"/>
              <a:t>:</a:t>
            </a:r>
          </a:p>
          <a:p>
            <a:r>
              <a:rPr lang="cs-CZ" dirty="0" smtClean="0"/>
              <a:t>žádosti ke změnám v protokolu – předpokládala bych, že se budou týkat LÉČIVA –  např. :</a:t>
            </a:r>
          </a:p>
          <a:p>
            <a:pPr lvl="1"/>
            <a:r>
              <a:rPr lang="cs-CZ" dirty="0" smtClean="0"/>
              <a:t>že budou trvat na přísnějších kriteriích v oblasti laboratorních parametrů</a:t>
            </a:r>
          </a:p>
          <a:p>
            <a:pPr lvl="1"/>
            <a:r>
              <a:rPr lang="cs-CZ" dirty="0" smtClean="0"/>
              <a:t>že bude vyžadováno podle charakteru zkoušené látky např. častější EKG či jiná vyšetření</a:t>
            </a:r>
          </a:p>
          <a:p>
            <a:pPr lvl="1"/>
            <a:r>
              <a:rPr lang="cs-CZ" dirty="0" smtClean="0"/>
              <a:t>že budou trvat na častějších kontrolách jaterních testů, ledvinných </a:t>
            </a:r>
            <a:r>
              <a:rPr lang="cs-CZ" dirty="0" err="1" smtClean="0"/>
              <a:t>fcí</a:t>
            </a:r>
            <a:r>
              <a:rPr lang="cs-CZ" dirty="0" smtClean="0"/>
              <a:t>, 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Kompetence SUKL, etické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kdo vlastně řeší ?</a:t>
            </a:r>
          </a:p>
          <a:p>
            <a:endParaRPr lang="cs-CZ" dirty="0" smtClean="0"/>
          </a:p>
          <a:p>
            <a:r>
              <a:rPr lang="cs-CZ" dirty="0" smtClean="0"/>
              <a:t>Připomínky ze </a:t>
            </a:r>
            <a:r>
              <a:rPr lang="cs-CZ" dirty="0" err="1" smtClean="0"/>
              <a:t>SUKLu</a:t>
            </a:r>
            <a:r>
              <a:rPr lang="cs-CZ" dirty="0" smtClean="0"/>
              <a:t> směřují např. ke škálám, výši </a:t>
            </a:r>
            <a:r>
              <a:rPr lang="cs-CZ" dirty="0" err="1" smtClean="0"/>
              <a:t>skore</a:t>
            </a:r>
            <a:r>
              <a:rPr lang="cs-CZ" dirty="0" smtClean="0"/>
              <a:t> při zařazení</a:t>
            </a:r>
          </a:p>
          <a:p>
            <a:r>
              <a:rPr lang="cs-CZ" dirty="0" smtClean="0"/>
              <a:t>S podmínkami ze strany </a:t>
            </a:r>
            <a:r>
              <a:rPr lang="cs-CZ" dirty="0" err="1" smtClean="0"/>
              <a:t>SUKLu</a:t>
            </a:r>
            <a:r>
              <a:rPr lang="cs-CZ" dirty="0" smtClean="0"/>
              <a:t> týkajícími se zkoušené látky, zajištění bezpečnosti pro pac.,… jsem se setkala pouze jednou !!!, kdy SUKL trval na úpravě parametrů JT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807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podněty k diskusi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Reklama 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čím dál častěji nabídka, zda chceme nějaké reklamní materiály, které by nám pomohly v náběru pacientů do studie</a:t>
            </a:r>
          </a:p>
          <a:p>
            <a:r>
              <a:rPr lang="cs-CZ" dirty="0" smtClean="0"/>
              <a:t>různý přístup různých zařízení</a:t>
            </a:r>
          </a:p>
          <a:p>
            <a:endParaRPr lang="cs-CZ" dirty="0" smtClean="0"/>
          </a:p>
          <a:p>
            <a:r>
              <a:rPr lang="cs-CZ" dirty="0" smtClean="0"/>
              <a:t>u mne vždy BEZ REKLAMY</a:t>
            </a:r>
          </a:p>
          <a:p>
            <a:r>
              <a:rPr lang="cs-CZ" dirty="0" smtClean="0"/>
              <a:t>vztah pacienta a lékaře (nejen v klinické studii) musí být založen na důvěře, musí vycházet ze zhodnocení klinického stavu pac., zhodnocení všech pro a proti – zisků i rizik pro pacienta, nikoliv na nalákání pacienta pomocí reklamních sloganů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složitější, méně srozumitelnější </a:t>
            </a:r>
          </a:p>
          <a:p>
            <a:r>
              <a:rPr lang="cs-CZ" dirty="0" smtClean="0"/>
              <a:t>Pacient by si měl v klidu prostudovat, mít dostatek času, nebýt ovlivněn lékařem,…</a:t>
            </a:r>
          </a:p>
          <a:p>
            <a:pPr>
              <a:buNone/>
            </a:pPr>
            <a:r>
              <a:rPr lang="cs-CZ" dirty="0" smtClean="0"/>
              <a:t>                               X</a:t>
            </a:r>
          </a:p>
          <a:p>
            <a:r>
              <a:rPr lang="cs-CZ" dirty="0" smtClean="0"/>
              <a:t>Příliš mnoho málo srozumitelných informací</a:t>
            </a:r>
          </a:p>
          <a:p>
            <a:r>
              <a:rPr lang="cs-CZ" dirty="0" smtClean="0"/>
              <a:t>Výsledkem je, že pacient - pokud se </a:t>
            </a:r>
            <a:r>
              <a:rPr lang="cs-CZ" dirty="0" err="1" smtClean="0"/>
              <a:t>apriori</a:t>
            </a:r>
            <a:r>
              <a:rPr lang="cs-CZ" dirty="0" smtClean="0"/>
              <a:t> nevyděsí a neodmítne z důvodu neporozumění - chce stejně kompletně celý souhlas projít s lékařem, kterému důvěřuje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Studie s placebem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jsou etické ?</a:t>
            </a:r>
          </a:p>
          <a:p>
            <a:endParaRPr lang="cs-CZ" dirty="0" smtClean="0"/>
          </a:p>
          <a:p>
            <a:r>
              <a:rPr lang="cs-CZ" dirty="0" smtClean="0"/>
              <a:t>jak které…</a:t>
            </a:r>
          </a:p>
          <a:p>
            <a:endParaRPr lang="cs-CZ" dirty="0" smtClean="0"/>
          </a:p>
          <a:p>
            <a:r>
              <a:rPr lang="cs-CZ" dirty="0" smtClean="0"/>
              <a:t>u těžkých průběhu onemocnění, zvláště pak se u nemocných se závažnými diagnosami bych já osobně nabídku takové studie (pokud již existují léky, které mají ověřenou účinnost) nepřijala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539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Nicméně:</a:t>
            </a:r>
          </a:p>
          <a:p>
            <a:r>
              <a:rPr lang="cs-CZ" dirty="0" smtClean="0"/>
              <a:t>Studie s placebem u pacientů s úzkostnými poruchami, depresivními poruchami s lehčím průběhem ???</a:t>
            </a:r>
          </a:p>
          <a:p>
            <a:r>
              <a:rPr lang="cs-CZ" dirty="0" smtClean="0"/>
              <a:t>…většina těchto pacientů se nikdy neléčí a se svými potížemi žije</a:t>
            </a:r>
          </a:p>
          <a:p>
            <a:r>
              <a:rPr lang="cs-CZ" dirty="0" smtClean="0"/>
              <a:t>Je neetické zmapovat, zda se při léčbě potíže zmírní ???</a:t>
            </a:r>
          </a:p>
          <a:p>
            <a:r>
              <a:rPr lang="cs-CZ" dirty="0" smtClean="0"/>
              <a:t>Moje zkušenost je, že pro tyto pac. „randomizace“ – náhodné rozhodnutí či účinná látka či placebo vede k začátku léčby, ke které by se nikdy neodhodlali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Wash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perioda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Vymývací perioda v rámci </a:t>
            </a:r>
            <a:r>
              <a:rPr lang="cs-CZ" dirty="0" err="1" smtClean="0"/>
              <a:t>screeningu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                       krátká  x dlouhá </a:t>
            </a:r>
          </a:p>
          <a:p>
            <a:r>
              <a:rPr lang="cs-CZ" dirty="0" smtClean="0"/>
              <a:t>V běžné klinické praxi většinou převádíme pacienta  zkříženě z jedné účinné látky na jinou</a:t>
            </a:r>
          </a:p>
          <a:p>
            <a:r>
              <a:rPr lang="cs-CZ" dirty="0" smtClean="0"/>
              <a:t> výhody, rizika pro pacienta: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co je větší riziko  ??? Co je více etické ???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Interakce pokud by látka léčivého přípravku nebyla zcela eliminována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X  </a:t>
            </a:r>
          </a:p>
          <a:p>
            <a:pPr marL="0" indent="0">
              <a:buNone/>
            </a:pPr>
            <a:r>
              <a:rPr lang="cs-CZ" dirty="0" smtClean="0"/>
              <a:t> - Zhoršení při rychlém vysazení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X</a:t>
            </a:r>
          </a:p>
          <a:p>
            <a:pPr marL="0" indent="0">
              <a:buNone/>
            </a:pPr>
            <a:r>
              <a:rPr lang="cs-CZ" dirty="0" smtClean="0"/>
              <a:t> - Zhoršení ve </a:t>
            </a:r>
            <a:r>
              <a:rPr lang="cs-CZ" dirty="0" err="1" smtClean="0"/>
              <a:t>screeningu</a:t>
            </a:r>
            <a:r>
              <a:rPr lang="cs-CZ" dirty="0" smtClean="0"/>
              <a:t> v období, kdy je pac. nedostatečně léčen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27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„Moje ambulance“ - představení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Běžná ambulance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X</a:t>
            </a:r>
          </a:p>
          <a:p>
            <a:pPr algn="ctr">
              <a:buNone/>
            </a:pPr>
            <a:r>
              <a:rPr lang="cs-CZ" dirty="0" smtClean="0"/>
              <a:t>„S.r.o.“ zaměřená převážně na klinický výzkum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178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Škálování</a:t>
            </a:r>
            <a:r>
              <a:rPr lang="cs-CZ" dirty="0" smtClean="0"/>
              <a:t> v psychiatrických studiích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1,2 bodů, např. MADRS 20 nebo 21 bodů – může se lišit i v průběhu hodiny,…</a:t>
            </a:r>
          </a:p>
          <a:p>
            <a:r>
              <a:rPr lang="cs-CZ" dirty="0" smtClean="0"/>
              <a:t>… a tento důvod leckdy důvodem, proč studie do ČR vůbec nepřijde </a:t>
            </a:r>
          </a:p>
          <a:p>
            <a:r>
              <a:rPr lang="cs-CZ" dirty="0" smtClean="0"/>
              <a:t> sponzor odmítne úpravu protokolu kvůli jediné zemi – ČR…, komplikace při vyhodnocení celého klinického zkoušení, …</a:t>
            </a:r>
          </a:p>
          <a:p>
            <a:r>
              <a:rPr lang="cs-CZ" dirty="0" smtClean="0"/>
              <a:t>z těchto důvodů se již několik studií neuskutečnilo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887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Nahrávání pacienta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Důvodem k  hodnocení „třetí“ osobou je zřejmě snaha o větší objektivitu údajů získaných v psychiatrických studiích</a:t>
            </a:r>
          </a:p>
          <a:p>
            <a:r>
              <a:rPr lang="cs-CZ" dirty="0" smtClean="0"/>
              <a:t>Z mého pohledu lze ošetřit výběrem zkoušejících center</a:t>
            </a:r>
          </a:p>
          <a:p>
            <a:r>
              <a:rPr lang="cs-CZ" dirty="0" smtClean="0"/>
              <a:t>Pro pacienta stresující, často nepřijatelné, vede k odmítnutí účasti</a:t>
            </a:r>
          </a:p>
          <a:p>
            <a:r>
              <a:rPr lang="cs-CZ" dirty="0" smtClean="0"/>
              <a:t>Objektivita sporná, hodnotící osoba nezná pacienta v kontextu jeho života, nehodnotí neverbální složku,…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Předčasné ukončení z důvodu zhoršení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Mnohem lépe již v posledních letech ošetřeno v protokolu – jasně definovaná kriteria, kdy pac. nemůže dále ve studii pokračovat, kdy již není toto rozhodování jen na úsudku – rozhodnutí lékaře</a:t>
            </a:r>
          </a:p>
          <a:p>
            <a:r>
              <a:rPr lang="cs-CZ" dirty="0" smtClean="0"/>
              <a:t>Není tedy možné „držet“ pacienta ve studii i v neuspokojivém zdravotním stavu  jen pro to, že za studijní vizity dostane zkoušející lékař zaplaceno …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Děkuji za pozornost</a:t>
            </a:r>
            <a:endParaRPr lang="cs-CZ" sz="44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běžného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 psychiatrii připadá cca 1 000 pac. na ambulanci</a:t>
            </a:r>
          </a:p>
          <a:p>
            <a:r>
              <a:rPr lang="cs-CZ" dirty="0" smtClean="0"/>
              <a:t>má dostatek „běžných“ pacientů, většinou nemá větší problém najít pacienty, kteří splní vstupní kritéria</a:t>
            </a:r>
          </a:p>
          <a:p>
            <a:r>
              <a:rPr lang="cs-CZ" dirty="0" smtClean="0"/>
              <a:t>není důvod šidit s upravováním diagnos</a:t>
            </a:r>
          </a:p>
          <a:p>
            <a:r>
              <a:rPr lang="cs-CZ" dirty="0" smtClean="0"/>
              <a:t>nedochází k opakovanému zařazení pac. postupně do několika klinických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7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nejsou zde pracovníci, kteří by se věnovali pouze klinickému výzkumu</a:t>
            </a:r>
          </a:p>
          <a:p>
            <a:r>
              <a:rPr lang="cs-CZ" dirty="0" smtClean="0"/>
              <a:t>při neustále složitějších procesech (ne medicínských, spíše administrativně technických) je stále obtížnější tyto procedury zvládat (instalovat si specializované počítačové programy, testovat rychlosti internetu, počítačových připojení,…absolvovat další složité , časově náročné a často bohužel zbytečné procedury)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345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Zkušenosti s klinickými studiemi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cca 18 let</a:t>
            </a:r>
          </a:p>
          <a:p>
            <a:r>
              <a:rPr lang="cs-CZ" dirty="0" smtClean="0"/>
              <a:t>Nejdříve v roli SI</a:t>
            </a:r>
          </a:p>
          <a:p>
            <a:r>
              <a:rPr lang="cs-CZ" dirty="0" smtClean="0"/>
              <a:t>Od roku 2003 PI</a:t>
            </a:r>
          </a:p>
          <a:p>
            <a:r>
              <a:rPr lang="cs-CZ" dirty="0" smtClean="0"/>
              <a:t>Celkově jsem se podílela na cca 20 studiích, II. A III. fáze klinického zkoušení</a:t>
            </a:r>
          </a:p>
          <a:p>
            <a:endParaRPr lang="cs-CZ" dirty="0" smtClean="0"/>
          </a:p>
          <a:p>
            <a:r>
              <a:rPr lang="cs-CZ" dirty="0" smtClean="0"/>
              <a:t>Vše je složitější, s mnohem většími nároky na opakované proškolení (nejen ve správné klinické praxi </a:t>
            </a:r>
            <a:r>
              <a:rPr lang="cs-CZ" dirty="0" smtClean="0">
                <a:sym typeface="Wingdings" pitchFamily="2" charset="2"/>
              </a:rPr>
              <a:t>), </a:t>
            </a:r>
            <a:r>
              <a:rPr lang="cs-CZ" dirty="0" smtClean="0"/>
              <a:t>dokumentování každého dílčího kroku…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– aneb proč se zabývat klinickou studií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rozšíření obzorů</a:t>
            </a:r>
          </a:p>
          <a:p>
            <a:r>
              <a:rPr lang="cs-CZ" dirty="0" smtClean="0"/>
              <a:t>možnost podílet se na posunu v oblasti farmakoterapie</a:t>
            </a:r>
          </a:p>
          <a:p>
            <a:r>
              <a:rPr lang="cs-CZ" dirty="0" smtClean="0"/>
              <a:t>mít možnost využít léčbě i další zatím nedostupné léky</a:t>
            </a:r>
          </a:p>
          <a:p>
            <a:r>
              <a:rPr lang="cs-CZ" dirty="0" smtClean="0"/>
              <a:t>jiný způsob práce</a:t>
            </a:r>
          </a:p>
          <a:p>
            <a:r>
              <a:rPr lang="cs-CZ" dirty="0" smtClean="0"/>
              <a:t>finanční ohodnocení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Nabídka klinické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oslovení firmou zabývající se klin. studiemi </a:t>
            </a:r>
          </a:p>
          <a:p>
            <a:r>
              <a:rPr lang="cs-CZ" dirty="0" smtClean="0"/>
              <a:t>po podepsání dokumentu  „</a:t>
            </a:r>
            <a:r>
              <a:rPr lang="cs-CZ" dirty="0" err="1" smtClean="0"/>
              <a:t>Confidentiality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“ obdržíme první informace</a:t>
            </a:r>
          </a:p>
          <a:p>
            <a:r>
              <a:rPr lang="cs-CZ" dirty="0" smtClean="0"/>
              <a:t>… a především velmi podrobný dotazník o zdravotnickém zařízení, mnohé údaje jsou téměř nezodpověditelné:</a:t>
            </a:r>
          </a:p>
          <a:p>
            <a:pPr lvl="1"/>
            <a:r>
              <a:rPr lang="cs-CZ" dirty="0" smtClean="0"/>
              <a:t>např. kolik pac. by bylo vhodných k zařazení v průběhu měsíce, v průběhu roku, kolik jich přichází s danou diagnosou… </a:t>
            </a:r>
          </a:p>
          <a:p>
            <a:r>
              <a:rPr lang="cs-CZ" dirty="0" err="1" smtClean="0"/>
              <a:t>odpověd</a:t>
            </a:r>
            <a:r>
              <a:rPr lang="cs-CZ" dirty="0" smtClean="0"/>
              <a:t> je nezbytná , ale </a:t>
            </a:r>
            <a:r>
              <a:rPr lang="cs-CZ" dirty="0" err="1" smtClean="0"/>
              <a:t>nevyvěštíme</a:t>
            </a:r>
            <a:r>
              <a:rPr lang="cs-CZ" dirty="0" smtClean="0"/>
              <a:t> ji ani z </a:t>
            </a:r>
            <a:r>
              <a:rPr lang="cs-CZ" dirty="0" err="1" smtClean="0"/>
              <a:t>křištálové</a:t>
            </a:r>
            <a:r>
              <a:rPr lang="cs-CZ" dirty="0" smtClean="0"/>
              <a:t>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94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buď se neděje nic = už nikdy se nedozvíme, zda se studie v ČR koná, proč naše zařízení dále osloveno nebylo</a:t>
            </a:r>
          </a:p>
          <a:p>
            <a:r>
              <a:rPr lang="cs-CZ" dirty="0" smtClean="0"/>
              <a:t> nebo se časem ozve firma zodpovídající za provádění klinického hodnocení a proběhne tzv. </a:t>
            </a:r>
            <a:r>
              <a:rPr lang="cs-CZ" dirty="0" err="1" smtClean="0"/>
              <a:t>pre</a:t>
            </a:r>
            <a:r>
              <a:rPr lang="cs-CZ" dirty="0" smtClean="0"/>
              <a:t> study visit</a:t>
            </a:r>
          </a:p>
          <a:p>
            <a:r>
              <a:rPr lang="cs-CZ" dirty="0" smtClean="0"/>
              <a:t>zde je řešeno, zda naše zařízení je vhodné k provádění klinického hodnocení</a:t>
            </a:r>
          </a:p>
          <a:p>
            <a:r>
              <a:rPr lang="cs-CZ" dirty="0" smtClean="0"/>
              <a:t>současně –následně  je řešeno : CV týmu ordinace mající zájem účastnit se výzkumu, žádosti na etickou komisi, teprve nyní se dozvíme více z protokolu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52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následuje série on-line školení v mnoha „dovednostech“  </a:t>
            </a:r>
          </a:p>
          <a:p>
            <a:r>
              <a:rPr lang="cs-CZ" dirty="0" err="1" smtClean="0"/>
              <a:t>investigátorský</a:t>
            </a:r>
            <a:r>
              <a:rPr lang="cs-CZ" dirty="0" smtClean="0"/>
              <a:t> meeting :</a:t>
            </a:r>
          </a:p>
          <a:p>
            <a:r>
              <a:rPr lang="cs-CZ" dirty="0" smtClean="0"/>
              <a:t>podrobné seznámení s protokolem, účinnou látkou </a:t>
            </a:r>
          </a:p>
          <a:p>
            <a:r>
              <a:rPr lang="cs-CZ" dirty="0" smtClean="0"/>
              <a:t>nezbytné opakování správné klinické praxe</a:t>
            </a:r>
          </a:p>
          <a:p>
            <a:r>
              <a:rPr lang="cs-CZ" dirty="0" smtClean="0"/>
              <a:t>postup při hlášení AE, SAE</a:t>
            </a:r>
          </a:p>
          <a:p>
            <a:r>
              <a:rPr lang="cs-CZ" dirty="0" smtClean="0"/>
              <a:t>tréninky v různých studijních procedurách…</a:t>
            </a:r>
          </a:p>
          <a:p>
            <a:r>
              <a:rPr lang="cs-CZ" dirty="0" smtClean="0"/>
              <a:t>když jde vše hladce, po několika měsících jsme držiteli sady certifikátů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                 A můžeme začít klinické zkoušení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240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1177</TotalTime>
  <Words>1121</Words>
  <Application>Microsoft Office PowerPoint</Application>
  <PresentationFormat>Předvádění na obrazovce (4:3)</PresentationFormat>
  <Paragraphs>124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Tok</vt:lpstr>
      <vt:lpstr>Etika a provádění klinického výzkumu</vt:lpstr>
      <vt:lpstr>„Moje ambulance“ - představení</vt:lpstr>
      <vt:lpstr>Výhody běžného zařízení</vt:lpstr>
      <vt:lpstr>Nevýhody</vt:lpstr>
      <vt:lpstr>Zkušenosti s klinickými studiemi </vt:lpstr>
      <vt:lpstr>Motivace – aneb proč se zabývat klinickou studií ?</vt:lpstr>
      <vt:lpstr>Nabídka klinické studie</vt:lpstr>
      <vt:lpstr>Prezentace aplikace PowerPoint</vt:lpstr>
      <vt:lpstr>Prezentace aplikace PowerPoint</vt:lpstr>
      <vt:lpstr>                     …</vt:lpstr>
      <vt:lpstr>Etická komise </vt:lpstr>
      <vt:lpstr>SUKL</vt:lpstr>
      <vt:lpstr>Kompetence SUKL, etické komise</vt:lpstr>
      <vt:lpstr>Další podněty k diskusi</vt:lpstr>
      <vt:lpstr>Reklama ???</vt:lpstr>
      <vt:lpstr>Informovaný souhlas</vt:lpstr>
      <vt:lpstr>Studie s placebem ?</vt:lpstr>
      <vt:lpstr>Prezentace aplikace PowerPoint</vt:lpstr>
      <vt:lpstr>Wash out perioda ?</vt:lpstr>
      <vt:lpstr>Škálování v psychiatrických studiích</vt:lpstr>
      <vt:lpstr>Nahrávání pacienta ?</vt:lpstr>
      <vt:lpstr>Předčasné ukončení z důvodu zhoršení</vt:lpstr>
      <vt:lpstr>Prezentace aplikace PowerPoint</vt:lpstr>
    </vt:vector>
  </TitlesOfParts>
  <Company>MZČR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a provádění klinického výzkumu</dc:title>
  <dc:creator>Papežová Simona MUDr.</dc:creator>
  <cp:lastModifiedBy>admin</cp:lastModifiedBy>
  <cp:revision>45</cp:revision>
  <dcterms:created xsi:type="dcterms:W3CDTF">2014-03-27T11:50:24Z</dcterms:created>
  <dcterms:modified xsi:type="dcterms:W3CDTF">2014-04-11T19:39:55Z</dcterms:modified>
</cp:coreProperties>
</file>