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omments/modernComment_126_84C0210F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  <p:sldMasterId id="2147483709" r:id="rId3"/>
  </p:sldMasterIdLst>
  <p:notesMasterIdLst>
    <p:notesMasterId r:id="rId31"/>
  </p:notesMasterIdLst>
  <p:handoutMasterIdLst>
    <p:handoutMasterId r:id="rId32"/>
  </p:handoutMasterIdLst>
  <p:sldIdLst>
    <p:sldId id="260" r:id="rId4"/>
    <p:sldId id="258" r:id="rId5"/>
    <p:sldId id="270" r:id="rId6"/>
    <p:sldId id="271" r:id="rId7"/>
    <p:sldId id="273" r:id="rId8"/>
    <p:sldId id="293" r:id="rId9"/>
    <p:sldId id="295" r:id="rId10"/>
    <p:sldId id="272" r:id="rId11"/>
    <p:sldId id="274" r:id="rId12"/>
    <p:sldId id="275" r:id="rId13"/>
    <p:sldId id="280" r:id="rId14"/>
    <p:sldId id="294" r:id="rId15"/>
    <p:sldId id="276" r:id="rId16"/>
    <p:sldId id="296" r:id="rId17"/>
    <p:sldId id="297" r:id="rId18"/>
    <p:sldId id="281" r:id="rId19"/>
    <p:sldId id="298" r:id="rId20"/>
    <p:sldId id="299" r:id="rId21"/>
    <p:sldId id="282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26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8A8C76-BA79-4BB9-6773-36F7F075D1B6}" name="Foit Darek" initials="FD" userId="S::foit@sukl.cz::93db40b8-7f7f-4401-be48-d007754c99f3" providerId="AD"/>
  <p188:author id="{BD0DB59A-8592-0F6F-4E1B-A4E45890934C}" name="Foit Darek" initials="DF" userId="S::Foit@sukl.cz::93db40b8-7f7f-4401-be48-d007754c99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B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41" autoAdjust="0"/>
    <p:restoredTop sz="89894" autoAdjust="0"/>
  </p:normalViewPr>
  <p:slideViewPr>
    <p:cSldViewPr snapToGrid="0">
      <p:cViewPr varScale="1">
        <p:scale>
          <a:sx n="96" d="100"/>
          <a:sy n="96" d="100"/>
        </p:scale>
        <p:origin x="10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80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omments/modernComment_126_84C0210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FAA44C8-BAA0-4A24-A09F-E0609B43003F}" authorId="{BD0DB59A-8592-0F6F-4E1B-A4E45890934C}" created="2023-10-09T09:26:13.63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27183887" sldId="294"/>
      <ac:spMk id="3" creationId="{50784F3B-7BB2-B42C-8A49-00B0C22FDB3D}"/>
      <ac:txMk cp="35" len="4">
        <ac:context len="267" hash="1697862278"/>
      </ac:txMk>
    </ac:txMkLst>
    <p188:pos x="5439132" y="162781"/>
    <p188:txBody>
      <a:bodyPr/>
      <a:lstStyle/>
      <a:p>
        <a:r>
          <a:rPr lang="cs-CZ"/>
          <a:t>ISZP bude spuštěn počátkem března 2024. Doporučuji upravit alespoň na "koncem Q1/2024".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27DC4A0-BF2E-41A4-858F-75B1EDF5CE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F1C0AA-79A8-4973-B21E-776C9F8FAB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8C13-4D6E-4CAA-8004-4BAB2F6ACAB3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173F7F-E0F5-43C6-B805-32797E2D3C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C9A5F3-D15B-4503-8652-021F617C34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0E308-2E4C-4197-A271-031AF0A039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6533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87671-D2C0-4E76-8FB3-B548D9870CD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49D03-5F4B-434E-B979-37F56C301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2300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531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649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85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11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48000" y="2130425"/>
            <a:ext cx="8640000" cy="1440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48000" y="3780000"/>
            <a:ext cx="864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FE8E-BF00-47F2-8BD6-E6C4955A887F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8247857F-CB28-4FD6-ACC2-46A3D22003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84130392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7DB0-E780-4C25-B68C-C37295749A3F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D401DCE-8F9E-4450-AAB9-478E17905C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96400076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1080000"/>
            <a:ext cx="27432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080000"/>
            <a:ext cx="80264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84CA-2E9D-4F85-A303-3DA920E484DF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94DFB5D1-2ECF-4A94-8657-99402FA347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94646371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2371469" y="2120524"/>
            <a:ext cx="8640000" cy="1440000"/>
          </a:xfrm>
          <a:prstGeom prst="rect">
            <a:avLst/>
          </a:prstGeom>
        </p:spPr>
        <p:txBody>
          <a:bodyPr/>
          <a:lstStyle/>
          <a:p>
            <a:r>
              <a:rPr lang="cs-CZ" cap="all" dirty="0">
                <a:solidFill>
                  <a:schemeClr val="bg1"/>
                </a:solidFill>
              </a:rPr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71469" y="3745817"/>
            <a:ext cx="864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z="2400" dirty="0">
                <a:solidFill>
                  <a:schemeClr val="bg1"/>
                </a:solidFill>
              </a:rPr>
              <a:t>Titul, jméno a příjmení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Místo konání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EC85-DAFC-419C-807F-3D12BA1FA754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66902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35984"/>
            <a:ext cx="10972800" cy="672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625F-9D93-452E-876D-BCB8AF1A5D3D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12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93660891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3813-AA0E-4EA9-8ABB-41BE4EFA5068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12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17316823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201" y="1128632"/>
            <a:ext cx="10989892" cy="101194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303875"/>
            <a:ext cx="53848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303875"/>
            <a:ext cx="53848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2C6A-F159-4CA1-AB7F-47596EA5B5A7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494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80091055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080000"/>
            <a:ext cx="10972800" cy="61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49498"/>
            <a:ext cx="5386917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618997"/>
            <a:ext cx="5386917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8968" y="1849498"/>
            <a:ext cx="5389033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618997"/>
            <a:ext cx="5389033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7243-5C3A-4DF5-B30D-8C91D95CEB5C}" type="datetime1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494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9851705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33746"/>
            <a:ext cx="10972800" cy="63007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B4-81DB-4ED3-8E5B-36EBEC0D49C8}" type="datetime1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12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97662057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1C0A8-6CE2-464D-96B0-16DE5D70354A}" type="datetime1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© 2022  STÁTNÍ ÚSTAV PRO KONTROLU LÉČIV</a:t>
            </a:r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494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90331075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1080001"/>
            <a:ext cx="4011084" cy="503795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1080004"/>
            <a:ext cx="6815667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763816"/>
            <a:ext cx="4011084" cy="445549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E129-A1B7-4DFA-9AA7-72097B4CA916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494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73875360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anchor="t"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14">
            <a:extLst>
              <a:ext uri="{FF2B5EF4-FFF2-40B4-BE49-F238E27FC236}">
                <a16:creationId xmlns:a16="http://schemas.microsoft.com/office/drawing/2014/main" id="{E3517C42-B3E3-4F57-BEF4-05BBE9C90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0509403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80003"/>
            <a:ext cx="73152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9B1B-00F8-4415-8466-33B0EEA7929E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12700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1540725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200" y="1135983"/>
            <a:ext cx="10972800" cy="62783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EB09-C09F-4E47-8F4D-439F130C019A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10681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66486629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1080000"/>
            <a:ext cx="2743200" cy="504000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080000"/>
            <a:ext cx="80264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28B7-6FDD-4DE7-A40A-A912A9E9B7F2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02136"/>
            <a:ext cx="672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76639669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77710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918400" y="504000"/>
            <a:ext cx="6720000" cy="252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063555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6585" y="1808820"/>
            <a:ext cx="10965815" cy="432048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B0A242B4-54ED-4BED-8103-6F88AF5A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datum 8">
            <a:extLst>
              <a:ext uri="{FF2B5EF4-FFF2-40B4-BE49-F238E27FC236}">
                <a16:creationId xmlns:a16="http://schemas.microsoft.com/office/drawing/2014/main" id="{467F2761-E2A7-42FA-8CE5-FC60EA976E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0D8D83A-D96A-47F1-BE28-738BD12195BA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740A6FBE-ABBC-4BDF-88CD-9B76AA0ABE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63784F50-0A1F-490E-98D2-3A12530CA9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8C278270-ACFF-42D2-8541-88965E70CD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8945600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853825"/>
            <a:ext cx="53848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53825"/>
            <a:ext cx="53848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A830-1819-4BF0-BD95-32ADF1E4AF55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>
            <a:extLst>
              <a:ext uri="{FF2B5EF4-FFF2-40B4-BE49-F238E27FC236}">
                <a16:creationId xmlns:a16="http://schemas.microsoft.com/office/drawing/2014/main" id="{1865ACF8-9868-4EB2-A995-514D35E2D1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4931561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9071" y="1826890"/>
            <a:ext cx="5386917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9071" y="2636994"/>
            <a:ext cx="5407447" cy="35823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826890"/>
            <a:ext cx="5389033" cy="6210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655094"/>
            <a:ext cx="5389033" cy="35642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3A85-F34F-4E9D-A3FC-FE3101175DD2}" type="datetime1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27469F8-0A16-45AF-B9EA-40ECABCD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51366"/>
            <a:ext cx="10972800" cy="57742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Zástupný symbol pro text 14">
            <a:extLst>
              <a:ext uri="{FF2B5EF4-FFF2-40B4-BE49-F238E27FC236}">
                <a16:creationId xmlns:a16="http://schemas.microsoft.com/office/drawing/2014/main" id="{96CC2FC1-8534-44E0-AD51-F54A381E9E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7433059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AF94-6C8B-468D-9E0B-E0F6BD59C242}" type="datetime1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88459AE6-251E-4E1B-8C2C-0A05C6649C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75600463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3B1E-4CF8-4C12-B03D-26651E1079C5}" type="datetime1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/>
              <a:t>© 2022  STÁTNÍ ÚSTAV PRO KONTROLU LÉČIV</a:t>
            </a:r>
            <a:endParaRPr lang="cs-CZ" dirty="0"/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57D2C694-68F7-4B29-8504-09D0AB3868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88166458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1080000"/>
            <a:ext cx="4011084" cy="63881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1080004"/>
            <a:ext cx="6815667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898830"/>
            <a:ext cx="4011085" cy="432048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9185-10FD-4AA1-AC99-BB9492447674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>
            <a:extLst>
              <a:ext uri="{FF2B5EF4-FFF2-40B4-BE49-F238E27FC236}">
                <a16:creationId xmlns:a16="http://schemas.microsoft.com/office/drawing/2014/main" id="{994D53D7-16E3-40FD-96D6-A98E8103A8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1065789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80003"/>
            <a:ext cx="73152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9C6F-6E29-4B1A-B139-29D23A9E237D}" type="datetime1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>
            <a:extLst>
              <a:ext uri="{FF2B5EF4-FFF2-40B4-BE49-F238E27FC236}">
                <a16:creationId xmlns:a16="http://schemas.microsoft.com/office/drawing/2014/main" id="{81A4417B-2729-40F8-9443-7314C27400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8000" y="522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3553396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w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wmf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1051366"/>
            <a:ext cx="10972800" cy="5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63816"/>
            <a:ext cx="10972800" cy="4356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168000" y="6356350"/>
            <a:ext cx="24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2D7615C2-C980-46DC-B283-8ADD9170502D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© 2022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080000" y="540000"/>
            <a:ext cx="144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tx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9599" y="440617"/>
            <a:ext cx="1501211" cy="406771"/>
          </a:xfrm>
          <a:prstGeom prst="rect">
            <a:avLst/>
          </a:prstGeom>
        </p:spPr>
      </p:pic>
      <p:cxnSp>
        <p:nvCxnSpPr>
          <p:cNvPr id="9" name="Přímá spojovací čára 8"/>
          <p:cNvCxnSpPr>
            <a:cxnSpLocks/>
          </p:cNvCxnSpPr>
          <p:nvPr userDrawn="1"/>
        </p:nvCxnSpPr>
        <p:spPr>
          <a:xfrm>
            <a:off x="2427006" y="773705"/>
            <a:ext cx="91286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95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4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19535" y="1083738"/>
            <a:ext cx="10972800" cy="680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943836"/>
            <a:ext cx="10972800" cy="4176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168000" y="6356350"/>
            <a:ext cx="24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5C87FCF5-DF5D-4C89-9B17-707E8ACC64DF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</a:defRPr>
            </a:lvl1pPr>
          </a:lstStyle>
          <a:p>
            <a:r>
              <a:rPr lang="cs-CZ"/>
              <a:t>© 2022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080000" y="512700"/>
            <a:ext cx="144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bg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09602" y="440614"/>
            <a:ext cx="1501209" cy="406773"/>
          </a:xfrm>
          <a:prstGeom prst="rect">
            <a:avLst/>
          </a:prstGeom>
        </p:spPr>
      </p:pic>
      <p:cxnSp>
        <p:nvCxnSpPr>
          <p:cNvPr id="12" name="Přímá spojovací čára 8">
            <a:extLst>
              <a:ext uri="{FF2B5EF4-FFF2-40B4-BE49-F238E27FC236}">
                <a16:creationId xmlns:a16="http://schemas.microsoft.com/office/drawing/2014/main" id="{21AAE0DA-3E1B-4D19-A847-50C167EED148}"/>
              </a:ext>
            </a:extLst>
          </p:cNvPr>
          <p:cNvCxnSpPr>
            <a:cxnSpLocks/>
          </p:cNvCxnSpPr>
          <p:nvPr userDrawn="1"/>
        </p:nvCxnSpPr>
        <p:spPr>
          <a:xfrm>
            <a:off x="2427006" y="773705"/>
            <a:ext cx="91286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71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5"/>
        </a:buBlip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BAE336E-6565-4C34-9E9B-2B4274B1A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3860800" cy="365125"/>
          </a:xfrm>
          <a:prstGeom prst="rect">
            <a:avLst/>
          </a:prstGeom>
        </p:spPr>
        <p:txBody>
          <a:bodyPr anchor="ctr"/>
          <a:lstStyle>
            <a:lvl1pPr>
              <a:defRPr sz="68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2022  STATE INSTITUTE FOR DRUG CONTROL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BDFD9D-EB0C-4A2F-947F-DF35717C5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68000" y="6356350"/>
            <a:ext cx="2400000" cy="360000"/>
          </a:xfrm>
          <a:prstGeom prst="rect">
            <a:avLst/>
          </a:prstGeom>
        </p:spPr>
        <p:txBody>
          <a:bodyPr anchor="ctr"/>
          <a:lstStyle>
            <a:lvl1pPr algn="r">
              <a:defRPr sz="680">
                <a:solidFill>
                  <a:schemeClr val="bg1"/>
                </a:solidFill>
              </a:defRPr>
            </a:lvl1pPr>
          </a:lstStyle>
          <a:p>
            <a:fld id="{E5D328B7-6FDD-4DE7-A40A-A912A9E9B7F2}" type="datetime1">
              <a:rPr lang="cs-CZ" smtClean="0"/>
              <a:pPr/>
              <a:t>18.10.2023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6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5"/>
        </a:buBlip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6_84C0210F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SÚKL - logo white.png">
            <a:extLst>
              <a:ext uri="{FF2B5EF4-FFF2-40B4-BE49-F238E27FC236}">
                <a16:creationId xmlns:a16="http://schemas.microsoft.com/office/drawing/2014/main" id="{5C89A77C-12D0-4B64-B908-32402675DB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8091" y="2862841"/>
            <a:ext cx="3316552" cy="89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0241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A339D-1A9D-42EE-8AA1-24E7C9F1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Složení EK a povinnosti členů </a:t>
            </a:r>
            <a:r>
              <a:rPr lang="cs-CZ" dirty="0"/>
              <a:t>–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12</a:t>
            </a:r>
            <a:r>
              <a:rPr lang="cs-CZ" dirty="0"/>
              <a:t>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34D43-B528-4FD4-BB8C-C46B5340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i="0" dirty="0">
                <a:effectLst/>
              </a:rPr>
              <a:t>EK může pro získání názoru ke konkrétní žádosti o stanovisko přizvat další odborníky</a:t>
            </a:r>
          </a:p>
          <a:p>
            <a:r>
              <a:rPr lang="da-DK" sz="2400" b="0" i="0" dirty="0">
                <a:effectLst/>
              </a:rPr>
              <a:t>Členem </a:t>
            </a:r>
            <a:r>
              <a:rPr lang="cs-CZ" sz="2400" b="0" i="0" dirty="0">
                <a:effectLst/>
              </a:rPr>
              <a:t>EK </a:t>
            </a:r>
            <a:r>
              <a:rPr lang="da-DK" sz="2400" b="0" i="0" dirty="0">
                <a:effectLst/>
              </a:rPr>
              <a:t>může být pouze</a:t>
            </a:r>
            <a:r>
              <a:rPr lang="cs-CZ" sz="2400" b="0" i="0" dirty="0">
                <a:effectLst/>
              </a:rPr>
              <a:t> osoba</a:t>
            </a:r>
            <a:r>
              <a:rPr lang="cs-CZ" sz="2400" dirty="0"/>
              <a:t> bezúhonná – rejstřík trestů, starší 18 let, svéprávná</a:t>
            </a:r>
          </a:p>
          <a:p>
            <a:r>
              <a:rPr lang="cs-CZ" sz="2400" dirty="0"/>
              <a:t>Povinnosti členů 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0" i="0" dirty="0">
                <a:effectLst/>
              </a:rPr>
              <a:t>zachovávat mlčenlivost o informacích a skutečnostech týkajících se průběhu </a:t>
            </a:r>
            <a:br>
              <a:rPr lang="cs-CZ" sz="2400" b="0" i="0" dirty="0">
                <a:effectLst/>
              </a:rPr>
            </a:br>
            <a:r>
              <a:rPr lang="cs-CZ" sz="2400" b="0" i="0" dirty="0">
                <a:effectLst/>
              </a:rPr>
              <a:t>a výsledcích KZ, resp. SFZ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neprodleně oznámit osobní zájem na posuzované KZ, resp. SFZ, popřípadě vznik takového zájmu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0" i="0" dirty="0">
                <a:effectLst/>
              </a:rPr>
              <a:t>zdržet se vyjádření k žádostem o vydání souhlasu s prováděním KZ, resp. SFZ, na jejímž provádění má osobní zájem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0" i="0" dirty="0">
                <a:effectLst/>
              </a:rPr>
              <a:t>písemně potvrdit, že jsou mu tyto výše uvedené povinnosti známy</a:t>
            </a:r>
            <a:endParaRPr lang="cs-CZ" sz="2400" dirty="0"/>
          </a:p>
          <a:p>
            <a:endParaRPr lang="cs-CZ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E2AB9A-A039-4EB8-AC0A-88A8B849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AA84D1-1476-45C1-B15E-04F5840B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CA39C435-6152-A85E-A74F-5035E767B1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3057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B2250-AD1F-4181-9F64-1373B845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Postup EK při vydávání stanoviska </a:t>
            </a:r>
            <a:r>
              <a:rPr lang="cs-CZ" dirty="0"/>
              <a:t>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14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6D3C9-1C17-4C72-9CBA-1731C822F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EK vydává stanovisko ke KZ, resp. SFZ na žádost zadavatele/sponzora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 EK je usnášeníschopná, když jsou splněny následující podmínky: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účast </a:t>
            </a:r>
            <a:r>
              <a:rPr lang="cs-CZ" sz="2000" b="1" dirty="0"/>
              <a:t>nejméně 5 členů na zasedání EK </a:t>
            </a:r>
            <a:endParaRPr lang="cs-CZ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1 člen musí být osobou bez zdravotnického vzdělání a bez odborné vědecké kvalifikace v oblasti zdravotnictví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minimálně 4 členové musí mít vzdělání lékaře, zubního lékaře, farmaceuta nebo nelékařského zdravotnického pracovníka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b="1" dirty="0"/>
              <a:t>alespoň 1 z členů EK se zdravotnickým vzděláním musí být osobou, která není v pracovním poměru, </a:t>
            </a:r>
            <a:r>
              <a:rPr lang="cs-CZ" sz="2000" dirty="0"/>
              <a:t>jiném obdobném pracovněprávním vztahu k poskytovateli zdravotních služeb, který EK ustavuje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EK se usnáší </a:t>
            </a:r>
            <a:r>
              <a:rPr lang="cs-CZ" sz="2000" b="1" dirty="0"/>
              <a:t>nadpoloviční většinou </a:t>
            </a:r>
            <a:r>
              <a:rPr lang="cs-CZ" sz="2000" dirty="0"/>
              <a:t>hlasů všech přítomných členů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při rovnosti hlasů rozhoduje hlas předsedy EK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vyjadřují se jen ti členové etické komise, kteří se účastnili projednávání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9444D8-656A-42C7-B8A3-16E9F8A7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0651B6-9999-4C53-91BB-1178F6E35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021C55C-F854-57CB-D039-9F1C3E197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8623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0DC74-0195-8C92-7C95-980700B4D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Ohlášení EK přes sytém ISZP – AKTUALITA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84F3B-7BB2-B42C-8A49-00B0C22FD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ISZP bude spuštěn koncem Q1 2024</a:t>
            </a:r>
          </a:p>
          <a:p>
            <a:r>
              <a:rPr lang="cs-CZ" dirty="0"/>
              <a:t>Ústav bude informovat prostřednictvím Fóra etických komisí a na internetu</a:t>
            </a:r>
          </a:p>
          <a:p>
            <a:r>
              <a:rPr lang="cs-CZ" dirty="0"/>
              <a:t>Nebude-li etická komise ohlášena v souladu se zákonem v ISZP (po jeho spuštění), nebude na její souhlas při žádostech o povolení KZ a SFZ brán zřetel </a:t>
            </a:r>
          </a:p>
          <a:p>
            <a:endParaRPr lang="cs-CZ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F5B97-D825-AE5E-2FB8-DE97A5B6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D78205-341B-617D-9E2A-BCC0FCAA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8679109-13D5-5127-BF4B-AEFC33B2B5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183887"/>
      </p:ext>
    </p:extLst>
  </p:cSld>
  <p:clrMapOvr>
    <a:masterClrMapping/>
  </p:clrMapOvr>
  <p:transition>
    <p:fade/>
  </p:transition>
  <p:extLst>
    <p:ext uri="{6950BFC3-D8DA-4A85-94F7-54DA5524770B}">
      <p188:commentRel xmlns:p188="http://schemas.microsoft.com/office/powerpoint/2018/8/main" r:id="rId2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36364-8595-44C8-A509-D3741A43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Ohlášení </a:t>
            </a:r>
            <a:r>
              <a:rPr lang="cs-CZ" dirty="0"/>
              <a:t>EK –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13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227A04-C113-4E6A-B3FE-CB368D9C2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11" y="1726109"/>
            <a:ext cx="10972800" cy="435618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0" i="0" dirty="0">
                <a:effectLst/>
              </a:rPr>
              <a:t>Poskytovatel zdravotních služeb ohlašuje Ústavu prostřednictvím Informačního systému zdravotnických prostředků ustavení a zánik EK a změnu v jejím složení, a to </a:t>
            </a:r>
            <a:r>
              <a:rPr lang="cs-CZ" b="1" i="0" dirty="0">
                <a:effectLst/>
              </a:rPr>
              <a:t>do 30 dnů </a:t>
            </a:r>
            <a:r>
              <a:rPr lang="cs-CZ" b="0" i="0" dirty="0">
                <a:effectLst/>
              </a:rPr>
              <a:t>od jejího vzniku, zániku nebo změn ve složení EK.</a:t>
            </a:r>
          </a:p>
          <a:p>
            <a:pPr algn="just"/>
            <a:r>
              <a:rPr lang="cs-CZ" dirty="0"/>
              <a:t>Ohlášení obsahuje</a:t>
            </a:r>
            <a:r>
              <a:rPr lang="cs-CZ" b="0" i="0" dirty="0">
                <a:effectLst/>
              </a:rPr>
              <a:t> název EK, adresu, telefonní číslo pro veřejnou telefonní síť a adresu elektronické pošty, složení EK s uvedením odborného zaměření členů EK, jméno a příjmení předsedy EK a datum ustavení nebo zániku EK.</a:t>
            </a:r>
          </a:p>
          <a:p>
            <a:pPr algn="just"/>
            <a:r>
              <a:rPr lang="cs-CZ" b="0" i="0" dirty="0">
                <a:effectLst/>
              </a:rPr>
              <a:t>Poskytovatel zdravotních služeb je povinen uchovávat veškeré záznamy o činnosti EK, kterou ustavil, a to po dobu </a:t>
            </a:r>
            <a:r>
              <a:rPr lang="cs-CZ" b="1" i="0" dirty="0">
                <a:effectLst/>
              </a:rPr>
              <a:t>nejméně 3 let </a:t>
            </a:r>
            <a:r>
              <a:rPr lang="cs-CZ" b="0" i="0" dirty="0">
                <a:effectLst/>
              </a:rPr>
              <a:t>po ukončení KZ, resp. SFZ.</a:t>
            </a:r>
          </a:p>
          <a:p>
            <a:pPr algn="just"/>
            <a:r>
              <a:rPr lang="cs-CZ" b="0" i="0" dirty="0">
                <a:effectLst/>
              </a:rPr>
              <a:t>V případě </a:t>
            </a:r>
            <a:r>
              <a:rPr lang="cs-CZ" b="1" i="0" dirty="0">
                <a:effectLst/>
              </a:rPr>
              <a:t>zániku EK </a:t>
            </a:r>
            <a:r>
              <a:rPr lang="cs-CZ" b="0" i="0" dirty="0">
                <a:effectLst/>
              </a:rPr>
              <a:t>oznamuje poskytovatel zdravotních služeb Ústavu, zda činnost zaniklé EK  přebírá jiná EK, dále sdělí seznam probíhajících KZ, resp. SFZ a jakým způsobem je zajištěno uchovávání a předání kopie dokumentace zaniklé EK jiné EK.</a:t>
            </a:r>
          </a:p>
          <a:p>
            <a:pPr algn="just"/>
            <a:r>
              <a:rPr lang="cs-CZ" b="0" i="0" dirty="0">
                <a:effectLst/>
              </a:rPr>
              <a:t>Ústav zveřejňuje prostřednictvím ISZP (Informační systém zdravotnických prostředků) seznam EK v České republice.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977A42-9B88-4E54-A3D3-110C48A6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BC3A-7FA2-404B-9F61-FD963417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A6E1641B-C3D6-48AE-14C3-472A207F5B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428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1211C-C652-4BA6-AD0C-7ABEF7767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Činnost EK – zákon 375/2022 § 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40788-3388-400A-9883-06B5509E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200" b="0" i="0" dirty="0">
                <a:effectLst/>
              </a:rPr>
              <a:t>EK vykonává svou činnost podle </a:t>
            </a:r>
            <a:r>
              <a:rPr lang="cs-CZ" sz="2200" b="1" i="0" dirty="0">
                <a:effectLst/>
              </a:rPr>
              <a:t>písemných pracovních postupů</a:t>
            </a:r>
            <a:r>
              <a:rPr lang="cs-CZ" sz="2200" b="0" i="0" dirty="0">
                <a:effectLst/>
              </a:rPr>
              <a:t>, které musí být slučitelné s postupy pro posuzování žádosti o povolení klinické zkoušky stanovenými MDR resp</a:t>
            </a:r>
            <a:r>
              <a:rPr lang="cs-CZ" sz="2200" dirty="0"/>
              <a:t>. IVDR</a:t>
            </a:r>
            <a:endParaRPr lang="cs-CZ" sz="2200" b="0" i="0" dirty="0">
              <a:effectLst/>
            </a:endParaRPr>
          </a:p>
          <a:p>
            <a:pPr marL="0" indent="0" algn="just">
              <a:buNone/>
            </a:pPr>
            <a:endParaRPr lang="cs-CZ" sz="1500" b="0" i="0" dirty="0">
              <a:effectLst/>
            </a:endParaRPr>
          </a:p>
          <a:p>
            <a:pPr algn="just"/>
            <a:r>
              <a:rPr lang="cs-CZ" sz="2200" b="0" i="0" dirty="0">
                <a:effectLst/>
              </a:rPr>
              <a:t>Postupy pro posuzování žádostí o stanovisko ke klinické zkoušce musí obsahovat minimálně: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údaje o složení EK </a:t>
            </a:r>
            <a:r>
              <a:rPr lang="cs-CZ" sz="1900" b="0" i="0" dirty="0">
                <a:effectLst/>
              </a:rPr>
              <a:t>v rozsahu jména a příjmení členů a jejich kvalifikace, údaje o zdravotnickém zařízení, pro které je poskytovatelem zdravotních služeb ustavena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metody a postupy pro posuzování žádostí </a:t>
            </a:r>
            <a:r>
              <a:rPr lang="cs-CZ" sz="1900" b="0" i="0" dirty="0">
                <a:effectLst/>
              </a:rPr>
              <a:t>o stanovisko EK ke KZ resp. SFZ a provádění</a:t>
            </a:r>
            <a:r>
              <a:rPr lang="cs-CZ" sz="1900" dirty="0"/>
              <a:t> průběžného dohledu nad KZ, resp. SFZ, včetně způsobu plánování a oznamování jednání členům EK a způsobu vedení těchto jednání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postupy pro urychlené posuzování a vydávání stanoviska k administrativním změnám </a:t>
            </a:r>
            <a:r>
              <a:rPr lang="cs-CZ" sz="1900" b="0" i="0" dirty="0">
                <a:effectLst/>
              </a:rPr>
              <a:t>v probíhající KZ, resp. SFZ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metody zpracování hlášení zkoušejících a informací získaných dohledem </a:t>
            </a:r>
            <a:r>
              <a:rPr lang="cs-CZ" sz="1900" b="0" i="0" dirty="0">
                <a:effectLst/>
              </a:rPr>
              <a:t>nad KZ, resp. SFZ nebo jiným způsobem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postup vydání stanoviska ke KZ, resp. SFZ </a:t>
            </a:r>
            <a:r>
              <a:rPr lang="cs-CZ" sz="1900" b="0" i="0" dirty="0">
                <a:effectLst/>
              </a:rPr>
              <a:t>a jeho sdělení zkoušejícímu nebo poskytovateli zdravotních služeb, postupy pro přezkoumání stanoviska a pro odvolání stanoviska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900" b="1" i="0" dirty="0">
                <a:effectLst/>
              </a:rPr>
              <a:t>postupy pro splnění informačních povinností </a:t>
            </a:r>
            <a:r>
              <a:rPr lang="cs-CZ" sz="1900" b="0" i="0" dirty="0">
                <a:effectLst/>
              </a:rPr>
              <a:t>stanovených zákonem</a:t>
            </a:r>
          </a:p>
          <a:p>
            <a:pPr marL="342900" lvl="1" indent="0" algn="just">
              <a:buNone/>
            </a:pPr>
            <a:endParaRPr lang="cs-CZ" dirty="0"/>
          </a:p>
          <a:p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2DB476-3DB3-44D0-973B-89E266BBD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A66DAD-DD16-4A9C-AC93-6EB5F5864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7DA620C-7BD7-27FC-E3CB-9333E429ED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828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6EFE0-558A-417C-B1E5-665F7DBF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86396"/>
            <a:ext cx="10972800" cy="577420"/>
          </a:xfrm>
        </p:spPr>
        <p:txBody>
          <a:bodyPr>
            <a:noAutofit/>
          </a:bodyPr>
          <a:lstStyle/>
          <a:p>
            <a:br>
              <a:rPr lang="cs-CZ" dirty="0"/>
            </a:br>
            <a:r>
              <a:rPr lang="cs-CZ" dirty="0"/>
              <a:t>P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ostup EK při hodnocení KZ, resp. SFZ </a:t>
            </a:r>
            <a:r>
              <a:rPr lang="cs-CZ" dirty="0"/>
              <a:t>–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MDR </a:t>
            </a:r>
            <a:r>
              <a:rPr lang="cs-CZ" dirty="0"/>
              <a:t>čl. 62 odst. 4, resp. IVDR čl. 58 odst. 5 </a:t>
            </a:r>
            <a:br>
              <a:rPr lang="cs-CZ" dirty="0"/>
            </a:br>
            <a:r>
              <a:rPr lang="cs-CZ" dirty="0"/>
              <a:t>a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15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DAD00-81DF-4C8E-8615-20F3196CE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 zejména posoudí zda</a:t>
            </a:r>
          </a:p>
          <a:p>
            <a:pPr marL="0" indent="0">
              <a:buNone/>
            </a:pPr>
            <a:endParaRPr lang="cs-CZ" sz="1400" b="1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KZ, resp. SFZ byla navržena tak, aby subjektům působila minimální bolest, nepohodlí, strach a veškerá další předvídatelná rizika, přičemž práh rizika a stupeň zátěže jsou konkrétně vymezeny v plánu KZ, resp. SFZ trvale sledovány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za zdravotní péči poskytovanou subjektům odpovídá řádně kvalifikovaný lékař nebo případně kvalifikovaný zubní lékař nebo jakákoliv jiná osoba oprávněná podle vnitrostátního práva k poskytování příslušné péče pacientům za podmínek KZ, resp. SFZ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subjekt a případně jeho zákonný zástupce není vystaven nepatřičnému vlivu, a to ani finanční povahy, s cílem dosáhnout jeho účasti v KZ, resp. SFZ</a:t>
            </a:r>
          </a:p>
          <a:p>
            <a:pPr marL="300038" lvl="1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2C9603-F72D-45FE-86AD-8FD395E0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808EF-EC8E-4147-8F07-B27604F2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6E60BBB-25D7-64A4-BEDB-1937D9A769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1235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B2AF7-669A-4CF4-A133-9EB26975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51366"/>
            <a:ext cx="11223009" cy="577420"/>
          </a:xfrm>
        </p:spPr>
        <p:txBody>
          <a:bodyPr>
            <a:normAutofit/>
          </a:bodyPr>
          <a:lstStyle/>
          <a:p>
            <a:r>
              <a:rPr lang="cs-CZ" dirty="0"/>
              <a:t>Postup při vydávání stanoviska EK I. 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14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AD1F8-92FE-46B5-9EAD-CD7EE6ED2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 EK je povinna pořizovat z jednání </a:t>
            </a:r>
            <a:r>
              <a:rPr lang="cs-CZ" sz="2400" b="1" dirty="0"/>
              <a:t>zápisy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pl-PL" sz="2400" dirty="0"/>
              <a:t> Zápisy z jednání EK obsahují: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datum, hodinu a místo jednání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seznam přítomných členů EK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seznam dalších přizvaných přítomných osob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hlavní body diskuse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záznam stanoviska </a:t>
            </a:r>
            <a:r>
              <a:rPr lang="cs-CZ" sz="2100" b="1" dirty="0"/>
              <a:t>včetně záznamu o výsledku hlasování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záznam o oznámení možnosti střetu zájmů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100" dirty="0"/>
              <a:t>podpis nejméně jednoho člena EK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9308B-C280-4790-AB4D-3C31CBAAB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375531-9497-4D7E-9DF0-5937B59EF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0BDC4C-2089-DBE1-914A-0DCE1F5303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2761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BA9A8-EF94-468F-8680-AE801324D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51366"/>
            <a:ext cx="11141122" cy="577420"/>
          </a:xfrm>
        </p:spPr>
        <p:txBody>
          <a:bodyPr>
            <a:noAutofit/>
          </a:bodyPr>
          <a:lstStyle/>
          <a:p>
            <a:r>
              <a:rPr lang="cs-CZ" dirty="0"/>
              <a:t>Postup při vydávání stanoviska EK II. – zákon 375/2022 § 14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7B661-3030-408C-921F-0989FECD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přípravě svého stanoviska EK:</a:t>
            </a:r>
          </a:p>
          <a:p>
            <a:pPr marL="0" indent="0">
              <a:buNone/>
            </a:pPr>
            <a:endParaRPr lang="cs-CZ" sz="1050" dirty="0"/>
          </a:p>
          <a:p>
            <a:pPr marL="300038" lvl="1" indent="0">
              <a:buNone/>
            </a:pPr>
            <a:r>
              <a:rPr lang="cs-CZ" dirty="0"/>
              <a:t>a) posoudí </a:t>
            </a:r>
            <a:r>
              <a:rPr lang="cs-CZ" b="1" dirty="0"/>
              <a:t>opodstatnění KZ, resp. SFZ </a:t>
            </a:r>
            <a:r>
              <a:rPr lang="cs-CZ" dirty="0"/>
              <a:t>a její uspořádání</a:t>
            </a:r>
          </a:p>
          <a:p>
            <a:pPr marL="300038" lvl="1" indent="0">
              <a:buNone/>
            </a:pPr>
            <a:endParaRPr lang="cs-CZ" sz="1200" dirty="0"/>
          </a:p>
          <a:p>
            <a:pPr marL="300038" lvl="1" indent="0">
              <a:buNone/>
            </a:pPr>
            <a:r>
              <a:rPr lang="cs-CZ" dirty="0"/>
              <a:t>b) posoudí, zda je hodnocení předpokládaných </a:t>
            </a:r>
            <a:r>
              <a:rPr lang="cs-CZ" b="1" dirty="0"/>
              <a:t>přínosů a rizik </a:t>
            </a:r>
            <a:r>
              <a:rPr lang="cs-CZ" dirty="0"/>
              <a:t>přijatelné a zda jsou jeho závěry odůvodněné</a:t>
            </a:r>
          </a:p>
          <a:p>
            <a:pPr marL="300038" lvl="1" indent="0">
              <a:buNone/>
            </a:pPr>
            <a:endParaRPr lang="cs-CZ" sz="1200" dirty="0"/>
          </a:p>
          <a:p>
            <a:pPr marL="300038" lvl="1" indent="0">
              <a:buNone/>
            </a:pPr>
            <a:r>
              <a:rPr lang="cs-CZ" dirty="0"/>
              <a:t>c</a:t>
            </a:r>
            <a:r>
              <a:rPr lang="cs-CZ" b="1" dirty="0"/>
              <a:t>) </a:t>
            </a:r>
            <a:r>
              <a:rPr lang="cs-CZ" dirty="0"/>
              <a:t>posoudí</a:t>
            </a:r>
            <a:r>
              <a:rPr lang="cs-CZ" b="1" dirty="0"/>
              <a:t> plán KZ </a:t>
            </a:r>
            <a:r>
              <a:rPr lang="cs-CZ" dirty="0"/>
              <a:t>vyhotovený podle přílohy č. XV kapitoly II bodu 3 MDR resp. </a:t>
            </a:r>
            <a:r>
              <a:rPr lang="cs-CZ" b="1" dirty="0"/>
              <a:t>plán SFZ </a:t>
            </a:r>
            <a:r>
              <a:rPr lang="cs-CZ" dirty="0"/>
              <a:t>vyhotovený podle přílohy č. XIV části A IVDR </a:t>
            </a:r>
          </a:p>
          <a:p>
            <a:pPr marL="300038" lvl="1" indent="0">
              <a:buNone/>
            </a:pPr>
            <a:endParaRPr lang="cs-CZ" sz="1200" dirty="0"/>
          </a:p>
          <a:p>
            <a:pPr marL="300038" lvl="1" indent="0">
              <a:buNone/>
            </a:pPr>
            <a:r>
              <a:rPr lang="cs-CZ" dirty="0"/>
              <a:t>d) posoudí, zda </a:t>
            </a:r>
            <a:r>
              <a:rPr lang="cs-CZ" b="1" dirty="0"/>
              <a:t>zkoušející</a:t>
            </a:r>
            <a:r>
              <a:rPr lang="cs-CZ" dirty="0"/>
              <a:t> a jeho spolupracovníci splňují požadavky čl. 62 odst. 6 MDR resp. </a:t>
            </a:r>
            <a:r>
              <a:rPr lang="pl-PL" dirty="0"/>
              <a:t>čl. 58 odst. 7 IVDR</a:t>
            </a:r>
            <a:endParaRPr lang="cs-CZ" dirty="0"/>
          </a:p>
          <a:p>
            <a:pPr marL="300038" lvl="1" indent="0">
              <a:buNone/>
            </a:pPr>
            <a:endParaRPr lang="cs-CZ" sz="1200" dirty="0"/>
          </a:p>
          <a:p>
            <a:pPr marL="300038" lvl="1" indent="0">
              <a:buNone/>
            </a:pPr>
            <a:r>
              <a:rPr lang="cs-CZ" dirty="0"/>
              <a:t>e) posoudí </a:t>
            </a:r>
            <a:r>
              <a:rPr lang="cs-CZ" b="1" dirty="0"/>
              <a:t>soubor informací pro zkoušejícího, </a:t>
            </a:r>
            <a:r>
              <a:rPr lang="cs-CZ" dirty="0"/>
              <a:t>vyhotovený v souladu s přílohou č. XV kapitolou II bodem 2 MDR, resp. s  přílohou č. XIV kapitolou I bodem 2 IVDR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644D5F-F177-4ED7-AB37-0DEE8637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A8C885-2067-452F-8EDE-27D795A4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D82C2D1-1C6C-D6EF-FF7E-1659995B29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8103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A1C29-0B19-49E3-BC38-C25AC05D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51366"/>
            <a:ext cx="11223009" cy="577420"/>
          </a:xfrm>
        </p:spPr>
        <p:txBody>
          <a:bodyPr>
            <a:normAutofit/>
          </a:bodyPr>
          <a:lstStyle/>
          <a:p>
            <a:r>
              <a:rPr lang="cs-CZ" dirty="0"/>
              <a:t>Postup při vydávání stanoviska EK III. – zákon 375/2022 § 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19034-FB4F-46A3-8C5B-4FA089F07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00038" lvl="1" indent="0">
              <a:buNone/>
            </a:pPr>
            <a:r>
              <a:rPr lang="cs-CZ" dirty="0"/>
              <a:t>Při přípravě svého stanoviska EK:</a:t>
            </a:r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f) posoudí, zda </a:t>
            </a:r>
            <a:r>
              <a:rPr lang="cs-CZ" b="1" dirty="0"/>
              <a:t>zařízení poskytovatele </a:t>
            </a:r>
            <a:r>
              <a:rPr lang="cs-CZ" dirty="0"/>
              <a:t>zdravotních služeb, v němž má být klinická zkouška provedena, splňuje požadavky čl. 62 odst. 7 MDR, resp. </a:t>
            </a:r>
            <a:r>
              <a:rPr lang="pl-PL" dirty="0"/>
              <a:t>čl. 58 odst. 8 IVDR </a:t>
            </a:r>
            <a:endParaRPr lang="cs-CZ" dirty="0"/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g) posoudí v případě KZ, resp. SFZ na </a:t>
            </a:r>
            <a:r>
              <a:rPr lang="cs-CZ" b="1" dirty="0"/>
              <a:t>nezpůsobilých subjektech</a:t>
            </a:r>
            <a:r>
              <a:rPr lang="cs-CZ" dirty="0"/>
              <a:t>, zda způsob poskytnutí informací podle čl. 63 odst. 2 MDR, resp. </a:t>
            </a:r>
            <a:r>
              <a:rPr lang="pl-PL" dirty="0"/>
              <a:t>podle čl. 60 odst. 1 IVDR </a:t>
            </a:r>
            <a:r>
              <a:rPr lang="cs-CZ" dirty="0"/>
              <a:t>odpovídá schopnosti těchto osob těmto informacím porozumět</a:t>
            </a:r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h) posoudí, zda je dostatečně zajištěno </a:t>
            </a:r>
            <a:r>
              <a:rPr lang="cs-CZ" b="1" dirty="0"/>
              <a:t>odškodnění subjektů KZ, resp. SFZ </a:t>
            </a:r>
            <a:r>
              <a:rPr lang="cs-CZ" dirty="0"/>
              <a:t>pro případ újmy vzniklé v důsledku KZ, resp. SFZ, zejména pak posoudí všechna pojištění odpovědnosti za újmu uzavřená podle § 19 odst. 1</a:t>
            </a:r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i) posoudí způsob </a:t>
            </a:r>
            <a:r>
              <a:rPr lang="cs-CZ" b="1" dirty="0"/>
              <a:t>náboru subjektů </a:t>
            </a:r>
            <a:r>
              <a:rPr lang="cs-CZ" dirty="0"/>
              <a:t>KZ, resp. SFZ</a:t>
            </a:r>
          </a:p>
          <a:p>
            <a:pPr marL="300038" lvl="1" indent="0">
              <a:buNone/>
            </a:pPr>
            <a:endParaRPr lang="cs-CZ" dirty="0"/>
          </a:p>
          <a:p>
            <a:pPr marL="300038" lvl="1" indent="0">
              <a:buNone/>
            </a:pPr>
            <a:r>
              <a:rPr lang="cs-CZ" dirty="0"/>
              <a:t>j) posoudí </a:t>
            </a:r>
            <a:r>
              <a:rPr lang="cs-CZ" b="1" dirty="0"/>
              <a:t>text informovaného souhlasu </a:t>
            </a:r>
            <a:r>
              <a:rPr lang="cs-CZ" dirty="0"/>
              <a:t>a další písemné informace poskytované subjektům KZ, resp. SFZ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E6B13-893D-4E3A-9EEC-2CFAADE4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9BD7E3-5BDB-48F4-9A69-1D9F766C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F1A425A-9712-03AC-2416-BFC43847E5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39264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883FE-F1D4-4C78-ADDE-044341229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7995"/>
            <a:ext cx="10972800" cy="993196"/>
          </a:xfrm>
        </p:spPr>
        <p:txBody>
          <a:bodyPr>
            <a:normAutofit/>
          </a:bodyPr>
          <a:lstStyle/>
          <a:p>
            <a:r>
              <a:rPr lang="cs-CZ" sz="2700" dirty="0"/>
              <a:t>EK – </a:t>
            </a:r>
            <a:r>
              <a:rPr lang="cs-CZ" sz="2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</a:t>
            </a:r>
            <a:r>
              <a:rPr lang="cs-CZ" sz="2700" dirty="0">
                <a:ea typeface="Calibri" panose="020F0502020204030204" pitchFamily="34" charset="0"/>
                <a:cs typeface="Times New Roman" panose="02020603050405020304" pitchFamily="18" charset="0"/>
              </a:rPr>
              <a:t>375</a:t>
            </a:r>
            <a:r>
              <a:rPr lang="cs-CZ" sz="2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/2022 § 15, </a:t>
            </a:r>
            <a:r>
              <a:rPr lang="cs-CZ" sz="2700" dirty="0"/>
              <a:t>čl. 62 odst. 4 </a:t>
            </a:r>
            <a:r>
              <a:rPr lang="cs-CZ" sz="2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MDR </a:t>
            </a:r>
            <a:r>
              <a:rPr lang="cs-CZ" sz="2700" dirty="0"/>
              <a:t>a čl. 58 odst. 5 IVDR </a:t>
            </a:r>
            <a:r>
              <a:rPr lang="cs-CZ" sz="27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postup při vydávání stanoviska etické komise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87EA2-A1AF-4140-B215-C989804A8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35187"/>
            <a:ext cx="10972800" cy="4356187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Při </a:t>
            </a:r>
            <a:r>
              <a:rPr lang="cs-CZ" sz="2000" b="1" dirty="0"/>
              <a:t>přípravě svého stanoviska EK </a:t>
            </a:r>
            <a:r>
              <a:rPr lang="cs-CZ" sz="2000" dirty="0"/>
              <a:t>posoudí podle etických zásad zda jsou splněny požadavky </a:t>
            </a:r>
            <a:br>
              <a:rPr lang="cs-CZ" sz="2000" dirty="0"/>
            </a:br>
            <a:r>
              <a:rPr lang="cs-CZ" sz="2000" dirty="0"/>
              <a:t>a podmínky provádění KZ, resp. SFZ stanovené v </a:t>
            </a:r>
            <a:r>
              <a:rPr lang="cs-CZ" sz="2000" b="1" dirty="0"/>
              <a:t>čl. 62 odst. 4 písm. d) až k) MDR,</a:t>
            </a:r>
            <a:r>
              <a:rPr lang="cs-CZ" sz="2000" dirty="0"/>
              <a:t> resp. </a:t>
            </a:r>
            <a:r>
              <a:rPr lang="cs-CZ" sz="2000" b="1" dirty="0"/>
              <a:t>čl. 58 odst. 5 písm. d) až k) IVDR</a:t>
            </a:r>
          </a:p>
          <a:p>
            <a:pPr algn="just"/>
            <a:r>
              <a:rPr lang="cs-CZ" sz="2000" b="1" dirty="0"/>
              <a:t>a dále posoudí 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/>
              <a:t>Zda zranitelné skupiny obyvatelstva a subjekty jsou náležitě chráněny v souladu s čl. 64 až 68 MDR; resp. s čl. 60 až 64 IVDR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/>
              <a:t>Zda předvídatelná rizika a obtíže jsou ospravedlnitelné očekávanými přínosy pro subjekty či pro veřejné zdraví a dodržování této podmínky je trvale sledováno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/>
              <a:t>Zda subjekt nebo v případě, že subjekt nemůže udělit informovaný souhlas, jeho zákonný zástupce udělil informovaný souhlas v souladu s čl. 63 MDR, resp. čl. 59 IVDR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/>
              <a:t>Zda subjekt nebo v případě, že subjekt nemůže udělit informovaný souhlas, jeho zákonný zástupce obdržel kontaktní údaje subjektu, na který se v případě potřeby může obrátit s žádostí o další informace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/>
              <a:t>Zda jsou zajištěna práva subjektu na tělesnou a duševní integritu, na soukromí a na ochranu údajů, které se ho týkají, podle směrnice 95/46/ES</a:t>
            </a:r>
          </a:p>
          <a:p>
            <a:pPr marL="300038" lvl="1" indent="0">
              <a:buNone/>
            </a:pPr>
            <a:r>
              <a:rPr lang="cs-CZ" dirty="0"/>
              <a:t>            </a:t>
            </a:r>
          </a:p>
          <a:p>
            <a:pPr marL="0" indent="0">
              <a:buNone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C3F625-63F7-4DBE-81BA-C5908E27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CCA587-02E2-40EA-A6E5-621A36DD0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BF34220E-05D5-2E00-89F5-87132B895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48734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all" dirty="0">
                <a:solidFill>
                  <a:schemeClr val="bg1"/>
                </a:solidFill>
              </a:rPr>
              <a:t>ETICKÉ KOMISE A JEJICH Úloha V OBLASTI posuzování klinických zkoušek zdravotnických prostředků a studií funkční způsobilosti</a:t>
            </a:r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50" dirty="0">
                <a:solidFill>
                  <a:schemeClr val="bg1"/>
                </a:solidFill>
              </a:rPr>
              <a:t>Tomáš Kučera</a:t>
            </a:r>
          </a:p>
          <a:p>
            <a:endParaRPr lang="cs-CZ" sz="1650" dirty="0">
              <a:solidFill>
                <a:schemeClr val="bg1"/>
              </a:solidFill>
            </a:endParaRPr>
          </a:p>
          <a:p>
            <a:r>
              <a:rPr lang="cs-CZ" sz="1650" dirty="0">
                <a:solidFill>
                  <a:schemeClr val="bg1"/>
                </a:solidFill>
              </a:rPr>
              <a:t>Fórum českých etických komisí v Lékařském domě na nám. I. P. Pavlova, Praha</a:t>
            </a:r>
          </a:p>
          <a:p>
            <a:r>
              <a:rPr lang="cs-CZ" sz="1650" dirty="0">
                <a:solidFill>
                  <a:schemeClr val="bg1"/>
                </a:solidFill>
              </a:rPr>
              <a:t>19. 10. 2023</a:t>
            </a:r>
          </a:p>
          <a:p>
            <a:endParaRPr lang="cs-CZ" sz="1650" dirty="0">
              <a:solidFill>
                <a:schemeClr val="bg1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CCC0-E19D-438A-B277-03C0EEE93A11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6D348-3405-495E-8C3D-C06288C4B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833" y="1239561"/>
            <a:ext cx="10972800" cy="577420"/>
          </a:xfrm>
        </p:spPr>
        <p:txBody>
          <a:bodyPr>
            <a:noAutofit/>
          </a:bodyPr>
          <a:lstStyle/>
          <a:p>
            <a:r>
              <a:rPr lang="cs-CZ" dirty="0"/>
              <a:t>Postup při vydávání stanoviska EK IV. – zákon 375/2022 § 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2AEB7-3C2A-487F-B7E4-8813DB495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00" y="1979813"/>
            <a:ext cx="10972800" cy="4356187"/>
          </a:xfrm>
        </p:spPr>
        <p:txBody>
          <a:bodyPr/>
          <a:lstStyle/>
          <a:p>
            <a:r>
              <a:rPr lang="cs-CZ" dirty="0"/>
              <a:t>Při posuzování kompenzací a pojištění EK posuzuje vždy, zda:</a:t>
            </a:r>
          </a:p>
          <a:p>
            <a:pPr marL="0" indent="0">
              <a:buNone/>
            </a:pPr>
            <a:endParaRPr lang="cs-CZ" sz="1200" dirty="0"/>
          </a:p>
          <a:p>
            <a:pPr marL="300038" lvl="1" indent="0" algn="just">
              <a:buNone/>
            </a:pPr>
            <a:r>
              <a:rPr lang="cs-CZ" dirty="0"/>
              <a:t>a) </a:t>
            </a:r>
            <a:r>
              <a:rPr lang="cs-CZ" b="1" dirty="0"/>
              <a:t>zajištění odškodnění subjektu </a:t>
            </a:r>
            <a:r>
              <a:rPr lang="cs-CZ" dirty="0"/>
              <a:t>klinické zkoušky pro případ újmy vzniklé v důsledku jeho účasti v KZ resp. SFZ jsou dostatečně zajištěny </a:t>
            </a:r>
            <a:r>
              <a:rPr lang="cs-CZ" b="1" dirty="0"/>
              <a:t>pojistnou smlouvou</a:t>
            </a:r>
          </a:p>
          <a:p>
            <a:pPr marL="300038" lvl="1" indent="0" algn="just">
              <a:buNone/>
            </a:pPr>
            <a:endParaRPr lang="cs-CZ" dirty="0"/>
          </a:p>
          <a:p>
            <a:pPr marL="300038" lvl="1" indent="0" algn="just">
              <a:buNone/>
            </a:pPr>
            <a:r>
              <a:rPr lang="cs-CZ" dirty="0"/>
              <a:t>b) </a:t>
            </a:r>
            <a:r>
              <a:rPr lang="cs-CZ" b="1" dirty="0"/>
              <a:t>povinnost k</a:t>
            </a:r>
            <a:r>
              <a:rPr lang="cs-CZ" dirty="0"/>
              <a:t> </a:t>
            </a:r>
            <a:r>
              <a:rPr lang="cs-CZ" b="1" dirty="0"/>
              <a:t>náhradě újmy </a:t>
            </a:r>
            <a:r>
              <a:rPr lang="cs-CZ" dirty="0"/>
              <a:t>pro zkoušejícího a zadavatele je dostatečně zajištěna </a:t>
            </a:r>
            <a:r>
              <a:rPr lang="cs-CZ" b="1" dirty="0"/>
              <a:t>pojistnou smlouvou,</a:t>
            </a:r>
            <a:r>
              <a:rPr lang="cs-CZ" dirty="0"/>
              <a:t> popřípadě zda pojištění odpovědnosti zkoušejícího nebo zadavatele není součástí jejich pracovněprávních vztahů</a:t>
            </a:r>
          </a:p>
          <a:p>
            <a:pPr marL="300038" lvl="1" indent="0" algn="just">
              <a:buNone/>
            </a:pPr>
            <a:endParaRPr lang="cs-CZ" dirty="0"/>
          </a:p>
          <a:p>
            <a:pPr marL="300038" lvl="1" indent="0" algn="just">
              <a:buNone/>
            </a:pPr>
            <a:r>
              <a:rPr lang="cs-CZ" dirty="0"/>
              <a:t>c) </a:t>
            </a:r>
            <a:r>
              <a:rPr lang="cs-CZ" b="1" dirty="0"/>
              <a:t>kompenzace</a:t>
            </a:r>
            <a:r>
              <a:rPr lang="cs-CZ" dirty="0"/>
              <a:t> nepřesahují výdaje vynaložené subjektem KZ, resp. SFZ nebo zkoušejícím v souvislosti s jeho účastí v KZ, resp. SFZ a dále zda </a:t>
            </a:r>
            <a:r>
              <a:rPr lang="cs-CZ" b="1" dirty="0"/>
              <a:t>odměna pro zkoušející </a:t>
            </a:r>
            <a:r>
              <a:rPr lang="cs-CZ" dirty="0"/>
              <a:t>je předem známa a pevně stanovena a zda zadavatel předložil společně s žádostí písemné sdělení o výši této odměny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5E9885-9CAF-41A0-BC04-DDDE399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A993DF-49C0-4991-9384-17637DF7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C34BFEE8-9C52-6BD5-497D-F46717EC5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56771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A6BB3-87A5-4069-9E0B-F5B7B9F7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38728"/>
            <a:ext cx="10972800" cy="577420"/>
          </a:xfrm>
        </p:spPr>
        <p:txBody>
          <a:bodyPr>
            <a:noAutofit/>
          </a:bodyPr>
          <a:lstStyle/>
          <a:p>
            <a:r>
              <a:rPr lang="cs-CZ" dirty="0"/>
              <a:t>Postup při vydávání stanoviska EK část V. – zákon 375/2022 § 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557D3E-D646-41D4-A61E-DBB12617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44" y="1876258"/>
            <a:ext cx="10972800" cy="4356187"/>
          </a:xfrm>
        </p:spPr>
        <p:txBody>
          <a:bodyPr/>
          <a:lstStyle/>
          <a:p>
            <a:pPr algn="just"/>
            <a:r>
              <a:rPr lang="cs-CZ" sz="2000" dirty="0"/>
              <a:t>V případě KZ, resp. SFZ, kdy </a:t>
            </a:r>
            <a:r>
              <a:rPr lang="cs-CZ" sz="2000" b="1" dirty="0"/>
              <a:t>není před zařazením subjektu do KZ, resp. SFZ možno získat jeho informovaný souhlas, EK </a:t>
            </a:r>
            <a:r>
              <a:rPr lang="cs-CZ" sz="2000" dirty="0"/>
              <a:t>posoudí, jakým způsobem je v protokolu zajištěno vyžádání informovaného souhlasu zákonného zástupce nebo opatrovníka subjektu KZ, resp. SFZ nebo subjektu samého, a zváží, zda není účelné podmínit zařazení každého jednotlivého subjektu svým souhlasem.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539A7F-090F-4B8E-A705-219FBDEC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21D98-2859-446B-8609-40F5AA3F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6EE8102E-9FC6-3461-C410-7E7FDCD0AE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4965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3BEF0-F84F-4D74-A299-D7EFD335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EK, 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tanovisko ke KZ, resp. SFZ </a:t>
            </a:r>
            <a:r>
              <a:rPr lang="cs-CZ" dirty="0"/>
              <a:t>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16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CD01E-251F-48CF-A9D2-6AFC018E5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6152"/>
            <a:ext cx="10972800" cy="4356187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Etická komise vydá stanovisko ke KZ, resp. SFZ na podkladě písemné žádosti a po posouzení předložené dokumentace – požadované dokumenty </a:t>
            </a:r>
            <a:r>
              <a:rPr lang="cs-CZ" sz="2200" b="1" dirty="0"/>
              <a:t>v českém jazyce</a:t>
            </a:r>
            <a:r>
              <a:rPr lang="cs-CZ" sz="2200" dirty="0"/>
              <a:t>, etická komise může umožnit předložení požadovaných dokumentů i v jiném jazyce</a:t>
            </a:r>
          </a:p>
          <a:p>
            <a:pPr algn="just"/>
            <a:r>
              <a:rPr lang="cs-CZ" sz="2200" dirty="0"/>
              <a:t>Etická komise je oprávněna si v průběhu posuzování vyžádat od zadavatele další dokumenty </a:t>
            </a:r>
            <a:br>
              <a:rPr lang="cs-CZ" sz="2200" dirty="0"/>
            </a:br>
            <a:r>
              <a:rPr lang="cs-CZ" sz="2200" dirty="0"/>
              <a:t>a doplňující informace, které jsou k posouzení daných skutečností nezbytné, v tomto případě se lhůta pro vydání stanoviska staví do doby doručení vyžadovaných dokumentů</a:t>
            </a:r>
          </a:p>
          <a:p>
            <a:pPr algn="just"/>
            <a:r>
              <a:rPr lang="cs-CZ" sz="2200" dirty="0"/>
              <a:t>Etická komise vydá </a:t>
            </a:r>
            <a:r>
              <a:rPr lang="cs-CZ" sz="2200" b="1" dirty="0"/>
              <a:t>do 60 dnů </a:t>
            </a:r>
            <a:r>
              <a:rPr lang="cs-CZ" sz="2200" dirty="0"/>
              <a:t>ode dne doručení žádosti zadavatelem písemné odůvodněné stanovisko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23D224-F329-4A86-9B21-720C7F0E9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05AA2-B2E2-47E7-9BCC-E54A01E7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E079D8C-ED4B-CC4D-D1B6-2D934071A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90936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3BF3-7CE6-44C1-B3BF-25A631CCA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00" y="1033060"/>
            <a:ext cx="10972800" cy="577420"/>
          </a:xfrm>
        </p:spPr>
        <p:txBody>
          <a:bodyPr/>
          <a:lstStyle/>
          <a:p>
            <a:r>
              <a:rPr lang="cs-CZ" dirty="0"/>
              <a:t>EK, 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tanovisko ke KZ </a:t>
            </a:r>
            <a:r>
              <a:rPr lang="cs-CZ" dirty="0"/>
              <a:t>–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16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4D270-D0EE-492D-A117-DCC47CB36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00" y="1906152"/>
            <a:ext cx="11341395" cy="4572184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/>
              <a:t>Stanovisko EK obsahuje:</a:t>
            </a:r>
          </a:p>
          <a:p>
            <a:pPr marL="0" indent="0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2300" dirty="0"/>
              <a:t>a) identifikační údaje o posouzené klinické zkoušce, zejména název klinické zkoušky, uvedení zadavatele a místo provedení klinické zkoušky, číslo protokolu klinické zkoušky, případně identifikační číslo klinické zkoušky z databáze EUDAMED, datum doručení žádosti </a:t>
            </a:r>
            <a:br>
              <a:rPr lang="cs-CZ" sz="2300" dirty="0"/>
            </a:br>
            <a:r>
              <a:rPr lang="cs-CZ" sz="2300" dirty="0"/>
              <a:t>o povolení klinické zkoušky a seznam míst provádění klinické zkoušky, ke kterým se etická komise vyjádřila a nad kterými vykonává dohled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300" dirty="0"/>
              <a:t>b) seznam členů etické komise a jejich odbornost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300" dirty="0"/>
              <a:t>c) </a:t>
            </a:r>
            <a:r>
              <a:rPr lang="cs-CZ" sz="2300" u="sng" dirty="0"/>
              <a:t>seznam a identifikaci hodnocených dokumentů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300" dirty="0"/>
              <a:t>d) záznam o výsledku hlasování, výrok, zda etická komise vyjadřuje souhlas nebo nesouhlas s klinickou zkouškou, a odůvodnění tohoto výroku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300" dirty="0"/>
              <a:t>e) datum vydání stanoviska a podpis člena etické komise, který je k tomu oprávněn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2300" dirty="0"/>
              <a:t>f) v případech klinických zkoušek, kdy není možno před zařazením subjektu do klinické zkoušky získat jeho informovaný souhlas, se etická komise výslovně vyjádří, zda souhlasí s postupem zařazování subjektů uvedeným v protokolu, a uvede, zda podmiňuje zařazení každého jednotlivého subjektu svým souhlasem; v případě, že zařazení každého jednotlivého subjektu svým souhlasem podmíní, uvede rovněž způsob, jakým si zkoušející tento souhlas vyžádá a jakým způsobem bude etickou komisí příslušné vyjádření neodkladně poskytnuto.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C1454D-6D4F-4B44-A2E6-399D6E48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071077-14BC-47B0-A2FC-56A3AD0D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57A53D7-285A-602C-20A9-9F2DF1FD10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8459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E8D5D-9CA4-476C-809E-59AA5555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podstatné změny KZ, resp. SFZ </a:t>
            </a:r>
            <a:r>
              <a:rPr lang="cs-CZ" dirty="0"/>
              <a:t>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17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565D6-210A-46B9-9FEF-F7D6CF451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Zamýšlené </a:t>
            </a:r>
            <a:r>
              <a:rPr lang="cs-CZ" sz="2400" b="1" dirty="0"/>
              <a:t>podstatné změny KZ, resp. SFZ </a:t>
            </a:r>
            <a:r>
              <a:rPr lang="cs-CZ" sz="2400" dirty="0"/>
              <a:t>je zadavatel povinen oznámit etické komisi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/>
              <a:t>Oznámení musí být písemné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/>
              <a:t>Musí obsahovat důvody změny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/>
              <a:t>Zadavatel předloží návrh přepracované příslušné části dokumentace, k níž se taková změna </a:t>
            </a:r>
            <a:br>
              <a:rPr lang="cs-CZ" sz="2100" dirty="0"/>
            </a:br>
            <a:r>
              <a:rPr lang="cs-CZ" sz="2100" dirty="0"/>
              <a:t>a dodatek protokolu vztahují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/>
              <a:t>Při posouzení podstatné změny klinické zkoušky a vydání stanoviska k této změně etická komise </a:t>
            </a:r>
            <a:r>
              <a:rPr lang="cs-CZ" sz="2100" b="1" dirty="0"/>
              <a:t>postupuje podle § 14 až 16 </a:t>
            </a:r>
            <a:r>
              <a:rPr lang="cs-CZ" sz="2100" dirty="0"/>
              <a:t>obdobně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V případě nepodstatné změny, zadavatel neprodleně </a:t>
            </a:r>
            <a:r>
              <a:rPr lang="cs-CZ" sz="2400" b="1" dirty="0"/>
              <a:t>informuje</a:t>
            </a:r>
            <a:r>
              <a:rPr lang="cs-CZ" sz="2400" dirty="0"/>
              <a:t> Ústav a etickou komisi.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054C59-0B51-4DC0-BAC9-701CAAFE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246354-00BA-4205-9761-D69DDFDC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8FDE8D57-CF77-09A0-D633-DD63DDBBC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484345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359F0-3057-4220-A0DF-3B197E74A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EK, 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dvolání souhlasného stanoviska</a:t>
            </a:r>
            <a:r>
              <a:rPr lang="cs-CZ" dirty="0"/>
              <a:t> 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18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61123A-2617-4490-B77D-27186DADF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EK odvolá </a:t>
            </a:r>
            <a:r>
              <a:rPr lang="cs-CZ" sz="2400" b="1" dirty="0"/>
              <a:t>trvale</a:t>
            </a:r>
            <a:r>
              <a:rPr lang="cs-CZ" sz="2400" dirty="0"/>
              <a:t> nebo </a:t>
            </a:r>
            <a:r>
              <a:rPr lang="cs-CZ" sz="2400" b="1" dirty="0"/>
              <a:t>dočasně</a:t>
            </a:r>
            <a:r>
              <a:rPr lang="cs-CZ" sz="2400" dirty="0"/>
              <a:t> své souhlasné stanovisko, jestliže se dozví o nových skutečnostech podstatných </a:t>
            </a:r>
            <a:r>
              <a:rPr lang="cs-CZ" sz="2400" b="1" dirty="0"/>
              <a:t>pro bezpečnost subjektů </a:t>
            </a:r>
            <a:r>
              <a:rPr lang="cs-CZ" sz="2400" dirty="0"/>
              <a:t>KZ, resp. SFZ nebo jestliže zadavatel nebo zkoušející poruší závažným způsobem podmínky provádění nebo uspořádání KZ, resp. SFZ, k nimž etická komise vydala své souhlasné stanovisko</a:t>
            </a:r>
          </a:p>
          <a:p>
            <a:pPr algn="just"/>
            <a:r>
              <a:rPr lang="cs-CZ" sz="2400" dirty="0"/>
              <a:t>EK, s výjimkou případů, kdy je ohrožena bezpečnost subjektů KZ, resp. SFZ, před tím, než by odvolala souhlasné stanovisko, si </a:t>
            </a:r>
            <a:r>
              <a:rPr lang="cs-CZ" sz="2400" b="1" dirty="0"/>
              <a:t>vyžádá stanovisko zadavatele</a:t>
            </a:r>
            <a:r>
              <a:rPr lang="cs-CZ" sz="2400" dirty="0"/>
              <a:t>, popřípadě </a:t>
            </a:r>
            <a:r>
              <a:rPr lang="cs-CZ" sz="2400" b="1" dirty="0"/>
              <a:t>zkoušejícího</a:t>
            </a:r>
          </a:p>
          <a:p>
            <a:pPr algn="just"/>
            <a:r>
              <a:rPr lang="cs-CZ" sz="2400" dirty="0"/>
              <a:t>Odvolání souhlasného stanoviska etické komise oznamuje etická komise neprodleně písemně </a:t>
            </a:r>
            <a:r>
              <a:rPr lang="cs-CZ" sz="2400" b="1" dirty="0"/>
              <a:t>zkoušejícímu,</a:t>
            </a:r>
            <a:r>
              <a:rPr lang="cs-CZ" sz="2400" dirty="0"/>
              <a:t> </a:t>
            </a:r>
            <a:r>
              <a:rPr lang="cs-CZ" sz="2400" b="1" dirty="0"/>
              <a:t>zadavateli</a:t>
            </a:r>
            <a:r>
              <a:rPr lang="cs-CZ" sz="2400" dirty="0"/>
              <a:t> a </a:t>
            </a:r>
            <a:r>
              <a:rPr lang="cs-CZ" sz="2400" b="1" dirty="0"/>
              <a:t>Ústavu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FAF27-8B5A-4587-B86E-B4561389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06F6D-D87D-4AF6-8D2B-83624CC1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6DAB548-DF7B-4557-9263-BF47C3BCBE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35776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121A2-37C3-4A03-B111-B6C048B2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EK, 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dvolání souhlasného stanoviska </a:t>
            </a:r>
            <a:r>
              <a:rPr lang="cs-CZ" dirty="0"/>
              <a:t> –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18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5F3E7A-01C6-4656-874C-58FFA67D7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4473"/>
            <a:ext cx="10972800" cy="4356187"/>
          </a:xfrm>
        </p:spPr>
        <p:txBody>
          <a:bodyPr>
            <a:noAutofit/>
          </a:bodyPr>
          <a:lstStyle/>
          <a:p>
            <a:r>
              <a:rPr lang="cs-CZ" sz="2400" b="1" dirty="0"/>
              <a:t>Odvolání souhlasu EK </a:t>
            </a:r>
            <a:r>
              <a:rPr lang="cs-CZ" sz="2400" dirty="0"/>
              <a:t>obsahuje: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a</a:t>
            </a:r>
            <a:r>
              <a:rPr lang="cs-CZ" sz="2400" dirty="0"/>
              <a:t>) identifikační údaje o KZ, resp. SFZ, zejména její název, uvedení zadavatele a místo/a provádění KZ, resp. SFZ, pro které/á je souhlas odvoláván, číslo protokolu KZ, resp. SFZ, případně identifikační číslo klinické zkoušky v databázi EUDAMED</a:t>
            </a:r>
          </a:p>
          <a:p>
            <a:pPr marL="0" indent="0" algn="just">
              <a:buNone/>
            </a:pPr>
            <a:r>
              <a:rPr lang="cs-CZ" sz="2400" dirty="0"/>
              <a:t>b) odůvodnění odvolání souhlasu</a:t>
            </a:r>
          </a:p>
          <a:p>
            <a:pPr marL="0" indent="0" algn="just">
              <a:buNone/>
            </a:pPr>
            <a:r>
              <a:rPr lang="cs-CZ" sz="2400" dirty="0"/>
              <a:t>c) opatření k ukončení KZ, resp. SFZ, zejména o převedení na jinou možnost léčby, byl-li souhlas odvolán z důvodu ohrožení bezpečnosti subjektů KZ, resp. SFZ a nejsou-li uvedena již v protokolu KZ, resp. SFZ</a:t>
            </a:r>
          </a:p>
          <a:p>
            <a:pPr marL="0" indent="0" algn="just">
              <a:buNone/>
            </a:pPr>
            <a:r>
              <a:rPr lang="cs-CZ" sz="2400" dirty="0"/>
              <a:t>d) datum odvolání souhlasu a podpis člena etické komise, který je k tomu oprávněn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BE60F0-6ACF-41A0-9F28-14FD248A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77061" y="6356353"/>
            <a:ext cx="2400000" cy="360000"/>
          </a:xfrm>
        </p:spPr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60AE0-AA98-415E-865B-27B572BE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1BD27C1C-5393-441E-D750-A7AAEB5A88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51347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dnadpis 9"/>
          <p:cNvSpPr>
            <a:spLocks noGrp="1"/>
          </p:cNvSpPr>
          <p:nvPr>
            <p:ph type="subTitle" idx="4294967295"/>
          </p:nvPr>
        </p:nvSpPr>
        <p:spPr>
          <a:xfrm>
            <a:off x="4449352" y="3492568"/>
            <a:ext cx="4333643" cy="135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50" cap="all" dirty="0">
                <a:solidFill>
                  <a:schemeClr val="bg1"/>
                </a:solidFill>
              </a:rPr>
              <a:t>Státní ústav pro kontrolu léčiv</a:t>
            </a:r>
          </a:p>
          <a:p>
            <a:pPr marL="0" indent="0">
              <a:buNone/>
            </a:pPr>
            <a:r>
              <a:rPr lang="cs-CZ" sz="1050" dirty="0" err="1">
                <a:solidFill>
                  <a:schemeClr val="bg1"/>
                </a:solidFill>
              </a:rPr>
              <a:t>Šrobárova</a:t>
            </a:r>
            <a:r>
              <a:rPr lang="cs-CZ" sz="1050" dirty="0">
                <a:solidFill>
                  <a:schemeClr val="bg1"/>
                </a:solidFill>
              </a:rPr>
              <a:t> 48, </a:t>
            </a:r>
            <a:r>
              <a:rPr lang="cs-CZ" sz="1050">
                <a:solidFill>
                  <a:schemeClr val="bg1"/>
                </a:solidFill>
              </a:rPr>
              <a:t>100 41  </a:t>
            </a:r>
            <a:r>
              <a:rPr lang="cs-CZ" sz="1050" dirty="0">
                <a:solidFill>
                  <a:schemeClr val="bg1"/>
                </a:solidFill>
              </a:rPr>
              <a:t>Praha 10</a:t>
            </a:r>
          </a:p>
          <a:p>
            <a:pPr marL="0" indent="0">
              <a:buNone/>
            </a:pPr>
            <a:r>
              <a:rPr lang="cs-CZ" sz="1050" dirty="0">
                <a:solidFill>
                  <a:schemeClr val="bg1"/>
                </a:solidFill>
              </a:rPr>
              <a:t>tel.: +420 272 185 111</a:t>
            </a:r>
          </a:p>
          <a:p>
            <a:pPr marL="0" indent="0">
              <a:buNone/>
            </a:pPr>
            <a:r>
              <a:rPr lang="cs-CZ" sz="1050" dirty="0">
                <a:solidFill>
                  <a:schemeClr val="bg1"/>
                </a:solidFill>
              </a:rPr>
              <a:t>fax: +420 271 732 377</a:t>
            </a:r>
          </a:p>
          <a:p>
            <a:pPr marL="0" indent="0">
              <a:buNone/>
            </a:pPr>
            <a:r>
              <a:rPr lang="cs-CZ" sz="1050" dirty="0">
                <a:solidFill>
                  <a:schemeClr val="bg1"/>
                </a:solidFill>
              </a:rPr>
              <a:t>e-mail: posta@</a:t>
            </a:r>
            <a:r>
              <a:rPr lang="cs-CZ" sz="1050" dirty="0" err="1">
                <a:solidFill>
                  <a:schemeClr val="bg1"/>
                </a:solidFill>
              </a:rPr>
              <a:t>sukl.cz</a:t>
            </a:r>
            <a:endParaRPr lang="cs-CZ" sz="1050" dirty="0">
              <a:solidFill>
                <a:schemeClr val="bg1"/>
              </a:solidFill>
            </a:endParaRPr>
          </a:p>
        </p:txBody>
      </p:sp>
      <p:pic>
        <p:nvPicPr>
          <p:cNvPr id="11" name="Obrázek 10" descr="SÚKL - logo 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3254" y="1961195"/>
            <a:ext cx="2697485" cy="7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816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DBB33-0870-47C3-BCE8-544137F5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komise a jejich činnost v oblasti klinických zkoušek –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17DFE-AA05-40A1-8D69-920426769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 Nařízení Evropského parlamentu a Rady (EU) 2017/745 o zdravotnických prostředcích, změně směrnice 2001/83/ES, nařízení (ES) č. 178/2002 a nařízení (ES) </a:t>
            </a:r>
            <a:br>
              <a:rPr lang="cs-CZ" sz="2400" dirty="0"/>
            </a:br>
            <a:r>
              <a:rPr lang="cs-CZ" sz="2400" dirty="0"/>
              <a:t>č. 1223/2009 a o zrušení směrnic Rady 90/385EHS a 93/42/EHS, </a:t>
            </a:r>
            <a:r>
              <a:rPr lang="cs-CZ" sz="2400" b="1" dirty="0"/>
              <a:t>dále jen MDR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/>
              <a:t>Nařízení Evropského parlamentu a Rady (EU) 2017/746 ze dne 5. dubna 2017 </a:t>
            </a:r>
            <a:br>
              <a:rPr lang="cs-CZ" sz="2400" dirty="0"/>
            </a:br>
            <a:r>
              <a:rPr lang="cs-CZ" sz="2400" dirty="0"/>
              <a:t>o diagnostických zdravotnických prostředcích in vitro a o zrušení směrnice 98/79/ES </a:t>
            </a:r>
            <a:br>
              <a:rPr lang="cs-CZ" sz="2400" dirty="0"/>
            </a:br>
            <a:r>
              <a:rPr lang="cs-CZ" sz="2400" dirty="0"/>
              <a:t>a rozhodnutí Komise 2010/227/EU, </a:t>
            </a:r>
            <a:r>
              <a:rPr lang="cs-CZ" sz="2400" b="1" dirty="0"/>
              <a:t>dále jen IVDR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Zákon č. 375/2022 Sb., o zdravotnických prostředcích a diagnostických zdravotnických prostředcích in vitro,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dále jen zákon 375/2022 </a:t>
            </a:r>
          </a:p>
          <a:p>
            <a:pPr marL="0" indent="0" algn="just">
              <a:buNone/>
            </a:pP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F46E34-35E5-4C5B-8873-3A888F8D0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8CBF81-B066-4A27-B6DB-0EBB2C2E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6440F48-3715-41B5-B9BA-DCA9EFA9DA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ETICKÉ KOMISE </a:t>
            </a:r>
          </a:p>
        </p:txBody>
      </p:sp>
    </p:spTree>
    <p:extLst>
      <p:ext uri="{BB962C8B-B14F-4D97-AF65-F5344CB8AC3E}">
        <p14:creationId xmlns:p14="http://schemas.microsoft.com/office/powerpoint/2010/main" val="26569209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938BF-3816-4D9A-B422-6D824D65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dle MDR a IVDR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68B9A-D69B-4015-ABF7-A3B9F4903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Klinická zkouška,</a:t>
            </a:r>
            <a:r>
              <a:rPr lang="cs-CZ" sz="2400" dirty="0"/>
              <a:t> </a:t>
            </a:r>
            <a:r>
              <a:rPr lang="cs-CZ" sz="2400" b="1" dirty="0"/>
              <a:t>dále také jen KZ,</a:t>
            </a:r>
            <a:r>
              <a:rPr lang="cs-CZ" sz="2400" dirty="0"/>
              <a:t> je systematické zkoušení na jednom nebo více lidských subjektech prováděné s cílem posoudit bezpečnost nebo účinnost zdravotnického prostředku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Studií funkční způsobilosti, dále také jen SFZ </a:t>
            </a:r>
            <a:r>
              <a:rPr lang="cs-CZ" sz="2400" dirty="0"/>
              <a:t>se dle čl. 2 odst. 42 IVDR rozumí studie prováděná za účelem stanovení nebo potvrzení analytické nebo klinické funkce prostředku („dále jen SFZ“)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 algn="just"/>
            <a:r>
              <a:rPr lang="cs-CZ" sz="2600" b="1" dirty="0"/>
              <a:t>Etická komise, dále také jen EK, </a:t>
            </a:r>
            <a:r>
              <a:rPr lang="cs-CZ" sz="2600" dirty="0"/>
              <a:t>je nezávislý orgán zřízený v členském státě v souladu s právními předpisy tohoto členského státu, který je zmocněn vydávat stanoviska pro účely tohoto nařízení s přihlédnutím k názorům laické veřejnosti, zejména pacientů nebo organizací pacientů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2144B4-8109-4947-959F-B9B56902B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96E65A-64EF-45EA-B384-7CF835610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0C0CB37-1CBE-4AD2-AB44-178A203722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Definice dle MDR</a:t>
            </a:r>
          </a:p>
        </p:txBody>
      </p:sp>
    </p:spTree>
    <p:extLst>
      <p:ext uri="{BB962C8B-B14F-4D97-AF65-F5344CB8AC3E}">
        <p14:creationId xmlns:p14="http://schemas.microsoft.com/office/powerpoint/2010/main" val="5254106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695FF-7EEA-4489-8A83-88F8DEEC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etických komisí dle MDR a IVDR při posuzování klinických zkoušek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70DB-F28C-45A2-BB9D-FDAD35B23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/>
          </a:p>
          <a:p>
            <a:pPr algn="just"/>
            <a:r>
              <a:rPr lang="cs-CZ" sz="2400" b="1" dirty="0"/>
              <a:t>čl.62 MDR odst. 4 písm. b)</a:t>
            </a:r>
            <a:r>
              <a:rPr lang="cs-CZ" sz="2400" dirty="0"/>
              <a:t> uvádí podmínku provádění klinických zkoušek: pokud etická komise zřízená v souladu s vnitrostátním právem nevydala ke klinické zkoušce negativní stanovisko, které je v souladu s vnitrostátním právem platné pro celý tento členský stát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čl. 58 IVDR odst. 5 písm. b) </a:t>
            </a:r>
            <a:r>
              <a:rPr lang="cs-CZ" sz="2400" dirty="0"/>
              <a:t>uvádí podmínku provádění studií funkční způsobilosti: pokud</a:t>
            </a:r>
            <a:r>
              <a:rPr lang="cs-CZ" sz="2400" b="1" dirty="0"/>
              <a:t> </a:t>
            </a:r>
            <a:r>
              <a:rPr lang="cs-CZ" sz="2400" dirty="0"/>
              <a:t>etická komise zřízená v souladu s vnitrostátním právem nevydala ke studii funkční způsobilosti negativní stanovisko, které je v souladu s jeho vnitrostátními právními předpisy platné pro celý tento členský stát;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E71B7-3CD4-4DCB-AB2D-99B9A6153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93CDC-E0FB-4315-968A-CA98E3108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text 5">
            <a:extLst>
              <a:ext uri="{FF2B5EF4-FFF2-40B4-BE49-F238E27FC236}">
                <a16:creationId xmlns:a16="http://schemas.microsoft.com/office/drawing/2014/main" id="{E30FC5C0-2235-4BDE-B57C-FB253744C3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47925" y="522288"/>
            <a:ext cx="5040313" cy="252412"/>
          </a:xfrm>
        </p:spPr>
        <p:txBody>
          <a:bodyPr/>
          <a:lstStyle/>
          <a:p>
            <a:r>
              <a:rPr lang="cs-CZ" dirty="0"/>
              <a:t>ETICKÉ KOMISE - MDR</a:t>
            </a:r>
          </a:p>
        </p:txBody>
      </p:sp>
    </p:spTree>
    <p:extLst>
      <p:ext uri="{BB962C8B-B14F-4D97-AF65-F5344CB8AC3E}">
        <p14:creationId xmlns:p14="http://schemas.microsoft.com/office/powerpoint/2010/main" val="270273198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FED42-29D8-A2D6-E333-E81D2BDB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Ustavení EK § 12 odst. 1 zákona 375/2022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4DBAF-0F07-2056-C6CA-B809F24C0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Etickou</a:t>
            </a:r>
            <a:r>
              <a:rPr lang="en-GB" dirty="0"/>
              <a:t> </a:t>
            </a:r>
            <a:r>
              <a:rPr lang="en-GB" dirty="0" err="1"/>
              <a:t>komisi</a:t>
            </a:r>
            <a:r>
              <a:rPr lang="en-GB" dirty="0"/>
              <a:t> </a:t>
            </a:r>
            <a:r>
              <a:rPr lang="en-GB" dirty="0" err="1"/>
              <a:t>ustavuje</a:t>
            </a:r>
            <a:r>
              <a:rPr lang="en-GB" dirty="0"/>
              <a:t> </a:t>
            </a:r>
            <a:r>
              <a:rPr lang="en-GB" dirty="0" err="1"/>
              <a:t>poskytovatel</a:t>
            </a:r>
            <a:r>
              <a:rPr lang="en-GB" dirty="0"/>
              <a:t> </a:t>
            </a:r>
            <a:r>
              <a:rPr lang="en-GB" dirty="0" err="1"/>
              <a:t>zdravotních</a:t>
            </a:r>
            <a:r>
              <a:rPr lang="cs-CZ" dirty="0"/>
              <a:t> </a:t>
            </a:r>
            <a:r>
              <a:rPr lang="en-GB" dirty="0" err="1"/>
              <a:t>služeb</a:t>
            </a:r>
            <a:r>
              <a:rPr lang="en-GB" dirty="0"/>
              <a:t>. </a:t>
            </a:r>
            <a:r>
              <a:rPr lang="en-GB" dirty="0" err="1"/>
              <a:t>Etická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působit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cs-CZ" dirty="0"/>
              <a:t> </a:t>
            </a:r>
            <a:r>
              <a:rPr lang="en-GB" dirty="0" err="1"/>
              <a:t>etická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jiného</a:t>
            </a:r>
            <a:r>
              <a:rPr lang="en-GB" dirty="0"/>
              <a:t> </a:t>
            </a:r>
            <a:r>
              <a:rPr lang="en-GB" dirty="0" err="1"/>
              <a:t>poskytovatele</a:t>
            </a:r>
            <a:r>
              <a:rPr lang="en-GB" dirty="0"/>
              <a:t> </a:t>
            </a:r>
            <a:r>
              <a:rPr lang="en-GB" dirty="0" err="1"/>
              <a:t>zdravotních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,</a:t>
            </a:r>
            <a:r>
              <a:rPr lang="cs-CZ" dirty="0"/>
              <a:t> </a:t>
            </a:r>
            <a:r>
              <a:rPr lang="en-GB" dirty="0"/>
              <a:t>a to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písemné</a:t>
            </a:r>
            <a:r>
              <a:rPr lang="en-GB" dirty="0"/>
              <a:t> </a:t>
            </a:r>
            <a:r>
              <a:rPr lang="en-GB" dirty="0" err="1"/>
              <a:t>smlouvy</a:t>
            </a:r>
            <a:r>
              <a:rPr lang="en-GB" dirty="0"/>
              <a:t> </a:t>
            </a:r>
            <a:r>
              <a:rPr lang="en-GB" dirty="0" err="1"/>
              <a:t>uzavřené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cs-CZ" dirty="0"/>
              <a:t> </a:t>
            </a:r>
            <a:r>
              <a:rPr lang="en-GB" dirty="0" err="1"/>
              <a:t>poskytovateli</a:t>
            </a:r>
            <a:r>
              <a:rPr lang="en-GB" dirty="0"/>
              <a:t> </a:t>
            </a:r>
            <a:r>
              <a:rPr lang="en-GB" dirty="0" err="1"/>
              <a:t>zdravotních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. V </a:t>
            </a:r>
            <a:r>
              <a:rPr lang="en-GB" dirty="0" err="1"/>
              <a:t>takovém</a:t>
            </a:r>
            <a:r>
              <a:rPr lang="en-GB" dirty="0"/>
              <a:t> </a:t>
            </a:r>
            <a:r>
              <a:rPr lang="en-GB" dirty="0" err="1"/>
              <a:t>případě</a:t>
            </a:r>
            <a:r>
              <a:rPr lang="cs-CZ" dirty="0"/>
              <a:t> </a:t>
            </a:r>
            <a:r>
              <a:rPr lang="en-GB" dirty="0" err="1"/>
              <a:t>podmínky</a:t>
            </a:r>
            <a:r>
              <a:rPr lang="en-GB" dirty="0"/>
              <a:t> pro </a:t>
            </a:r>
            <a:r>
              <a:rPr lang="en-GB" dirty="0" err="1"/>
              <a:t>činnost</a:t>
            </a:r>
            <a:r>
              <a:rPr lang="en-GB" dirty="0"/>
              <a:t> </a:t>
            </a:r>
            <a:r>
              <a:rPr lang="en-GB" dirty="0" err="1"/>
              <a:t>etické</a:t>
            </a:r>
            <a:r>
              <a:rPr lang="en-GB" dirty="0"/>
              <a:t> </a:t>
            </a:r>
            <a:r>
              <a:rPr lang="en-GB" dirty="0" err="1"/>
              <a:t>komise</a:t>
            </a:r>
            <a:r>
              <a:rPr lang="en-GB" dirty="0"/>
              <a:t> </a:t>
            </a:r>
            <a:r>
              <a:rPr lang="en-GB" dirty="0" err="1"/>
              <a:t>zajistí</a:t>
            </a:r>
            <a:r>
              <a:rPr lang="en-GB" dirty="0"/>
              <a:t> </a:t>
            </a:r>
            <a:r>
              <a:rPr lang="en-GB" dirty="0" err="1"/>
              <a:t>poskytovatel</a:t>
            </a:r>
            <a:r>
              <a:rPr lang="cs-CZ" dirty="0"/>
              <a:t> </a:t>
            </a:r>
            <a:r>
              <a:rPr lang="en-GB" dirty="0" err="1"/>
              <a:t>zdravotních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ji </a:t>
            </a:r>
            <a:r>
              <a:rPr lang="en-GB" dirty="0" err="1"/>
              <a:t>ustavil</a:t>
            </a:r>
            <a:r>
              <a:rPr lang="en-GB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3840B4-D103-D5AD-67F5-C02812CF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24986F-06BF-3E11-FEC5-8A20C197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925FA56-866E-C1D0-FA46-EB6F11B982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82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11A09-DFCE-945D-33A8-813AC74A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Význam EK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posuzování</a:t>
            </a:r>
            <a:r>
              <a:rPr lang="en-US" dirty="0"/>
              <a:t> </a:t>
            </a:r>
            <a:r>
              <a:rPr lang="cs-CZ" dirty="0"/>
              <a:t>KZ, resp. SFZ 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3C740-A1F4-690A-BD20-88F85302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r>
              <a:rPr lang="cs-CZ" sz="2000" dirty="0"/>
              <a:t>U všech typů klinických zkoušek je třeba před zahájením souhlasné stanovisko etické komise</a:t>
            </a:r>
          </a:p>
          <a:p>
            <a:r>
              <a:rPr lang="cs-CZ" sz="2000" b="1" dirty="0"/>
              <a:t>U všech žádostí a ohlášení klinických zkoušek zdravotnických prostředků musí být součástí dokumentace souhlasné stanovisko etické komise </a:t>
            </a:r>
            <a:r>
              <a:rPr lang="cs-CZ" sz="2000" dirty="0"/>
              <a:t>(stanovisko etické komise není možné dodat </a:t>
            </a:r>
            <a:br>
              <a:rPr lang="cs-CZ" sz="2000" dirty="0"/>
            </a:br>
            <a:r>
              <a:rPr lang="cs-CZ" sz="2000" dirty="0"/>
              <a:t>v průběhu řízení)</a:t>
            </a:r>
          </a:p>
          <a:p>
            <a:r>
              <a:rPr lang="cs-CZ" sz="2000" dirty="0"/>
              <a:t>U úprav základní dokumentace (např. při doplnění žádosti na výzvu Ústavu) je třeba doložit souhlasné stanovisko etické komise k nové dokumentaci</a:t>
            </a:r>
          </a:p>
          <a:p>
            <a:r>
              <a:rPr lang="cs-CZ" sz="2000" dirty="0"/>
              <a:t>U ohlášení podstatných změn klinické zkoušky je třeba doložit souhlasné stanovisko etické komise </a:t>
            </a:r>
            <a:br>
              <a:rPr lang="cs-CZ" sz="2000" dirty="0"/>
            </a:br>
            <a:r>
              <a:rPr lang="cs-CZ" sz="2000" dirty="0"/>
              <a:t>k nové dokumentaci</a:t>
            </a:r>
          </a:p>
          <a:p>
            <a:endParaRPr lang="cs-CZ" sz="2000" dirty="0"/>
          </a:p>
          <a:p>
            <a:r>
              <a:rPr lang="cs-CZ" sz="2000" dirty="0"/>
              <a:t>Nedodání souhlasného stanoviska etické komise v dokumentaci je překážkou pro posuzování dokumentace Ústavem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F567A9-B9D8-CE61-1190-0BAA7087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12C3A0-32B1-5FDD-272B-4F48C3683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45171C0-FD3C-A6E1-D20C-F666D11B02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397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0B0A2-76C4-4CAE-B6DD-FBF639322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EK –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5EB27-4664-4276-83F8-5A0DFF900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i="0" dirty="0">
                <a:effectLst/>
              </a:rPr>
              <a:t>EK provádí nezávislý etický přezkum </a:t>
            </a:r>
            <a:r>
              <a:rPr lang="cs-CZ" i="0" dirty="0">
                <a:effectLst/>
              </a:rPr>
              <a:t>KZ, resp. SFZ</a:t>
            </a:r>
            <a:r>
              <a:rPr lang="cs-CZ" b="1" i="0" dirty="0">
                <a:effectLst/>
              </a:rPr>
              <a:t> </a:t>
            </a:r>
            <a:r>
              <a:rPr lang="cs-CZ" b="0" i="0" dirty="0">
                <a:effectLst/>
              </a:rPr>
              <a:t>s cílem posoudit s důrazem kladeným na etická hlediska, zda jsou chráněna práva, bezpečnost, důstojnost a kvalita života subjektů KZ, resp. SFZ a zda tato hlediska převažují nad všemi ostatními zájmy. </a:t>
            </a:r>
          </a:p>
          <a:p>
            <a:pPr algn="just"/>
            <a:r>
              <a:rPr lang="cs-CZ" b="1" i="0" dirty="0">
                <a:effectLst/>
              </a:rPr>
              <a:t>EK</a:t>
            </a:r>
            <a:r>
              <a:rPr lang="cs-CZ" b="0" i="0" dirty="0">
                <a:effectLst/>
              </a:rPr>
              <a:t> </a:t>
            </a:r>
            <a:r>
              <a:rPr lang="cs-CZ" b="1" i="0" dirty="0">
                <a:effectLst/>
              </a:rPr>
              <a:t>vydává</a:t>
            </a:r>
            <a:r>
              <a:rPr lang="cs-CZ" b="0" i="0" dirty="0">
                <a:effectLst/>
              </a:rPr>
              <a:t> </a:t>
            </a:r>
            <a:r>
              <a:rPr lang="cs-CZ" b="1" i="0" dirty="0">
                <a:effectLst/>
              </a:rPr>
              <a:t>souhlasné stanovisko v písemné podobě </a:t>
            </a:r>
            <a:r>
              <a:rPr lang="cs-CZ" b="0" i="0" dirty="0">
                <a:effectLst/>
              </a:rPr>
              <a:t>s provedením klinické zkoušky zdravotnického prostředku a vykonává dohled nad jejím průběhem z hlediska cílů uvedených v odstavci 1. Za tím účelem </a:t>
            </a:r>
            <a:r>
              <a:rPr lang="cs-CZ" b="1" i="0" dirty="0">
                <a:effectLst/>
              </a:rPr>
              <a:t>zejména hodnotí odbornou způsobilost zkoušejících</a:t>
            </a:r>
            <a:r>
              <a:rPr lang="cs-CZ" b="0" i="0" dirty="0">
                <a:effectLst/>
              </a:rPr>
              <a:t>, včetně hlavního zkoušejícího, </a:t>
            </a:r>
            <a:r>
              <a:rPr lang="cs-CZ" b="1" i="0" dirty="0">
                <a:effectLst/>
              </a:rPr>
              <a:t>vhodnost zvolených postupů a skupin subjektů</a:t>
            </a:r>
            <a:r>
              <a:rPr lang="cs-CZ" b="0" i="0" dirty="0">
                <a:effectLst/>
              </a:rPr>
              <a:t> KZ, resp. SFZ a vyjadřuje se stanoviskem k protokolu KZ, resp.  SFZ </a:t>
            </a:r>
            <a:br>
              <a:rPr lang="cs-CZ" b="0" i="0" dirty="0">
                <a:effectLst/>
              </a:rPr>
            </a:br>
            <a:r>
              <a:rPr lang="cs-CZ" b="0" i="0" dirty="0">
                <a:effectLst/>
              </a:rPr>
              <a:t>a k dokumentům používaným pro informování subjektů KZ, resp. SFZ a </a:t>
            </a:r>
            <a:r>
              <a:rPr lang="cs-CZ" b="1" i="0" dirty="0">
                <a:effectLst/>
              </a:rPr>
              <a:t>získání jejich informovaného souhlasu</a:t>
            </a:r>
            <a:r>
              <a:rPr lang="cs-CZ" b="0" i="0" dirty="0">
                <a:effectLst/>
              </a:rPr>
              <a:t>, a to nezávisle na zadavateli KZ, resp. SFZ a zkoušejícím.</a:t>
            </a:r>
          </a:p>
          <a:p>
            <a:pPr algn="just"/>
            <a:r>
              <a:rPr lang="cs-CZ" b="1" i="0" dirty="0">
                <a:effectLst/>
              </a:rPr>
              <a:t>EK</a:t>
            </a:r>
            <a:r>
              <a:rPr lang="cs-CZ" b="0" i="0" dirty="0">
                <a:effectLst/>
              </a:rPr>
              <a:t> </a:t>
            </a:r>
            <a:r>
              <a:rPr lang="cs-CZ" b="1" i="0" dirty="0">
                <a:effectLst/>
              </a:rPr>
              <a:t>vykonává dohled nad průběhem </a:t>
            </a:r>
            <a:r>
              <a:rPr lang="cs-CZ" dirty="0"/>
              <a:t>KZ nebo SFZ</a:t>
            </a:r>
            <a:r>
              <a:rPr lang="cs-CZ" i="0" dirty="0">
                <a:effectLst/>
              </a:rPr>
              <a:t>, </a:t>
            </a:r>
            <a:r>
              <a:rPr lang="cs-CZ" b="0" i="0" dirty="0">
                <a:effectLst/>
              </a:rPr>
              <a:t>ke které vydala souhlasné stanovisko,</a:t>
            </a:r>
            <a:r>
              <a:rPr lang="cs-CZ" dirty="0"/>
              <a:t> </a:t>
            </a:r>
            <a:r>
              <a:rPr lang="cs-CZ" b="0" i="0" dirty="0">
                <a:effectLst/>
              </a:rPr>
              <a:t>v intervalech přiměřených stupni rizika pro subjekty klinické zkoušky, </a:t>
            </a:r>
            <a:r>
              <a:rPr lang="cs-CZ" b="1" i="0" dirty="0">
                <a:effectLst/>
              </a:rPr>
              <a:t>nejméně však jednou za rok,</a:t>
            </a:r>
            <a:r>
              <a:rPr lang="cs-CZ" b="0" i="0" dirty="0">
                <a:effectLst/>
              </a:rPr>
              <a:t> a to v souladu s odst. 1 a s postupy stanovenými podle § 13 odst. 2. </a:t>
            </a:r>
          </a:p>
          <a:p>
            <a:pPr algn="just"/>
            <a:r>
              <a:rPr lang="cs-CZ" b="0" i="0" dirty="0">
                <a:effectLst/>
              </a:rPr>
              <a:t>Pokud v případě zániku EK v průběhu KZ, resp. SFZ její činnost nejpozději ke dni zániku nepřevezme jiná EK, pozbývá souhlasné stanovisko EK s prováděním dané KZ, resp. SFZ platnosti.</a:t>
            </a:r>
          </a:p>
          <a:p>
            <a:pPr algn="just"/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8F5CA3-B9C4-4EC5-BE7B-CEDC8C8D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C85F8B-E69A-4954-B8E1-028E1389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33E4BA7-A9EF-BB1D-16A0-94F408BFF9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2519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B67E8-0871-4B10-92C2-EA2FE1B5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68221"/>
            <a:ext cx="10972800" cy="577420"/>
          </a:xfrm>
        </p:spPr>
        <p:txBody>
          <a:bodyPr/>
          <a:lstStyle/>
          <a:p>
            <a:r>
              <a:rPr lang="cs-CZ" dirty="0"/>
              <a:t>Složení EK –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zákon 375/2022 § 12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34E733-873D-4A0B-AC0D-3C7971DF3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Č</a:t>
            </a:r>
            <a:r>
              <a:rPr lang="cs-CZ" sz="2400" b="0" i="0" dirty="0">
                <a:effectLst/>
              </a:rPr>
              <a:t>leny </a:t>
            </a:r>
            <a:r>
              <a:rPr lang="cs-CZ" sz="2400" dirty="0"/>
              <a:t>EK jmenuje poskytovatel zdravotních služeb </a:t>
            </a:r>
            <a:r>
              <a:rPr lang="cs-CZ" sz="2400" b="0" i="0" dirty="0">
                <a:effectLst/>
              </a:rPr>
              <a:t> </a:t>
            </a:r>
          </a:p>
          <a:p>
            <a:pPr algn="just"/>
            <a:r>
              <a:rPr lang="cs-CZ" sz="2400" dirty="0"/>
              <a:t>Člen EK musí písemně vyjádřit souhlas se členstvím v etické komisi</a:t>
            </a:r>
          </a:p>
          <a:p>
            <a:pPr algn="just"/>
            <a:r>
              <a:rPr lang="cs-CZ" sz="2400" dirty="0"/>
              <a:t>EK musí být složena </a:t>
            </a:r>
            <a:r>
              <a:rPr lang="cs-CZ" sz="2400" b="0" i="0" dirty="0">
                <a:effectLst/>
              </a:rPr>
              <a:t>nejméně z 5 členů:</a:t>
            </a:r>
          </a:p>
          <a:p>
            <a:pPr lvl="1" algn="just"/>
            <a:r>
              <a:rPr lang="cs-CZ" sz="2100" b="0" i="0" dirty="0">
                <a:effectLst/>
              </a:rPr>
              <a:t>Alespoň 1 z členů </a:t>
            </a:r>
            <a:r>
              <a:rPr lang="cs-CZ" sz="2100" dirty="0"/>
              <a:t>EK </a:t>
            </a:r>
            <a:r>
              <a:rPr lang="cs-CZ" sz="2100" b="0" i="0" dirty="0">
                <a:effectLst/>
              </a:rPr>
              <a:t>musí být osobou bez zdravotnického vzdělání </a:t>
            </a:r>
            <a:endParaRPr lang="cs-CZ" sz="2100" dirty="0"/>
          </a:p>
          <a:p>
            <a:pPr lvl="1" algn="just"/>
            <a:r>
              <a:rPr lang="cs-CZ" sz="2100" dirty="0"/>
              <a:t>A</a:t>
            </a:r>
            <a:r>
              <a:rPr lang="cs-CZ" sz="2100" b="0" i="0" dirty="0">
                <a:effectLst/>
              </a:rPr>
              <a:t>lespoň 1 z členů EK musí být osobou, která není v pracovním poměru k poskytovateli </a:t>
            </a:r>
            <a:r>
              <a:rPr lang="cs-CZ" sz="2100" dirty="0"/>
              <a:t>(</a:t>
            </a:r>
            <a:r>
              <a:rPr lang="cs-CZ" sz="2000" i="1" u="sng" dirty="0"/>
              <a:t>a má zdravotnické vzdělání viz § 14 zákona 375/2022 – postup při vydávání stanoviska EK)</a:t>
            </a:r>
            <a:endParaRPr lang="cs-CZ" sz="2100" i="1" u="sng" dirty="0"/>
          </a:p>
          <a:p>
            <a:pPr lvl="1" algn="just"/>
            <a:r>
              <a:rPr lang="cs-CZ" sz="2100" b="0" i="0" dirty="0">
                <a:effectLst/>
              </a:rPr>
              <a:t>Minimálně 4 členové EK musí mít vzdělání lékaře, zubního lékaře, farmaceuta nebo nelékařského zdravotnického pracovníka</a:t>
            </a:r>
            <a:endParaRPr lang="cs-CZ" sz="2100" dirty="0"/>
          </a:p>
          <a:p>
            <a:pPr lvl="1" algn="just"/>
            <a:r>
              <a:rPr lang="cs-CZ" sz="2100" dirty="0"/>
              <a:t>A</a:t>
            </a:r>
            <a:r>
              <a:rPr lang="cs-CZ" sz="2100" b="0" i="0" dirty="0">
                <a:effectLst/>
              </a:rPr>
              <a:t>lespoň 3 členové EK musí mít vzdělání lékaře, zubního lékaře nebo farmaceuta a minimálně 5 let praxe ve svém oboru.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29EFDE-4C0D-49F7-8C4C-D8FEB789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CDD-1B17-482A-8451-DBE42761B1C3}" type="datetime1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182B96-E812-4B17-B4FA-3E7F8142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394B69C-C5F3-B03A-B980-6A64AF22C0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4017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3372</Words>
  <Application>Microsoft Office PowerPoint</Application>
  <PresentationFormat>Širokoúhlá obrazovka</PresentationFormat>
  <Paragraphs>251</Paragraphs>
  <Slides>27</Slides>
  <Notes>4</Notes>
  <HiddenSlides>2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Wingdings</vt:lpstr>
      <vt:lpstr>Motiv sady Office</vt:lpstr>
      <vt:lpstr>1_Motiv sady Office</vt:lpstr>
      <vt:lpstr>2_Motiv sady Office</vt:lpstr>
      <vt:lpstr>Prezentace aplikace PowerPoint</vt:lpstr>
      <vt:lpstr>ETICKÉ KOMISE A JEJICH Úloha V OBLASTI posuzování klinických zkoušek zdravotnických prostředků a studií funkční způsobilosti</vt:lpstr>
      <vt:lpstr>Etické komise a jejich činnost v oblasti klinických zkoušek – legislativa</vt:lpstr>
      <vt:lpstr>Definice dle MDR a IVDR</vt:lpstr>
      <vt:lpstr>Úloha etických komisí dle MDR a IVDR při posuzování klinických zkoušek</vt:lpstr>
      <vt:lpstr>Ustavení EK § 12 odst. 1 zákona 375/2022</vt:lpstr>
      <vt:lpstr>Význam EK při posuzování KZ, resp. SFZ  </vt:lpstr>
      <vt:lpstr>Činnosti EK – zákon 375/2022 § 11</vt:lpstr>
      <vt:lpstr>Složení EK – zákon 375/2022 § 12</vt:lpstr>
      <vt:lpstr>Složení EK a povinnosti členů – zákon 375/2022 § 12  </vt:lpstr>
      <vt:lpstr>Postup EK při vydávání stanoviska – zákon 375/2022 § 14  </vt:lpstr>
      <vt:lpstr>Ohlášení EK přes sytém ISZP – AKTUALITA</vt:lpstr>
      <vt:lpstr>Ohlášení EK – zákon 375/2022 § 13  </vt:lpstr>
      <vt:lpstr>Činnost EK – zákon 375/2022 § 14</vt:lpstr>
      <vt:lpstr> Postup EK při hodnocení KZ, resp. SFZ – MDR čl. 62 odst. 4, resp. IVDR čl. 58 odst. 5  a zákon 375/2022 § 15  </vt:lpstr>
      <vt:lpstr>Postup při vydávání stanoviska EK I. – zákon 375/2022 § 14  </vt:lpstr>
      <vt:lpstr>Postup při vydávání stanoviska EK II. – zákon 375/2022 § 14 </vt:lpstr>
      <vt:lpstr>Postup při vydávání stanoviska EK III. – zákon 375/2022 § 14</vt:lpstr>
      <vt:lpstr>EK – zákon 375/2022 § 15, čl. 62 odst. 4 MDR a čl. 58 odst. 5 IVDR – postup při vydávání stanoviska etické komise</vt:lpstr>
      <vt:lpstr>Postup při vydávání stanoviska EK IV. – zákon 375/2022 § 14</vt:lpstr>
      <vt:lpstr>Postup při vydávání stanoviska EK část V. – zákon 375/2022 § 14</vt:lpstr>
      <vt:lpstr>EK, stanovisko ke KZ, resp. SFZ – zákon 375/2022 § 16  </vt:lpstr>
      <vt:lpstr>EK, stanovisko ke KZ – zákon 375/2022 § 16  </vt:lpstr>
      <vt:lpstr>EK podstatné změny KZ, resp. SFZ – zákon 375/2022 § 17</vt:lpstr>
      <vt:lpstr>EK, odvolání souhlasného stanoviska – zákon 375/2022 § 18 </vt:lpstr>
      <vt:lpstr>EK, odvolání souhlasného stanoviska  – zákon 375/2022 § 18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Wágnerová Anna</dc:creator>
  <cp:lastModifiedBy>Kučera Tomáš</cp:lastModifiedBy>
  <cp:revision>72</cp:revision>
  <dcterms:created xsi:type="dcterms:W3CDTF">2022-05-11T07:08:58Z</dcterms:created>
  <dcterms:modified xsi:type="dcterms:W3CDTF">2023-10-18T08:44:26Z</dcterms:modified>
</cp:coreProperties>
</file>