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64"/>
  </p:notesMasterIdLst>
  <p:handoutMasterIdLst>
    <p:handoutMasterId r:id="rId65"/>
  </p:handoutMasterIdLst>
  <p:sldIdLst>
    <p:sldId id="256" r:id="rId2"/>
    <p:sldId id="341" r:id="rId3"/>
    <p:sldId id="360" r:id="rId4"/>
    <p:sldId id="361" r:id="rId5"/>
    <p:sldId id="365" r:id="rId6"/>
    <p:sldId id="343" r:id="rId7"/>
    <p:sldId id="359" r:id="rId8"/>
    <p:sldId id="349" r:id="rId9"/>
    <p:sldId id="372" r:id="rId10"/>
    <p:sldId id="342" r:id="rId11"/>
    <p:sldId id="354" r:id="rId12"/>
    <p:sldId id="371" r:id="rId13"/>
    <p:sldId id="398" r:id="rId14"/>
    <p:sldId id="399" r:id="rId15"/>
    <p:sldId id="397" r:id="rId16"/>
    <p:sldId id="355" r:id="rId17"/>
    <p:sldId id="396" r:id="rId18"/>
    <p:sldId id="374" r:id="rId19"/>
    <p:sldId id="351" r:id="rId20"/>
    <p:sldId id="352" r:id="rId21"/>
    <p:sldId id="353" r:id="rId22"/>
    <p:sldId id="293" r:id="rId23"/>
    <p:sldId id="344" r:id="rId24"/>
    <p:sldId id="345" r:id="rId25"/>
    <p:sldId id="299" r:id="rId26"/>
    <p:sldId id="346" r:id="rId27"/>
    <p:sldId id="297" r:id="rId28"/>
    <p:sldId id="298" r:id="rId29"/>
    <p:sldId id="300" r:id="rId30"/>
    <p:sldId id="366" r:id="rId31"/>
    <p:sldId id="367" r:id="rId32"/>
    <p:sldId id="368" r:id="rId33"/>
    <p:sldId id="369" r:id="rId34"/>
    <p:sldId id="370" r:id="rId35"/>
    <p:sldId id="302" r:id="rId36"/>
    <p:sldId id="303" r:id="rId37"/>
    <p:sldId id="373" r:id="rId38"/>
    <p:sldId id="375" r:id="rId39"/>
    <p:sldId id="356" r:id="rId40"/>
    <p:sldId id="306" r:id="rId41"/>
    <p:sldId id="357" r:id="rId42"/>
    <p:sldId id="358" r:id="rId43"/>
    <p:sldId id="387" r:id="rId44"/>
    <p:sldId id="388" r:id="rId45"/>
    <p:sldId id="389" r:id="rId46"/>
    <p:sldId id="390" r:id="rId47"/>
    <p:sldId id="395" r:id="rId48"/>
    <p:sldId id="311" r:id="rId49"/>
    <p:sldId id="308" r:id="rId50"/>
    <p:sldId id="309" r:id="rId51"/>
    <p:sldId id="312" r:id="rId52"/>
    <p:sldId id="313" r:id="rId53"/>
    <p:sldId id="314" r:id="rId54"/>
    <p:sldId id="385" r:id="rId55"/>
    <p:sldId id="386" r:id="rId56"/>
    <p:sldId id="382" r:id="rId57"/>
    <p:sldId id="383" r:id="rId58"/>
    <p:sldId id="384" r:id="rId59"/>
    <p:sldId id="391" r:id="rId60"/>
    <p:sldId id="394" r:id="rId61"/>
    <p:sldId id="400" r:id="rId62"/>
    <p:sldId id="401" r:id="rId63"/>
  </p:sldIdLst>
  <p:sldSz cx="9144000" cy="6858000" type="screen4x3"/>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 d="1"/>
        <a:sy n="1" d="1"/>
      </p:scale>
      <p:origin x="0" y="0"/>
    </p:cViewPr>
  </p:notesTextViewPr>
  <p:sorterViewPr>
    <p:cViewPr>
      <p:scale>
        <a:sx n="152" d="100"/>
        <a:sy n="152" d="100"/>
      </p:scale>
      <p:origin x="0" y="246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136030704492268E-2"/>
          <c:y val="4.5431365338393682E-2"/>
          <c:w val="0.89886332790056456"/>
          <c:h val="0.83378645600985468"/>
        </c:manualLayout>
      </c:layout>
      <c:barChart>
        <c:barDir val="col"/>
        <c:grouping val="percentStacked"/>
        <c:varyColors val="0"/>
        <c:ser>
          <c:idx val="0"/>
          <c:order val="0"/>
          <c:tx>
            <c:strRef>
              <c:f>List1!$B$1</c:f>
              <c:strCache>
                <c:ptCount val="1"/>
                <c:pt idx="0">
                  <c:v>Otevření</c:v>
                </c:pt>
              </c:strCache>
            </c:strRef>
          </c:tx>
          <c:spPr>
            <a:solidFill>
              <a:srgbClr val="00B050"/>
            </a:solidFill>
            <a:ln w="12700">
              <a:noFill/>
            </a:ln>
            <a:effectLst>
              <a:outerShdw blurRad="50800" dist="38100" dir="2700000" algn="tl" rotWithShape="0">
                <a:prstClr val="black">
                  <a:alpha val="40000"/>
                </a:prstClr>
              </a:outerShdw>
            </a:effectLst>
          </c:spPr>
          <c:invertIfNegative val="0"/>
          <c:dLbls>
            <c:numFmt formatCode="0.0%" sourceLinked="0"/>
            <c:spPr>
              <a:noFill/>
              <a:ln>
                <a:noFill/>
              </a:ln>
              <a:effectLst/>
            </c:spPr>
            <c:txPr>
              <a:bodyPr/>
              <a:lstStyle/>
              <a:p>
                <a:pPr>
                  <a:defRPr sz="1000" b="1"/>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List1!$A$2:$A$10</c:f>
              <c:numCache>
                <c:formatCode>0</c:formatCode>
                <c:ptCount val="9"/>
                <c:pt idx="0">
                  <c:v>0</c:v>
                </c:pt>
                <c:pt idx="1">
                  <c:v>3</c:v>
                </c:pt>
                <c:pt idx="2">
                  <c:v>6</c:v>
                </c:pt>
                <c:pt idx="4">
                  <c:v>12</c:v>
                </c:pt>
                <c:pt idx="6">
                  <c:v>18</c:v>
                </c:pt>
                <c:pt idx="8">
                  <c:v>24</c:v>
                </c:pt>
              </c:numCache>
            </c:numRef>
          </c:cat>
          <c:val>
            <c:numRef>
              <c:f>List1!$B$2:$B$10</c:f>
              <c:numCache>
                <c:formatCode>0.0%</c:formatCode>
                <c:ptCount val="9"/>
                <c:pt idx="0">
                  <c:v>5.286343612334831E-3</c:v>
                </c:pt>
                <c:pt idx="1">
                  <c:v>0.22391084093211774</c:v>
                </c:pt>
                <c:pt idx="2">
                  <c:v>0.30123180291153379</c:v>
                </c:pt>
                <c:pt idx="4">
                  <c:v>0.40563380281690126</c:v>
                </c:pt>
                <c:pt idx="6">
                  <c:v>0.41346153846153788</c:v>
                </c:pt>
                <c:pt idx="8">
                  <c:v>0.42093023255813899</c:v>
                </c:pt>
              </c:numCache>
            </c:numRef>
          </c:val>
        </c:ser>
        <c:ser>
          <c:idx val="1"/>
          <c:order val="1"/>
          <c:tx>
            <c:strRef>
              <c:f>List1!$C$1</c:f>
              <c:strCache>
                <c:ptCount val="1"/>
                <c:pt idx="0">
                  <c:v>Nejvyšší</c:v>
                </c:pt>
              </c:strCache>
            </c:strRef>
          </c:tx>
          <c:spPr>
            <a:solidFill>
              <a:srgbClr val="FFFF00"/>
            </a:solidFill>
            <a:ln w="12700">
              <a:noFill/>
            </a:ln>
            <a:effectLst>
              <a:outerShdw blurRad="50800" dist="38100" dir="2700000" algn="tl" rotWithShape="0">
                <a:prstClr val="black">
                  <a:alpha val="40000"/>
                </a:prstClr>
              </a:outerShdw>
            </a:effectLst>
          </c:spPr>
          <c:invertIfNegative val="0"/>
          <c:dLbls>
            <c:dLbl>
              <c:idx val="0"/>
              <c:layout>
                <c:manualLayout>
                  <c:x val="-3.6364802536258856E-3"/>
                  <c:y val="-2.9489012875611301E-2"/>
                </c:manualLayout>
              </c:layout>
              <c:showLegendKey val="0"/>
              <c:showVal val="1"/>
              <c:showCatName val="0"/>
              <c:showSerName val="0"/>
              <c:showPercent val="0"/>
              <c:showBubbleSize val="0"/>
            </c:dLbl>
            <c:numFmt formatCode="0.0%" sourceLinked="0"/>
            <c:spPr>
              <a:noFill/>
              <a:ln>
                <a:noFill/>
              </a:ln>
              <a:effectLst/>
            </c:spPr>
            <c:txPr>
              <a:bodyPr/>
              <a:lstStyle/>
              <a:p>
                <a:pPr>
                  <a:defRPr sz="1000" b="1"/>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List1!$A$2:$A$10</c:f>
              <c:numCache>
                <c:formatCode>0</c:formatCode>
                <c:ptCount val="9"/>
                <c:pt idx="0">
                  <c:v>0</c:v>
                </c:pt>
                <c:pt idx="1">
                  <c:v>3</c:v>
                </c:pt>
                <c:pt idx="2">
                  <c:v>6</c:v>
                </c:pt>
                <c:pt idx="4">
                  <c:v>12</c:v>
                </c:pt>
                <c:pt idx="6">
                  <c:v>18</c:v>
                </c:pt>
                <c:pt idx="8">
                  <c:v>24</c:v>
                </c:pt>
              </c:numCache>
            </c:numRef>
          </c:cat>
          <c:val>
            <c:numRef>
              <c:f>List1!$C$2:$C$10</c:f>
              <c:numCache>
                <c:formatCode>0.0%</c:formatCode>
                <c:ptCount val="9"/>
                <c:pt idx="0">
                  <c:v>3.5242290748898719E-3</c:v>
                </c:pt>
                <c:pt idx="1">
                  <c:v>0.17426545086119621</c:v>
                </c:pt>
                <c:pt idx="2">
                  <c:v>0.19260918253079537</c:v>
                </c:pt>
                <c:pt idx="4">
                  <c:v>0.22112676056338018</c:v>
                </c:pt>
                <c:pt idx="6">
                  <c:v>0.20384615384615418</c:v>
                </c:pt>
                <c:pt idx="8">
                  <c:v>0.25348837209302338</c:v>
                </c:pt>
              </c:numCache>
            </c:numRef>
          </c:val>
        </c:ser>
        <c:ser>
          <c:idx val="2"/>
          <c:order val="2"/>
          <c:tx>
            <c:strRef>
              <c:f>List1!$D$1</c:f>
              <c:strCache>
                <c:ptCount val="1"/>
                <c:pt idx="0">
                  <c:v>Nejnižší</c:v>
                </c:pt>
              </c:strCache>
            </c:strRef>
          </c:tx>
          <c:spPr>
            <a:solidFill>
              <a:schemeClr val="accent6"/>
            </a:solidFill>
            <a:ln w="12700">
              <a:noFill/>
            </a:ln>
            <a:effectLst>
              <a:outerShdw blurRad="50800" dist="38100" dir="2700000" algn="tl" rotWithShape="0">
                <a:prstClr val="black">
                  <a:alpha val="40000"/>
                </a:prstClr>
              </a:outerShdw>
            </a:effectLst>
          </c:spPr>
          <c:invertIfNegative val="0"/>
          <c:dLbls>
            <c:dLbl>
              <c:idx val="0"/>
              <c:layout>
                <c:manualLayout>
                  <c:x val="0"/>
                  <c:y val="-3.3175139485062642E-2"/>
                </c:manualLayout>
              </c:layout>
              <c:showLegendKey val="0"/>
              <c:showVal val="1"/>
              <c:showCatName val="0"/>
              <c:showSerName val="0"/>
              <c:showPercent val="0"/>
              <c:showBubbleSize val="0"/>
            </c:dLbl>
            <c:numFmt formatCode="0.0%" sourceLinked="0"/>
            <c:spPr>
              <a:noFill/>
              <a:ln>
                <a:noFill/>
              </a:ln>
              <a:effectLst/>
            </c:spPr>
            <c:txPr>
              <a:bodyPr/>
              <a:lstStyle/>
              <a:p>
                <a:pPr>
                  <a:defRPr sz="1000" b="1">
                    <a:solidFill>
                      <a:schemeClr val="tx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List1!$A$2:$A$10</c:f>
              <c:numCache>
                <c:formatCode>0</c:formatCode>
                <c:ptCount val="9"/>
                <c:pt idx="0">
                  <c:v>0</c:v>
                </c:pt>
                <c:pt idx="1">
                  <c:v>3</c:v>
                </c:pt>
                <c:pt idx="2">
                  <c:v>6</c:v>
                </c:pt>
                <c:pt idx="4">
                  <c:v>12</c:v>
                </c:pt>
                <c:pt idx="6">
                  <c:v>18</c:v>
                </c:pt>
                <c:pt idx="8">
                  <c:v>24</c:v>
                </c:pt>
              </c:numCache>
            </c:numRef>
          </c:cat>
          <c:val>
            <c:numRef>
              <c:f>List1!$D$2:$D$10</c:f>
              <c:numCache>
                <c:formatCode>0.0%</c:formatCode>
                <c:ptCount val="9"/>
                <c:pt idx="0">
                  <c:v>0.18590308370044106</c:v>
                </c:pt>
                <c:pt idx="1">
                  <c:v>0.51570415400202629</c:v>
                </c:pt>
                <c:pt idx="2">
                  <c:v>0.45016797312430068</c:v>
                </c:pt>
                <c:pt idx="4">
                  <c:v>0.34507042253521131</c:v>
                </c:pt>
                <c:pt idx="6">
                  <c:v>0.3519230769230775</c:v>
                </c:pt>
                <c:pt idx="8">
                  <c:v>0.293023255813954</c:v>
                </c:pt>
              </c:numCache>
            </c:numRef>
          </c:val>
        </c:ser>
        <c:ser>
          <c:idx val="3"/>
          <c:order val="3"/>
          <c:tx>
            <c:strRef>
              <c:f>List1!$E$1</c:f>
              <c:strCache>
                <c:ptCount val="1"/>
                <c:pt idx="0">
                  <c:v>Sloupec1</c:v>
                </c:pt>
              </c:strCache>
            </c:strRef>
          </c:tx>
          <c:spPr>
            <a:solidFill>
              <a:srgbClr val="FF0000"/>
            </a:solidFill>
            <a:ln>
              <a:noFill/>
            </a:ln>
            <a:effectLst>
              <a:outerShdw blurRad="50800" dist="38100" dir="2700000" algn="tl" rotWithShape="0">
                <a:prstClr val="black">
                  <a:alpha val="40000"/>
                </a:prstClr>
              </a:outerShdw>
            </a:effectLst>
          </c:spPr>
          <c:invertIfNegative val="0"/>
          <c:dLbls>
            <c:spPr>
              <a:noFill/>
              <a:ln>
                <a:noFill/>
              </a:ln>
              <a:effectLst/>
            </c:spPr>
            <c:txPr>
              <a:bodyPr/>
              <a:lstStyle/>
              <a:p>
                <a:pPr>
                  <a:defRPr sz="1000" b="1">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List1!$A$2:$A$10</c:f>
              <c:numCache>
                <c:formatCode>0</c:formatCode>
                <c:ptCount val="9"/>
                <c:pt idx="0">
                  <c:v>0</c:v>
                </c:pt>
                <c:pt idx="1">
                  <c:v>3</c:v>
                </c:pt>
                <c:pt idx="2">
                  <c:v>6</c:v>
                </c:pt>
                <c:pt idx="4">
                  <c:v>12</c:v>
                </c:pt>
                <c:pt idx="6">
                  <c:v>18</c:v>
                </c:pt>
                <c:pt idx="8">
                  <c:v>24</c:v>
                </c:pt>
              </c:numCache>
            </c:numRef>
          </c:cat>
          <c:val>
            <c:numRef>
              <c:f>List1!$E$2:$E$10</c:f>
              <c:numCache>
                <c:formatCode>0.0%</c:formatCode>
                <c:ptCount val="9"/>
                <c:pt idx="0">
                  <c:v>0.80528634361233353</c:v>
                </c:pt>
                <c:pt idx="1">
                  <c:v>8.6119554204660581E-2</c:v>
                </c:pt>
                <c:pt idx="2">
                  <c:v>5.5991041433370713E-2</c:v>
                </c:pt>
                <c:pt idx="4">
                  <c:v>2.8169014084507043E-2</c:v>
                </c:pt>
                <c:pt idx="6">
                  <c:v>3.0769230769230792E-2</c:v>
                </c:pt>
                <c:pt idx="8">
                  <c:v>3.2558139534883741E-2</c:v>
                </c:pt>
              </c:numCache>
            </c:numRef>
          </c:val>
        </c:ser>
        <c:dLbls>
          <c:showLegendKey val="0"/>
          <c:showVal val="0"/>
          <c:showCatName val="0"/>
          <c:showSerName val="0"/>
          <c:showPercent val="0"/>
          <c:showBubbleSize val="0"/>
        </c:dLbls>
        <c:gapWidth val="31"/>
        <c:overlap val="100"/>
        <c:axId val="98656256"/>
        <c:axId val="98657792"/>
      </c:barChart>
      <c:catAx>
        <c:axId val="98656256"/>
        <c:scaling>
          <c:orientation val="minMax"/>
        </c:scaling>
        <c:delete val="0"/>
        <c:axPos val="b"/>
        <c:numFmt formatCode="0" sourceLinked="1"/>
        <c:majorTickMark val="out"/>
        <c:minorTickMark val="none"/>
        <c:tickLblPos val="nextTo"/>
        <c:txPr>
          <a:bodyPr/>
          <a:lstStyle/>
          <a:p>
            <a:pPr>
              <a:defRPr sz="1200" b="1"/>
            </a:pPr>
            <a:endParaRPr lang="cs-CZ"/>
          </a:p>
        </c:txPr>
        <c:crossAx val="98657792"/>
        <c:crosses val="autoZero"/>
        <c:auto val="1"/>
        <c:lblAlgn val="ctr"/>
        <c:lblOffset val="100"/>
        <c:noMultiLvlLbl val="0"/>
      </c:catAx>
      <c:valAx>
        <c:axId val="98657792"/>
        <c:scaling>
          <c:orientation val="minMax"/>
          <c:max val="1"/>
          <c:min val="0"/>
        </c:scaling>
        <c:delete val="0"/>
        <c:axPos val="l"/>
        <c:numFmt formatCode="0%" sourceLinked="1"/>
        <c:majorTickMark val="out"/>
        <c:minorTickMark val="none"/>
        <c:tickLblPos val="nextTo"/>
        <c:txPr>
          <a:bodyPr/>
          <a:lstStyle/>
          <a:p>
            <a:pPr>
              <a:defRPr sz="1200" b="1"/>
            </a:pPr>
            <a:endParaRPr lang="cs-CZ"/>
          </a:p>
        </c:txPr>
        <c:crossAx val="98656256"/>
        <c:crosses val="autoZero"/>
        <c:crossBetween val="between"/>
        <c:majorUnit val="0.2"/>
      </c:valAx>
      <c:spPr>
        <a:noFill/>
        <a:ln>
          <a:noFill/>
        </a:ln>
      </c:spPr>
    </c:plotArea>
    <c:plotVisOnly val="1"/>
    <c:dispBlanksAs val="gap"/>
    <c:showDLblsOverMax val="0"/>
  </c:chart>
  <c:spPr>
    <a:noFill/>
    <a:ln>
      <a:noFill/>
    </a:ln>
  </c:spPr>
  <c:txPr>
    <a:bodyPr/>
    <a:lstStyle/>
    <a:p>
      <a:pPr>
        <a:defRPr sz="1400"/>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96817100837514"/>
          <c:y val="9.6310727379497515E-2"/>
          <c:w val="0.72858269371035755"/>
          <c:h val="0.8107326699149825"/>
        </c:manualLayout>
      </c:layout>
      <c:radarChart>
        <c:radarStyle val="marker"/>
        <c:varyColors val="0"/>
        <c:ser>
          <c:idx val="0"/>
          <c:order val="0"/>
          <c:tx>
            <c:strRef>
              <c:f>List1!$B$1</c:f>
              <c:strCache>
                <c:ptCount val="1"/>
                <c:pt idx="0">
                  <c:v>ČR</c:v>
                </c:pt>
              </c:strCache>
            </c:strRef>
          </c:tx>
          <c:spPr>
            <a:ln w="19050">
              <a:solidFill>
                <a:schemeClr val="tx1"/>
              </a:solidFill>
            </a:ln>
            <a:effectLst>
              <a:outerShdw blurRad="50800" dist="38100" dir="2700000" algn="tl" rotWithShape="0">
                <a:prstClr val="black">
                  <a:alpha val="40000"/>
                </a:prstClr>
              </a:outerShdw>
            </a:effectLst>
          </c:spPr>
          <c:marker>
            <c:symbol val="circle"/>
            <c:size val="5"/>
            <c:spPr>
              <a:solidFill>
                <a:schemeClr val="tx1"/>
              </a:solidFill>
              <a:ln w="19050">
                <a:solidFill>
                  <a:schemeClr val="tx1"/>
                </a:solidFill>
              </a:ln>
              <a:effectLst>
                <a:outerShdw blurRad="50800" dist="38100" dir="2700000" algn="tl" rotWithShape="0">
                  <a:prstClr val="black">
                    <a:alpha val="40000"/>
                  </a:prstClr>
                </a:outerShdw>
              </a:effectLst>
            </c:spPr>
          </c:marker>
          <c:cat>
            <c:strRef>
              <c:f>List1!$A$2:$A$9</c:f>
              <c:strCache>
                <c:ptCount val="8"/>
                <c:pt idx="0">
                  <c:v>Fyzický 
stav (PF)</c:v>
                </c:pt>
                <c:pt idx="1">
                  <c:v>Celková fyzická 
schopnost (RP)</c:v>
                </c:pt>
                <c:pt idx="2">
                  <c:v>Tělesná 
bolest (BP)</c:v>
                </c:pt>
                <c:pt idx="3">
                  <c:v>Celkové 
zdraví (GH)</c:v>
                </c:pt>
                <c:pt idx="4">
                  <c:v>Vitalita (VT)</c:v>
                </c:pt>
                <c:pt idx="5">
                  <c:v>Společenský 
život (SF)</c:v>
                </c:pt>
                <c:pt idx="6">
                  <c:v>Emoční 
stav (RE)</c:v>
                </c:pt>
                <c:pt idx="7">
                  <c:v>Duševní 
zdraví (MH)</c:v>
                </c:pt>
              </c:strCache>
            </c:strRef>
          </c:cat>
          <c:val>
            <c:numRef>
              <c:f>List1!$B$2:$B$9</c:f>
              <c:numCache>
                <c:formatCode>0.0</c:formatCode>
                <c:ptCount val="8"/>
                <c:pt idx="0">
                  <c:v>86.2</c:v>
                </c:pt>
                <c:pt idx="1">
                  <c:v>69.400000000000006</c:v>
                </c:pt>
                <c:pt idx="2">
                  <c:v>69.5</c:v>
                </c:pt>
                <c:pt idx="3">
                  <c:v>60.3</c:v>
                </c:pt>
                <c:pt idx="4">
                  <c:v>54.1</c:v>
                </c:pt>
                <c:pt idx="5">
                  <c:v>74.599999999999994</c:v>
                </c:pt>
                <c:pt idx="6">
                  <c:v>70.7</c:v>
                </c:pt>
                <c:pt idx="7">
                  <c:v>66.599999999999994</c:v>
                </c:pt>
              </c:numCache>
            </c:numRef>
          </c:val>
        </c:ser>
        <c:ser>
          <c:idx val="1"/>
          <c:order val="1"/>
          <c:tx>
            <c:strRef>
              <c:f>List1!$C$1</c:f>
              <c:strCache>
                <c:ptCount val="1"/>
                <c:pt idx="0">
                  <c:v>zahajeni</c:v>
                </c:pt>
              </c:strCache>
            </c:strRef>
          </c:tx>
          <c:spPr>
            <a:ln w="19050">
              <a:solidFill>
                <a:srgbClr val="C00000"/>
              </a:solidFill>
            </a:ln>
            <a:effectLst>
              <a:outerShdw blurRad="50800" dist="38100" dir="2700000" algn="tl" rotWithShape="0">
                <a:prstClr val="black">
                  <a:alpha val="40000"/>
                </a:prstClr>
              </a:outerShdw>
            </a:effectLst>
          </c:spPr>
          <c:marker>
            <c:symbol val="circle"/>
            <c:size val="5"/>
            <c:spPr>
              <a:solidFill>
                <a:schemeClr val="accent2">
                  <a:lumMod val="40000"/>
                  <a:lumOff val="60000"/>
                </a:schemeClr>
              </a:solidFill>
              <a:ln w="19050">
                <a:solidFill>
                  <a:srgbClr val="C00000"/>
                </a:solidFill>
              </a:ln>
              <a:effectLst>
                <a:outerShdw blurRad="50800" dist="38100" dir="2700000" algn="tl" rotWithShape="0">
                  <a:prstClr val="black">
                    <a:alpha val="40000"/>
                  </a:prstClr>
                </a:outerShdw>
              </a:effectLst>
            </c:spPr>
          </c:marker>
          <c:cat>
            <c:strRef>
              <c:f>List1!$A$2:$A$9</c:f>
              <c:strCache>
                <c:ptCount val="8"/>
                <c:pt idx="0">
                  <c:v>Fyzický 
stav (PF)</c:v>
                </c:pt>
                <c:pt idx="1">
                  <c:v>Celková fyzická 
schopnost (RP)</c:v>
                </c:pt>
                <c:pt idx="2">
                  <c:v>Tělesná 
bolest (BP)</c:v>
                </c:pt>
                <c:pt idx="3">
                  <c:v>Celkové 
zdraví (GH)</c:v>
                </c:pt>
                <c:pt idx="4">
                  <c:v>Vitalita (VT)</c:v>
                </c:pt>
                <c:pt idx="5">
                  <c:v>Společenský 
život (SF)</c:v>
                </c:pt>
                <c:pt idx="6">
                  <c:v>Emoční 
stav (RE)</c:v>
                </c:pt>
                <c:pt idx="7">
                  <c:v>Duševní 
zdraví (MH)</c:v>
                </c:pt>
              </c:strCache>
            </c:strRef>
          </c:cat>
          <c:val>
            <c:numRef>
              <c:f>List1!$C$2:$C$9</c:f>
              <c:numCache>
                <c:formatCode>0.0</c:formatCode>
                <c:ptCount val="8"/>
                <c:pt idx="0">
                  <c:v>40.219512195122064</c:v>
                </c:pt>
                <c:pt idx="1">
                  <c:v>16.951219512195063</c:v>
                </c:pt>
                <c:pt idx="2">
                  <c:v>27.257560975609753</c:v>
                </c:pt>
                <c:pt idx="3">
                  <c:v>29.340487804878027</c:v>
                </c:pt>
                <c:pt idx="4">
                  <c:v>30.087804878048743</c:v>
                </c:pt>
                <c:pt idx="5">
                  <c:v>38.908292682926813</c:v>
                </c:pt>
                <c:pt idx="6">
                  <c:v>46.917073170731754</c:v>
                </c:pt>
                <c:pt idx="7">
                  <c:v>53.077073170731644</c:v>
                </c:pt>
              </c:numCache>
            </c:numRef>
          </c:val>
        </c:ser>
        <c:ser>
          <c:idx val="2"/>
          <c:order val="2"/>
          <c:tx>
            <c:strRef>
              <c:f>List1!$D$1</c:f>
              <c:strCache>
                <c:ptCount val="1"/>
                <c:pt idx="0">
                  <c:v>12M</c:v>
                </c:pt>
              </c:strCache>
            </c:strRef>
          </c:tx>
          <c:spPr>
            <a:ln w="19050">
              <a:solidFill>
                <a:schemeClr val="accent1"/>
              </a:solidFill>
            </a:ln>
            <a:effectLst>
              <a:outerShdw blurRad="50800" dist="38100" dir="2700000" algn="tl" rotWithShape="0">
                <a:prstClr val="black">
                  <a:alpha val="40000"/>
                </a:prstClr>
              </a:outerShdw>
            </a:effectLst>
          </c:spPr>
          <c:marker>
            <c:symbol val="circle"/>
            <c:size val="5"/>
            <c:spPr>
              <a:solidFill>
                <a:schemeClr val="accent1">
                  <a:lumMod val="20000"/>
                  <a:lumOff val="80000"/>
                </a:schemeClr>
              </a:solidFill>
              <a:ln w="19050">
                <a:solidFill>
                  <a:schemeClr val="accent1"/>
                </a:solidFill>
              </a:ln>
              <a:effectLst>
                <a:outerShdw blurRad="50800" dist="38100" dir="2700000" algn="tl" rotWithShape="0">
                  <a:prstClr val="black">
                    <a:alpha val="40000"/>
                  </a:prstClr>
                </a:outerShdw>
              </a:effectLst>
            </c:spPr>
          </c:marker>
          <c:cat>
            <c:strRef>
              <c:f>List1!$A$2:$A$9</c:f>
              <c:strCache>
                <c:ptCount val="8"/>
                <c:pt idx="0">
                  <c:v>Fyzický 
stav (PF)</c:v>
                </c:pt>
                <c:pt idx="1">
                  <c:v>Celková fyzická 
schopnost (RP)</c:v>
                </c:pt>
                <c:pt idx="2">
                  <c:v>Tělesná 
bolest (BP)</c:v>
                </c:pt>
                <c:pt idx="3">
                  <c:v>Celkové 
zdraví (GH)</c:v>
                </c:pt>
                <c:pt idx="4">
                  <c:v>Vitalita (VT)</c:v>
                </c:pt>
                <c:pt idx="5">
                  <c:v>Společenský 
život (SF)</c:v>
                </c:pt>
                <c:pt idx="6">
                  <c:v>Emoční 
stav (RE)</c:v>
                </c:pt>
                <c:pt idx="7">
                  <c:v>Duševní 
zdraví (MH)</c:v>
                </c:pt>
              </c:strCache>
            </c:strRef>
          </c:cat>
          <c:val>
            <c:numRef>
              <c:f>List1!$D$2:$D$9</c:f>
              <c:numCache>
                <c:formatCode>0.0</c:formatCode>
                <c:ptCount val="8"/>
                <c:pt idx="0">
                  <c:v>60.687499999999993</c:v>
                </c:pt>
                <c:pt idx="1">
                  <c:v>46.523437500000036</c:v>
                </c:pt>
                <c:pt idx="2">
                  <c:v>56.728125000000176</c:v>
                </c:pt>
                <c:pt idx="3">
                  <c:v>44.704687499999892</c:v>
                </c:pt>
                <c:pt idx="4">
                  <c:v>51.085937500000014</c:v>
                </c:pt>
                <c:pt idx="5">
                  <c:v>65.253124999999997</c:v>
                </c:pt>
                <c:pt idx="6">
                  <c:v>68.445312500000156</c:v>
                </c:pt>
                <c:pt idx="7">
                  <c:v>68.524999999999991</c:v>
                </c:pt>
              </c:numCache>
            </c:numRef>
          </c:val>
        </c:ser>
        <c:ser>
          <c:idx val="3"/>
          <c:order val="3"/>
          <c:tx>
            <c:strRef>
              <c:f>List1!$E$1</c:f>
              <c:strCache>
                <c:ptCount val="1"/>
                <c:pt idx="0">
                  <c:v>24M</c:v>
                </c:pt>
              </c:strCache>
            </c:strRef>
          </c:tx>
          <c:spPr>
            <a:ln w="19050">
              <a:solidFill>
                <a:schemeClr val="tx2"/>
              </a:solidFill>
            </a:ln>
            <a:effectLst>
              <a:outerShdw blurRad="50800" dist="38100" dir="2700000" algn="tl" rotWithShape="0">
                <a:prstClr val="black">
                  <a:alpha val="40000"/>
                </a:prstClr>
              </a:outerShdw>
            </a:effectLst>
          </c:spPr>
          <c:marker>
            <c:symbol val="circle"/>
            <c:size val="5"/>
            <c:spPr>
              <a:solidFill>
                <a:schemeClr val="tx2">
                  <a:lumMod val="60000"/>
                  <a:lumOff val="40000"/>
                </a:schemeClr>
              </a:solidFill>
              <a:ln w="19050">
                <a:solidFill>
                  <a:srgbClr val="1F497D"/>
                </a:solidFill>
              </a:ln>
              <a:effectLst>
                <a:outerShdw blurRad="50800" dist="38100" dir="2700000" algn="tl" rotWithShape="0">
                  <a:prstClr val="black">
                    <a:alpha val="40000"/>
                  </a:prstClr>
                </a:outerShdw>
              </a:effectLst>
            </c:spPr>
          </c:marker>
          <c:cat>
            <c:strRef>
              <c:f>List1!$A$2:$A$9</c:f>
              <c:strCache>
                <c:ptCount val="8"/>
                <c:pt idx="0">
                  <c:v>Fyzický 
stav (PF)</c:v>
                </c:pt>
                <c:pt idx="1">
                  <c:v>Celková fyzická 
schopnost (RP)</c:v>
                </c:pt>
                <c:pt idx="2">
                  <c:v>Tělesná 
bolest (BP)</c:v>
                </c:pt>
                <c:pt idx="3">
                  <c:v>Celkové 
zdraví (GH)</c:v>
                </c:pt>
                <c:pt idx="4">
                  <c:v>Vitalita (VT)</c:v>
                </c:pt>
                <c:pt idx="5">
                  <c:v>Společenský 
život (SF)</c:v>
                </c:pt>
                <c:pt idx="6">
                  <c:v>Emoční 
stav (RE)</c:v>
                </c:pt>
                <c:pt idx="7">
                  <c:v>Duševní 
zdraví (MH)</c:v>
                </c:pt>
              </c:strCache>
            </c:strRef>
          </c:cat>
          <c:val>
            <c:numRef>
              <c:f>List1!$E$2:$E$9</c:f>
              <c:numCache>
                <c:formatCode>0.0</c:formatCode>
                <c:ptCount val="8"/>
                <c:pt idx="0">
                  <c:v>61.845386533665824</c:v>
                </c:pt>
                <c:pt idx="1">
                  <c:v>49.438902743142158</c:v>
                </c:pt>
                <c:pt idx="2">
                  <c:v>58.019950124688279</c:v>
                </c:pt>
                <c:pt idx="3">
                  <c:v>45.847880299251749</c:v>
                </c:pt>
                <c:pt idx="4">
                  <c:v>51.483790523690622</c:v>
                </c:pt>
                <c:pt idx="5">
                  <c:v>68.037406483790591</c:v>
                </c:pt>
                <c:pt idx="6">
                  <c:v>70.588528678304257</c:v>
                </c:pt>
                <c:pt idx="7">
                  <c:v>68.857855361596052</c:v>
                </c:pt>
              </c:numCache>
            </c:numRef>
          </c:val>
        </c:ser>
        <c:dLbls>
          <c:showLegendKey val="0"/>
          <c:showVal val="0"/>
          <c:showCatName val="0"/>
          <c:showSerName val="0"/>
          <c:showPercent val="0"/>
          <c:showBubbleSize val="0"/>
        </c:dLbls>
        <c:axId val="100067200"/>
        <c:axId val="100069376"/>
      </c:radarChart>
      <c:catAx>
        <c:axId val="100067200"/>
        <c:scaling>
          <c:orientation val="minMax"/>
        </c:scaling>
        <c:delete val="0"/>
        <c:axPos val="b"/>
        <c:majorGridlines/>
        <c:numFmt formatCode="General" sourceLinked="1"/>
        <c:majorTickMark val="out"/>
        <c:minorTickMark val="none"/>
        <c:tickLblPos val="nextTo"/>
        <c:txPr>
          <a:bodyPr/>
          <a:lstStyle/>
          <a:p>
            <a:pPr>
              <a:defRPr sz="1100" b="1"/>
            </a:pPr>
            <a:endParaRPr lang="cs-CZ"/>
          </a:p>
        </c:txPr>
        <c:crossAx val="100069376"/>
        <c:crosses val="autoZero"/>
        <c:auto val="1"/>
        <c:lblAlgn val="ctr"/>
        <c:lblOffset val="100"/>
        <c:noMultiLvlLbl val="0"/>
      </c:catAx>
      <c:valAx>
        <c:axId val="100069376"/>
        <c:scaling>
          <c:orientation val="minMax"/>
          <c:max val="100"/>
          <c:min val="0"/>
        </c:scaling>
        <c:delete val="0"/>
        <c:axPos val="l"/>
        <c:majorGridlines>
          <c:spPr>
            <a:ln>
              <a:solidFill>
                <a:schemeClr val="bg1">
                  <a:lumMod val="75000"/>
                </a:schemeClr>
              </a:solidFill>
              <a:prstDash val="sysDash"/>
            </a:ln>
          </c:spPr>
        </c:majorGridlines>
        <c:numFmt formatCode="0" sourceLinked="0"/>
        <c:majorTickMark val="cross"/>
        <c:minorTickMark val="none"/>
        <c:tickLblPos val="nextTo"/>
        <c:spPr>
          <a:ln w="9525">
            <a:solidFill>
              <a:schemeClr val="tx1">
                <a:lumMod val="65000"/>
                <a:lumOff val="35000"/>
              </a:schemeClr>
            </a:solidFill>
            <a:headEnd type="none"/>
            <a:tailEnd type="none" w="sm" len="sm"/>
          </a:ln>
          <a:effectLst/>
        </c:spPr>
        <c:txPr>
          <a:bodyPr/>
          <a:lstStyle/>
          <a:p>
            <a:pPr>
              <a:defRPr sz="800" i="1"/>
            </a:pPr>
            <a:endParaRPr lang="cs-CZ"/>
          </a:p>
        </c:txPr>
        <c:crossAx val="100067200"/>
        <c:crosses val="autoZero"/>
        <c:crossBetween val="between"/>
        <c:majorUnit val="20"/>
      </c:valAx>
    </c:plotArea>
    <c:plotVisOnly val="1"/>
    <c:dispBlanksAs val="gap"/>
    <c:showDLblsOverMax val="0"/>
  </c:chart>
  <c:txPr>
    <a:bodyPr/>
    <a:lstStyle/>
    <a:p>
      <a:pPr>
        <a:defRPr sz="1200"/>
      </a:pPr>
      <a:endParaRPr lang="cs-CZ"/>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AFF8570-C331-4523-BC76-FAA205821580}" type="datetimeFigureOut">
              <a:rPr lang="cs-CZ" smtClean="0"/>
              <a:t>16.4.2015</a:t>
            </a:fld>
            <a:endParaRPr lang="cs-CZ"/>
          </a:p>
        </p:txBody>
      </p:sp>
      <p:sp>
        <p:nvSpPr>
          <p:cNvPr id="4" name="Zástupný symbol pro zápatí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93B7277-63AA-47B4-95DD-AA25CCDA42E3}" type="slidenum">
              <a:rPr lang="cs-CZ" smtClean="0"/>
              <a:t>‹#›</a:t>
            </a:fld>
            <a:endParaRPr lang="cs-CZ"/>
          </a:p>
        </p:txBody>
      </p:sp>
    </p:spTree>
    <p:extLst>
      <p:ext uri="{BB962C8B-B14F-4D97-AF65-F5344CB8AC3E}">
        <p14:creationId xmlns:p14="http://schemas.microsoft.com/office/powerpoint/2010/main" val="242588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D1C2E10-B6DF-4C11-A027-7FF9542DB43B}" type="datetimeFigureOut">
              <a:rPr lang="cs-CZ" smtClean="0"/>
              <a:t>16.4.2015</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29B63DD-183D-4AA6-8B64-5A5D22A2F621}" type="slidenum">
              <a:rPr lang="cs-CZ" smtClean="0"/>
              <a:t>‹#›</a:t>
            </a:fld>
            <a:endParaRPr lang="cs-CZ"/>
          </a:p>
        </p:txBody>
      </p:sp>
    </p:spTree>
    <p:extLst>
      <p:ext uri="{BB962C8B-B14F-4D97-AF65-F5344CB8AC3E}">
        <p14:creationId xmlns:p14="http://schemas.microsoft.com/office/powerpoint/2010/main" val="2134380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1589" y="1"/>
            <a:ext cx="1587" cy="1588"/>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sk-SK" altLang="cs-CZ"/>
          </a:p>
        </p:txBody>
      </p:sp>
      <p:sp>
        <p:nvSpPr>
          <p:cNvPr id="65539" name="Rectangle 2"/>
          <p:cNvSpPr>
            <a:spLocks noGrp="1" noChangeArrowheads="1"/>
          </p:cNvSpPr>
          <p:nvPr>
            <p:ph type="body"/>
          </p:nvPr>
        </p:nvSpPr>
        <p:spPr>
          <a:xfrm>
            <a:off x="679450" y="4715710"/>
            <a:ext cx="5437188" cy="44665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sk-SK" altLang="cs-CZ"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Text Box 1"/>
          <p:cNvSpPr txBox="1">
            <a:spLocks noChangeArrowheads="1"/>
          </p:cNvSpPr>
          <p:nvPr/>
        </p:nvSpPr>
        <p:spPr bwMode="auto">
          <a:xfrm>
            <a:off x="1133476" y="755530"/>
            <a:ext cx="4530725" cy="3722093"/>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sk-SK" altLang="cs-CZ"/>
          </a:p>
        </p:txBody>
      </p:sp>
      <p:sp>
        <p:nvSpPr>
          <p:cNvPr id="66563" name="Rectangle 2"/>
          <p:cNvSpPr>
            <a:spLocks noGrp="1" noChangeArrowheads="1"/>
          </p:cNvSpPr>
          <p:nvPr>
            <p:ph type="body"/>
          </p:nvPr>
        </p:nvSpPr>
        <p:spPr>
          <a:xfrm>
            <a:off x="679450" y="4715710"/>
            <a:ext cx="5437188" cy="44665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sk-SK" altLang="cs-CZ"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B74F9C-CA84-46CB-AD59-2E9A9E4E084F}" type="slidenum">
              <a:rPr lang="cs-CZ" altLang="cs-CZ"/>
              <a:pPr/>
              <a:t>36</a:t>
            </a:fld>
            <a:endParaRPr lang="cs-CZ" altLang="cs-CZ"/>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xfrm>
            <a:off x="906357" y="4715153"/>
            <a:ext cx="4984962" cy="4466987"/>
          </a:xfrm>
        </p:spPr>
        <p:txBody>
          <a:bodyPr/>
          <a:lstStyle/>
          <a:p>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Zástupný symbol pro obrázek snímku 1"/>
          <p:cNvSpPr>
            <a:spLocks noGrp="1" noRot="1" noChangeAspect="1" noTextEdit="1"/>
          </p:cNvSpPr>
          <p:nvPr>
            <p:ph type="sldImg"/>
          </p:nvPr>
        </p:nvSpPr>
        <p:spPr>
          <a:ln/>
        </p:spPr>
      </p:sp>
      <p:sp>
        <p:nvSpPr>
          <p:cNvPr id="68611" name="Zástupný symbol pro poznámky 2"/>
          <p:cNvSpPr>
            <a:spLocks noGrp="1"/>
          </p:cNvSpPr>
          <p:nvPr>
            <p:ph type="body" idx="1"/>
          </p:nvPr>
        </p:nvSpPr>
        <p:spPr>
          <a:noFill/>
        </p:spPr>
        <p:txBody>
          <a:bodyPr/>
          <a:lstStyle/>
          <a:p>
            <a:r>
              <a:rPr lang="cs-CZ" altLang="cs-CZ" b="1" smtClean="0"/>
              <a:t>Conclusions</a:t>
            </a:r>
          </a:p>
          <a:p>
            <a:r>
              <a:rPr lang="en-US" altLang="cs-CZ" smtClean="0"/>
              <a:t>• This MRI substudy in patients with active AS participating in the proof-of-concept</a:t>
            </a:r>
          </a:p>
          <a:p>
            <a:r>
              <a:rPr lang="en-US" altLang="cs-CZ" smtClean="0"/>
              <a:t>trial CAIN457A2209 showed that after treatment with only 2 infusions of</a:t>
            </a:r>
          </a:p>
          <a:p>
            <a:r>
              <a:rPr lang="cs-CZ" altLang="cs-CZ" smtClean="0"/>
              <a:t>secukinumab:</a:t>
            </a:r>
          </a:p>
          <a:p>
            <a:r>
              <a:rPr lang="en-US" altLang="cs-CZ" smtClean="0"/>
              <a:t>• Reductions of spinal inflammation as detected by MRI</a:t>
            </a:r>
          </a:p>
          <a:p>
            <a:r>
              <a:rPr lang="en-US" altLang="cs-CZ" smtClean="0"/>
              <a:t>• MRI changes were seen as early as 6 weeks after start of treatment with</a:t>
            </a:r>
          </a:p>
          <a:p>
            <a:r>
              <a:rPr lang="en-US" altLang="cs-CZ" smtClean="0"/>
              <a:t>secukinumab, and were maintained up to Week 28</a:t>
            </a:r>
          </a:p>
          <a:p>
            <a:r>
              <a:rPr lang="en-US" altLang="cs-CZ" smtClean="0"/>
              <a:t>• Results are consistent with MRI findings obtained in previous AS trials with TNF</a:t>
            </a:r>
          </a:p>
          <a:p>
            <a:r>
              <a:rPr lang="cs-CZ" altLang="cs-CZ" smtClean="0"/>
              <a:t>blockers</a:t>
            </a:r>
          </a:p>
          <a:p>
            <a:r>
              <a:rPr lang="en-US" altLang="cs-CZ" smtClean="0"/>
              <a:t>• MRI results support the notion that the anti-IL17A mAb secukinumab may be a</a:t>
            </a:r>
          </a:p>
          <a:p>
            <a:r>
              <a:rPr lang="en-US" altLang="cs-CZ" smtClean="0"/>
              <a:t>potential treatment for patients with active AS, consistent with results of the</a:t>
            </a:r>
          </a:p>
          <a:p>
            <a:r>
              <a:rPr lang="en-US" altLang="cs-CZ" smtClean="0"/>
              <a:t>clinical study that met the primary endpoint</a:t>
            </a:r>
          </a:p>
          <a:p>
            <a:r>
              <a:rPr lang="en-US" altLang="cs-CZ" smtClean="0"/>
              <a:t>• These results warrant further investigations in larger clinical studies</a:t>
            </a:r>
          </a:p>
          <a:p>
            <a:endParaRPr lang="cs-CZ" altLang="cs-CZ" smtClean="0"/>
          </a:p>
          <a:p>
            <a:endParaRPr lang="cs-CZ" altLang="cs-CZ" smtClean="0"/>
          </a:p>
        </p:txBody>
      </p:sp>
      <p:sp>
        <p:nvSpPr>
          <p:cNvPr id="68612" name="Zástupný symbol pro číslo snímku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BF0DE8A-CFBA-4A15-B0FE-04C3C190FF4C}" type="slidenum">
              <a:rPr lang="en-US" altLang="cs-CZ" smtClean="0"/>
              <a:pPr eaLnBrk="1" hangingPunct="1">
                <a:spcBef>
                  <a:spcPct val="0"/>
                </a:spcBef>
              </a:pPr>
              <a:t>55</a:t>
            </a:fld>
            <a:endParaRPr lang="en-US"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EB4B40-2C60-41BA-BDE4-E042BEE7E9C6}" type="slidenum">
              <a:rPr lang="en-US" altLang="cs-CZ"/>
              <a:pPr/>
              <a:t>57</a:t>
            </a:fld>
            <a:endParaRPr lang="en-US" altLang="cs-CZ"/>
          </a:p>
        </p:txBody>
      </p:sp>
      <p:sp>
        <p:nvSpPr>
          <p:cNvPr id="122882" name="Rectangle 2"/>
          <p:cNvSpPr>
            <a:spLocks noGrp="1" noRot="1" noChangeAspect="1" noChangeArrowheads="1" noTextEdit="1"/>
          </p:cNvSpPr>
          <p:nvPr>
            <p:ph type="sldImg"/>
          </p:nvPr>
        </p:nvSpPr>
        <p:spPr>
          <a:xfrm>
            <a:off x="920750" y="746125"/>
            <a:ext cx="4960938" cy="3721100"/>
          </a:xfrm>
          <a:ln/>
        </p:spPr>
      </p:sp>
      <p:sp>
        <p:nvSpPr>
          <p:cNvPr id="122883" name="Rectangle 3"/>
          <p:cNvSpPr>
            <a:spLocks noGrp="1" noChangeArrowheads="1"/>
          </p:cNvSpPr>
          <p:nvPr>
            <p:ph type="body" idx="1"/>
          </p:nvPr>
        </p:nvSpPr>
        <p:spPr>
          <a:xfrm>
            <a:off x="679768" y="4715155"/>
            <a:ext cx="5438140" cy="4465264"/>
          </a:xfrm>
        </p:spPr>
        <p:txBody>
          <a:bodyPr/>
          <a:lstStyle/>
          <a:p>
            <a:endParaRPr lang="en-GB"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5"/>
          <p:cNvSpPr>
            <a:spLocks noGrp="1" noRot="1" noChangeAspect="1" noChangeArrowheads="1" noTextEdit="1"/>
          </p:cNvSpPr>
          <p:nvPr>
            <p:ph type="sldImg"/>
          </p:nvPr>
        </p:nvSpPr>
        <p:spPr>
          <a:ln/>
        </p:spPr>
      </p:sp>
      <p:sp>
        <p:nvSpPr>
          <p:cNvPr id="160771" name="Rectangle 6"/>
          <p:cNvSpPr>
            <a:spLocks noGrp="1" noChangeArrowheads="1"/>
          </p:cNvSpPr>
          <p:nvPr>
            <p:ph type="body" idx="1"/>
          </p:nvPr>
        </p:nvSpPr>
        <p:spPr>
          <a:ln/>
        </p:spPr>
        <p:txBody>
          <a:bodyPr/>
          <a:lstStyle/>
          <a:p>
            <a:pPr lvl="1" eaLnBrk="1" hangingPunct="1">
              <a:defRPr/>
            </a:pPr>
            <a:r>
              <a:rPr lang="en-GB" altLang="cs-CZ" sz="800" smtClean="0">
                <a:latin typeface="Times New Roman" pitchFamily="18" charset="0"/>
                <a:ea typeface="ＭＳ Ｐゴシック" pitchFamily="34" charset="-128"/>
              </a:rPr>
              <a:t>A number of measures have been used to assess PsA outcomes in clinical trials, some but not all of which are specific for PsA, including clinical, radiographic and patient-reported measures.</a:t>
            </a:r>
          </a:p>
          <a:p>
            <a:pPr lvl="1" eaLnBrk="1" hangingPunct="1">
              <a:defRPr/>
            </a:pPr>
            <a:r>
              <a:rPr lang="en-GB" altLang="cs-CZ" sz="800" smtClean="0">
                <a:latin typeface="Times New Roman" pitchFamily="18" charset="0"/>
                <a:ea typeface="ＭＳ Ｐゴシック" pitchFamily="34" charset="-128"/>
              </a:rPr>
              <a:t>In terms of clinical efficacy, two main instruments have been used for measuring clinical response in PsA, the ACR20 and the PsARC.1 ACR20 is the  American College of Rheumatology response criterion of 20% improvement in the number of tender and swollen joints, and also incorporates some global assessments, disability outcomes and laboratory measures.2 The </a:t>
            </a:r>
            <a:r>
              <a:rPr lang="en-US" altLang="cs-CZ" sz="800" smtClean="0">
                <a:latin typeface="Times New Roman" pitchFamily="18" charset="0"/>
                <a:ea typeface="ＭＳ Ｐゴシック" pitchFamily="34" charset="-128"/>
              </a:rPr>
              <a:t>Psoriatic Arthritis Response Criteria (PsARC) is defined as improvement in two out of four factors, with no worsening in any. These are a  </a:t>
            </a:r>
            <a:r>
              <a:rPr lang="en-GB" altLang="cs-CZ" sz="800" smtClean="0">
                <a:latin typeface="Times New Roman" pitchFamily="18" charset="0"/>
                <a:ea typeface="ＭＳ Ｐゴシック" pitchFamily="34" charset="-128"/>
              </a:rPr>
              <a:t>patient global assessment, a physician global assessment, a tender joint score and a swollen joint score.</a:t>
            </a:r>
            <a:r>
              <a:rPr lang="en-GB" altLang="cs-CZ" sz="800" baseline="30000" smtClean="0">
                <a:latin typeface="Times New Roman" pitchFamily="18" charset="0"/>
                <a:ea typeface="ＭＳ Ｐゴシック" pitchFamily="34" charset="-128"/>
              </a:rPr>
              <a:t>1</a:t>
            </a:r>
          </a:p>
          <a:p>
            <a:pPr lvl="1" eaLnBrk="1" hangingPunct="1">
              <a:defRPr/>
            </a:pPr>
            <a:r>
              <a:rPr lang="en-GB" altLang="cs-CZ" sz="800" smtClean="0">
                <a:latin typeface="Times New Roman" pitchFamily="18" charset="0"/>
                <a:ea typeface="ＭＳ Ｐゴシック" pitchFamily="34" charset="-128"/>
              </a:rPr>
              <a:t>A further clinical instrument is the Disability Activity Score (DAS), which is used for assessing the severity of RA. DAS may not be appropriate for PsA because, unlike the ACR20, it does not include some of the joints that are frequently involved in PsA such as the distal interphalangeal joints.</a:t>
            </a:r>
            <a:r>
              <a:rPr lang="en-GB" altLang="cs-CZ" sz="800" baseline="30000" smtClean="0">
                <a:latin typeface="Times New Roman" pitchFamily="18" charset="0"/>
                <a:ea typeface="ＭＳ Ｐゴシック" pitchFamily="34" charset="-128"/>
              </a:rPr>
              <a:t>1</a:t>
            </a:r>
          </a:p>
          <a:p>
            <a:pPr lvl="1" eaLnBrk="1" hangingPunct="1">
              <a:defRPr/>
            </a:pPr>
            <a:r>
              <a:rPr lang="en-GB" altLang="cs-CZ" sz="800" smtClean="0">
                <a:latin typeface="Times New Roman" pitchFamily="18" charset="0"/>
                <a:ea typeface="ＭＳ Ｐゴシック" pitchFamily="34" charset="-128"/>
              </a:rPr>
              <a:t>Other clinical measures include the presence or absence of dactylitis and/or enthesitis - although scoring systems have been developed, none have yet been validated for PsA.1,3</a:t>
            </a:r>
          </a:p>
          <a:p>
            <a:pPr lvl="1" eaLnBrk="1" hangingPunct="1">
              <a:defRPr/>
            </a:pPr>
            <a:r>
              <a:rPr lang="en-GB" altLang="cs-CZ" sz="800" smtClean="0">
                <a:latin typeface="Times New Roman" pitchFamily="18" charset="0"/>
                <a:ea typeface="ＭＳ Ｐゴシック" pitchFamily="34" charset="-128"/>
              </a:rPr>
              <a:t>Radiographic measures typically involve assessing joint erosion and joint-space narrowing with the Sharp scoring method, originally developed for RA. A modified version of the total Sharp score has been used in trials for biologic therapies in PsA, which assesses a slightly different set of articular sites from that used in RA.</a:t>
            </a:r>
            <a:r>
              <a:rPr lang="en-GB" altLang="cs-CZ" sz="800" baseline="30000" smtClean="0">
                <a:latin typeface="Times New Roman" pitchFamily="18" charset="0"/>
                <a:ea typeface="ＭＳ Ｐゴシック" pitchFamily="34" charset="-128"/>
              </a:rPr>
              <a:t>4</a:t>
            </a:r>
          </a:p>
          <a:p>
            <a:pPr lvl="1" eaLnBrk="1" hangingPunct="1">
              <a:defRPr/>
            </a:pPr>
            <a:r>
              <a:rPr lang="en-GB" altLang="cs-CZ" sz="800" smtClean="0">
                <a:latin typeface="Times New Roman" pitchFamily="18" charset="0"/>
                <a:ea typeface="ＭＳ Ｐゴシック" pitchFamily="34" charset="-128"/>
              </a:rPr>
              <a:t>Psoriatic skin lesions may be evaluated with the Psoriasis Area and Severity Index (PASI). PASI is a calculation based on the degree of erythema, induration, and desquamation of skin lesions and the body surface area involved. In the absence of sufficient body surface area affected in order to use the PASI, a target lesion score may be used instead. A static physician global assessment may also be used, with a 7-point scale from </a:t>
            </a:r>
            <a:r>
              <a:rPr lang="en-GB" altLang="en-US" sz="800" smtClean="0">
                <a:latin typeface="Times New Roman" pitchFamily="18" charset="0"/>
                <a:ea typeface="ＭＳ Ｐゴシック" pitchFamily="34" charset="-128"/>
              </a:rPr>
              <a:t>“</a:t>
            </a:r>
            <a:r>
              <a:rPr lang="en-GB" altLang="cs-CZ" sz="800" smtClean="0">
                <a:latin typeface="Times New Roman" pitchFamily="18" charset="0"/>
                <a:ea typeface="ＭＳ Ｐゴシック" pitchFamily="34" charset="-128"/>
              </a:rPr>
              <a:t>clear</a:t>
            </a:r>
            <a:r>
              <a:rPr lang="en-GB" altLang="en-US" sz="800" smtClean="0">
                <a:latin typeface="Times New Roman" pitchFamily="18" charset="0"/>
                <a:ea typeface="ＭＳ Ｐゴシック" pitchFamily="34" charset="-128"/>
              </a:rPr>
              <a:t>”</a:t>
            </a:r>
            <a:r>
              <a:rPr lang="en-GB" altLang="cs-CZ" sz="800" smtClean="0">
                <a:latin typeface="Times New Roman" pitchFamily="18" charset="0"/>
                <a:ea typeface="ＭＳ Ｐゴシック" pitchFamily="34" charset="-128"/>
              </a:rPr>
              <a:t> through </a:t>
            </a:r>
            <a:r>
              <a:rPr lang="en-GB" altLang="en-US" sz="800" smtClean="0">
                <a:latin typeface="Times New Roman" pitchFamily="18" charset="0"/>
                <a:ea typeface="ＭＳ Ｐゴシック" pitchFamily="34" charset="-128"/>
              </a:rPr>
              <a:t>“</a:t>
            </a:r>
            <a:r>
              <a:rPr lang="en-GB" altLang="cs-CZ" sz="800" smtClean="0">
                <a:latin typeface="Times New Roman" pitchFamily="18" charset="0"/>
                <a:ea typeface="ＭＳ Ｐゴシック" pitchFamily="34" charset="-128"/>
              </a:rPr>
              <a:t>severe</a:t>
            </a:r>
            <a:r>
              <a:rPr lang="en-GB" altLang="en-US" sz="800" smtClean="0">
                <a:latin typeface="Times New Roman" pitchFamily="18" charset="0"/>
                <a:ea typeface="ＭＳ Ｐゴシック" pitchFamily="34" charset="-128"/>
              </a:rPr>
              <a:t>”</a:t>
            </a:r>
            <a:r>
              <a:rPr lang="en-GB" altLang="cs-CZ" sz="800" smtClean="0">
                <a:latin typeface="Times New Roman" pitchFamily="18" charset="0"/>
                <a:ea typeface="ＭＳ Ｐゴシック" pitchFamily="34" charset="-128"/>
              </a:rPr>
              <a:t>.</a:t>
            </a:r>
            <a:r>
              <a:rPr lang="en-GB" altLang="cs-CZ" sz="800" baseline="30000" smtClean="0">
                <a:latin typeface="Times New Roman" pitchFamily="18" charset="0"/>
                <a:ea typeface="ＭＳ Ｐゴシック" pitchFamily="34" charset="-128"/>
              </a:rPr>
              <a:t>1,2,5</a:t>
            </a:r>
          </a:p>
          <a:p>
            <a:pPr lvl="1" eaLnBrk="1" hangingPunct="1">
              <a:defRPr/>
            </a:pPr>
            <a:r>
              <a:rPr lang="en-GB" altLang="cs-CZ" sz="800" smtClean="0">
                <a:latin typeface="Times New Roman" pitchFamily="18" charset="0"/>
                <a:ea typeface="ＭＳ Ｐゴシック" pitchFamily="34" charset="-128"/>
              </a:rPr>
              <a:t>In terms of patient-reported outcomes, it is not clear whether it is better to use a disease-specific or generic instrument. Aspects of the Health Assessment Questionnaire (HAQ) such as the pain and disability sections, and the Short Form (SF)-36 Health Survey are considered suitable for measuring physical function, disability and overall health-related quality of life (HRQoL). In addition, the Dermatology Life Quality Index (DLQI) may be used to assess the impact of skin disease on a patient</a:t>
            </a:r>
            <a:r>
              <a:rPr lang="en-GB" altLang="en-US" sz="800" smtClean="0">
                <a:latin typeface="Times New Roman" pitchFamily="18" charset="0"/>
                <a:ea typeface="ＭＳ Ｐゴシック" pitchFamily="34" charset="-128"/>
              </a:rPr>
              <a:t>’</a:t>
            </a:r>
            <a:r>
              <a:rPr lang="en-GB" altLang="cs-CZ" sz="800" smtClean="0">
                <a:latin typeface="Times New Roman" pitchFamily="18" charset="0"/>
                <a:ea typeface="ＭＳ Ｐゴシック" pitchFamily="34" charset="-128"/>
              </a:rPr>
              <a:t>s daily activities.</a:t>
            </a:r>
            <a:r>
              <a:rPr lang="en-GB" altLang="cs-CZ" sz="800" baseline="30000" smtClean="0">
                <a:latin typeface="Times New Roman" pitchFamily="18" charset="0"/>
                <a:ea typeface="ＭＳ Ｐゴシック" pitchFamily="34" charset="-128"/>
              </a:rPr>
              <a:t>1-5</a:t>
            </a:r>
          </a:p>
          <a:p>
            <a:pPr eaLnBrk="1" hangingPunct="1">
              <a:defRPr/>
            </a:pPr>
            <a:endParaRPr lang="en-GB" altLang="cs-CZ" sz="800" smtClean="0">
              <a:latin typeface="Times New Roman" pitchFamily="18" charset="0"/>
              <a:ea typeface="ＭＳ Ｐゴシック" pitchFamily="34" charset="-128"/>
            </a:endParaRPr>
          </a:p>
          <a:p>
            <a:pPr eaLnBrk="1" hangingPunct="1">
              <a:defRPr/>
            </a:pPr>
            <a:r>
              <a:rPr lang="en-GB" altLang="cs-CZ" sz="700" smtClean="0">
                <a:latin typeface="Times New Roman" pitchFamily="18" charset="0"/>
                <a:ea typeface="ＭＳ Ｐゴシック" pitchFamily="34" charset="-128"/>
              </a:rPr>
              <a:t>References:</a:t>
            </a:r>
          </a:p>
          <a:p>
            <a:pPr eaLnBrk="1" hangingPunct="1">
              <a:defRPr/>
            </a:pPr>
            <a:r>
              <a:rPr lang="en-US" altLang="cs-CZ" sz="700" smtClean="0">
                <a:latin typeface="Times New Roman" pitchFamily="18" charset="0"/>
                <a:ea typeface="ＭＳ Ｐゴシック" pitchFamily="34" charset="-128"/>
              </a:rPr>
              <a:t>1. Kyle S, Chandler D, Griffiths CEM, et al. Guideline for anti-TNF-</a:t>
            </a:r>
            <a:r>
              <a:rPr lang="el-GR" altLang="cs-CZ" sz="700" smtClean="0">
                <a:latin typeface="Times New Roman" pitchFamily="18" charset="0"/>
                <a:ea typeface="ＭＳ Ｐゴシック" pitchFamily="34" charset="-128"/>
              </a:rPr>
              <a:t>α</a:t>
            </a:r>
            <a:r>
              <a:rPr lang="en-US" altLang="cs-CZ" sz="700" smtClean="0">
                <a:latin typeface="Times New Roman" pitchFamily="18" charset="0"/>
                <a:ea typeface="ＭＳ Ｐゴシック" pitchFamily="34" charset="-128"/>
              </a:rPr>
              <a:t> therapy in psoriatic arthritis. Rheumatology. 2005;44:390-7.</a:t>
            </a:r>
          </a:p>
          <a:p>
            <a:pPr eaLnBrk="1" hangingPunct="1">
              <a:defRPr/>
            </a:pPr>
            <a:r>
              <a:rPr lang="en-GB" altLang="cs-CZ" sz="700" smtClean="0">
                <a:latin typeface="Times New Roman" pitchFamily="18" charset="0"/>
                <a:ea typeface="ＭＳ Ｐゴシック" pitchFamily="34" charset="-128"/>
              </a:rPr>
              <a:t>2. </a:t>
            </a:r>
            <a:r>
              <a:rPr lang="en-US" altLang="cs-CZ" sz="700" smtClean="0">
                <a:latin typeface="Times New Roman" pitchFamily="18" charset="0"/>
                <a:ea typeface="ＭＳ Ｐゴシック" pitchFamily="34" charset="-128"/>
                <a:sym typeface="Symbol" pitchFamily="18" charset="2"/>
              </a:rPr>
              <a:t>Gladman D</a:t>
            </a:r>
            <a:r>
              <a:rPr lang="de-DE" altLang="cs-CZ" sz="700" smtClean="0">
                <a:latin typeface="Times New Roman" pitchFamily="18" charset="0"/>
                <a:ea typeface="ＭＳ Ｐゴシック" pitchFamily="34" charset="-128"/>
                <a:sym typeface="Symbol" pitchFamily="18" charset="2"/>
              </a:rPr>
              <a:t>D, Helliwell P, Mease PJ, et al. </a:t>
            </a:r>
            <a:r>
              <a:rPr lang="de-DE" altLang="cs-CZ" sz="700" smtClean="0">
                <a:latin typeface="Times New Roman" pitchFamily="18" charset="0"/>
                <a:ea typeface="ＭＳ Ｐゴシック" pitchFamily="34" charset="-128"/>
              </a:rPr>
              <a:t>Assessment of patients with psoriatic arthritis. </a:t>
            </a:r>
            <a:r>
              <a:rPr lang="de-DE" altLang="cs-CZ" sz="700" smtClean="0">
                <a:latin typeface="Times New Roman" pitchFamily="18" charset="0"/>
                <a:ea typeface="ＭＳ Ｐゴシック" pitchFamily="34" charset="-128"/>
                <a:sym typeface="Symbol" pitchFamily="18" charset="2"/>
              </a:rPr>
              <a:t>Arthritis Rheum. 2004;50(1):24-35.</a:t>
            </a:r>
          </a:p>
          <a:p>
            <a:pPr eaLnBrk="1" hangingPunct="1">
              <a:defRPr/>
            </a:pPr>
            <a:r>
              <a:rPr lang="en-GB" altLang="cs-CZ" sz="700" smtClean="0">
                <a:latin typeface="Times New Roman" pitchFamily="18" charset="0"/>
                <a:ea typeface="ＭＳ Ｐゴシック" pitchFamily="34" charset="-128"/>
              </a:rPr>
              <a:t>3. Gladman DD, Mease PJ, Strand V, et al. Consensus on a core set of domains for psoriatic arthritis. J Rheumatol. 2007;34(5):1167-70.</a:t>
            </a:r>
          </a:p>
          <a:p>
            <a:pPr eaLnBrk="1" hangingPunct="1">
              <a:defRPr/>
            </a:pPr>
            <a:r>
              <a:rPr lang="en-GB" altLang="cs-CZ" sz="700" smtClean="0">
                <a:latin typeface="Times New Roman" pitchFamily="18" charset="0"/>
                <a:ea typeface="ＭＳ Ｐゴシック" pitchFamily="34" charset="-128"/>
              </a:rPr>
              <a:t>4. </a:t>
            </a:r>
            <a:r>
              <a:rPr lang="en-US" altLang="cs-CZ" sz="700" smtClean="0">
                <a:latin typeface="Times New Roman" pitchFamily="18" charset="0"/>
                <a:ea typeface="ＭＳ Ｐゴシック" pitchFamily="34" charset="-128"/>
              </a:rPr>
              <a:t>Gladman DD, Mease PJ, Ritchlin CT, et al. Adalimumab for long-term treatment of psoriatic arthritis. Arthritis Rheum. 2007;56(2):476-88.</a:t>
            </a:r>
          </a:p>
          <a:p>
            <a:pPr eaLnBrk="1" hangingPunct="1">
              <a:defRPr/>
            </a:pPr>
            <a:r>
              <a:rPr lang="en-GB" altLang="cs-CZ" sz="700" smtClean="0">
                <a:latin typeface="Times New Roman" pitchFamily="18" charset="0"/>
                <a:ea typeface="ＭＳ Ｐゴシック" pitchFamily="34" charset="-128"/>
              </a:rPr>
              <a:t>5. </a:t>
            </a:r>
            <a:r>
              <a:rPr lang="en-US" altLang="cs-CZ" sz="700" smtClean="0">
                <a:latin typeface="Times New Roman" pitchFamily="18" charset="0"/>
                <a:ea typeface="ＭＳ Ｐゴシック" pitchFamily="34" charset="-128"/>
              </a:rPr>
              <a:t>Mease PJ, Gladman DD, Ritchlin CT, et al. Adalimumab for the treatment of patients with moderately to severely active psoriatic arthritis. Arthritis Rheum. 2005;52(10):3279-89.</a:t>
            </a:r>
          </a:p>
          <a:p>
            <a:pPr eaLnBrk="1" hangingPunct="1">
              <a:defRPr/>
            </a:pPr>
            <a:r>
              <a:rPr lang="en-GB" altLang="cs-CZ" sz="700" smtClean="0">
                <a:latin typeface="Times New Roman" pitchFamily="18" charset="0"/>
                <a:ea typeface="ＭＳ Ｐゴシック" pitchFamily="34" charset="-128"/>
              </a:rPr>
              <a:t>6. </a:t>
            </a:r>
            <a:r>
              <a:rPr lang="en-US" altLang="cs-CZ" sz="700" smtClean="0">
                <a:latin typeface="Times New Roman" pitchFamily="18" charset="0"/>
                <a:ea typeface="ＭＳ Ｐゴシック" pitchFamily="34" charset="-128"/>
              </a:rPr>
              <a:t>Kane D, Stafford L, Breshihan B, FitzGerald O. A prospective, clinical and radiological study of early psoriatic arthritis: an early synovitis clinic experience. Rheumatology. 2003;42:1460-8.</a:t>
            </a:r>
            <a:endParaRPr lang="en-GB" altLang="cs-CZ" sz="700" smtClean="0">
              <a:latin typeface="Times New Roman" pitchFamily="18"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1"/>
      </p:bgRef>
    </p:bg>
    <p:spTree>
      <p:nvGrpSpPr>
        <p:cNvPr id="1" name=""/>
        <p:cNvGrpSpPr/>
        <p:nvPr/>
      </p:nvGrpSpPr>
      <p:grpSpPr>
        <a:xfrm>
          <a:off x="0" y="0"/>
          <a:ext cx="0" cy="0"/>
          <a:chOff x="0" y="0"/>
          <a:chExt cx="0" cy="0"/>
        </a:xfrm>
      </p:grpSpPr>
      <p:sp>
        <p:nvSpPr>
          <p:cNvPr id="8" name="Nadpis 7"/>
          <p:cNvSpPr>
            <a:spLocks noGrp="1"/>
          </p:cNvSpPr>
          <p:nvPr>
            <p:ph type="ctrTitle"/>
          </p:nvPr>
        </p:nvSpPr>
        <p:spPr>
          <a:xfrm>
            <a:off x="2286000" y="3124200"/>
            <a:ext cx="6172200" cy="1894362"/>
          </a:xfrm>
        </p:spPr>
        <p:txBody>
          <a:bodyPr/>
          <a:lstStyle>
            <a:lvl1pPr>
              <a:defRPr b="1"/>
            </a:lvl1pPr>
          </a:lstStyle>
          <a:p>
            <a:r>
              <a:rPr kumimoji="0" lang="cs-CZ" smtClean="0"/>
              <a:t>Kliknutím lze upravit styl.</a:t>
            </a:r>
            <a:endParaRPr kumimoji="0" lang="en-US"/>
          </a:p>
        </p:txBody>
      </p:sp>
      <p:sp>
        <p:nvSpPr>
          <p:cNvPr id="9" name="Podnadpis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
        <p:nvSpPr>
          <p:cNvPr id="28" name="Zástupný symbol pro datum 27"/>
          <p:cNvSpPr>
            <a:spLocks noGrp="1"/>
          </p:cNvSpPr>
          <p:nvPr>
            <p:ph type="dt" sz="half" idx="10"/>
          </p:nvPr>
        </p:nvSpPr>
        <p:spPr bwMode="auto">
          <a:xfrm rot="5400000">
            <a:off x="7764621" y="1174097"/>
            <a:ext cx="2286000" cy="381000"/>
          </a:xfrm>
        </p:spPr>
        <p:txBody>
          <a:bodyPr/>
          <a:lstStyle/>
          <a:p>
            <a:fld id="{9A7C4F72-4AB8-4A72-9334-5DA266569C0F}" type="datetimeFigureOut">
              <a:rPr lang="cs-CZ" smtClean="0"/>
              <a:t>16.4.2015</a:t>
            </a:fld>
            <a:endParaRPr lang="cs-CZ"/>
          </a:p>
        </p:txBody>
      </p:sp>
      <p:sp>
        <p:nvSpPr>
          <p:cNvPr id="17" name="Zástupný symbol pro zápatí 16"/>
          <p:cNvSpPr>
            <a:spLocks noGrp="1"/>
          </p:cNvSpPr>
          <p:nvPr>
            <p:ph type="ftr" sz="quarter" idx="11"/>
          </p:nvPr>
        </p:nvSpPr>
        <p:spPr bwMode="auto">
          <a:xfrm rot="5400000">
            <a:off x="7077269" y="4181669"/>
            <a:ext cx="3657600" cy="384048"/>
          </a:xfrm>
        </p:spPr>
        <p:txBody>
          <a:bodyPr/>
          <a:lstStyle/>
          <a:p>
            <a:endParaRPr lang="cs-CZ"/>
          </a:p>
        </p:txBody>
      </p:sp>
      <p:sp>
        <p:nvSpPr>
          <p:cNvPr id="10" name="Obdélník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bdélník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nice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římá spojnice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Přímá spojnice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nice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nice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Přímá spojnice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Obdélník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á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á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á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á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á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Zástupný symbol pro číslo snímku 28"/>
          <p:cNvSpPr>
            <a:spLocks noGrp="1"/>
          </p:cNvSpPr>
          <p:nvPr>
            <p:ph type="sldNum" sz="quarter" idx="12"/>
          </p:nvPr>
        </p:nvSpPr>
        <p:spPr bwMode="auto">
          <a:xfrm>
            <a:off x="1325544" y="4928702"/>
            <a:ext cx="609600" cy="517524"/>
          </a:xfrm>
        </p:spPr>
        <p:txBody>
          <a:bodyPr/>
          <a:lstStyle/>
          <a:p>
            <a:fld id="{0AB20F2F-8958-44EC-B69A-217910E1C7D4}" type="slidenum">
              <a:rPr lang="cs-CZ" smtClean="0"/>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9A7C4F72-4AB8-4A72-9334-5DA266569C0F}" type="datetimeFigureOut">
              <a:rPr lang="cs-CZ" smtClean="0"/>
              <a:t>16.4.2015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AB20F2F-8958-44EC-B69A-217910E1C7D4}"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1676400" cy="5851525"/>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9A7C4F72-4AB8-4A72-9334-5DA266569C0F}" type="datetimeFigureOut">
              <a:rPr lang="cs-CZ" smtClean="0"/>
              <a:t>16.4.2015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AB20F2F-8958-44EC-B69A-217910E1C7D4}" type="slidenum">
              <a:rPr lang="cs-CZ" smtClean="0"/>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graf 2"/>
          <p:cNvSpPr>
            <a:spLocks noGrp="1"/>
          </p:cNvSpPr>
          <p:nvPr>
            <p:ph type="chart" idx="1"/>
          </p:nvPr>
        </p:nvSpPr>
        <p:spPr>
          <a:xfrm>
            <a:off x="457200" y="1600200"/>
            <a:ext cx="8229600" cy="4525963"/>
          </a:xfrm>
        </p:spPr>
        <p:txBody>
          <a:bodyPr/>
          <a:lstStyle/>
          <a:p>
            <a:endParaRPr lang="cs-CZ"/>
          </a:p>
        </p:txBody>
      </p:sp>
      <p:sp>
        <p:nvSpPr>
          <p:cNvPr id="4" name="Zástupný symbol pro datum 3"/>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5" name="Zástupný symbol pro zápatí 4"/>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6" name="Zástupný symbol pro číslo snímku 5"/>
          <p:cNvSpPr>
            <a:spLocks noGrp="1"/>
          </p:cNvSpPr>
          <p:nvPr>
            <p:ph type="sldNum" sz="quarter" idx="12"/>
          </p:nvPr>
        </p:nvSpPr>
        <p:spPr>
          <a:xfrm>
            <a:off x="6553200" y="6245225"/>
            <a:ext cx="2133600" cy="476250"/>
          </a:xfrm>
        </p:spPr>
        <p:txBody>
          <a:bodyPr/>
          <a:lstStyle>
            <a:lvl1pPr>
              <a:defRPr/>
            </a:lvl1pPr>
          </a:lstStyle>
          <a:p>
            <a:fld id="{1F52B64D-339E-44D2-8E68-1E64A44DE48F}" type="slidenum">
              <a:rPr lang="cs-CZ" altLang="cs-CZ"/>
              <a:pPr/>
              <a:t>‹#›</a:t>
            </a:fld>
            <a:endParaRPr lang="cs-CZ" altLang="cs-CZ"/>
          </a:p>
        </p:txBody>
      </p:sp>
    </p:spTree>
    <p:extLst>
      <p:ext uri="{BB962C8B-B14F-4D97-AF65-F5344CB8AC3E}">
        <p14:creationId xmlns:p14="http://schemas.microsoft.com/office/powerpoint/2010/main" val="1606290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307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307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endParaRPr lang="cs-CZ"/>
          </a:p>
        </p:txBody>
      </p:sp>
      <p:sp>
        <p:nvSpPr>
          <p:cNvPr id="6" name="Rectangle 8"/>
          <p:cNvSpPr>
            <a:spLocks noGrp="1" noChangeArrowheads="1"/>
          </p:cNvSpPr>
          <p:nvPr>
            <p:ph type="ftr" sz="quarter" idx="11"/>
          </p:nvPr>
        </p:nvSpPr>
        <p:spPr>
          <a:ln/>
        </p:spPr>
        <p:txBody>
          <a:bodyPr/>
          <a:lstStyle>
            <a:lvl1pPr>
              <a:defRPr/>
            </a:lvl1pPr>
          </a:lstStyle>
          <a:p>
            <a:pPr>
              <a:defRPr/>
            </a:pPr>
            <a:endParaRPr lang="cs-CZ"/>
          </a:p>
        </p:txBody>
      </p:sp>
      <p:sp>
        <p:nvSpPr>
          <p:cNvPr id="7" name="Rectangle 9"/>
          <p:cNvSpPr>
            <a:spLocks noGrp="1" noChangeArrowheads="1"/>
          </p:cNvSpPr>
          <p:nvPr>
            <p:ph type="sldNum" sz="quarter" idx="12"/>
          </p:nvPr>
        </p:nvSpPr>
        <p:spPr>
          <a:ln/>
        </p:spPr>
        <p:txBody>
          <a:bodyPr/>
          <a:lstStyle>
            <a:lvl1pPr>
              <a:defRPr/>
            </a:lvl1pPr>
          </a:lstStyle>
          <a:p>
            <a:pPr>
              <a:defRPr/>
            </a:pPr>
            <a:fld id="{7593D3F1-564A-4D2A-9C80-ED6D92A2710B}" type="slidenum">
              <a:rPr lang="cs-CZ"/>
              <a:pPr>
                <a:defRPr/>
              </a:pPr>
              <a:t>‹#›</a:t>
            </a:fld>
            <a:endParaRPr lang="cs-CZ"/>
          </a:p>
        </p:txBody>
      </p:sp>
    </p:spTree>
    <p:extLst>
      <p:ext uri="{BB962C8B-B14F-4D97-AF65-F5344CB8AC3E}">
        <p14:creationId xmlns:p14="http://schemas.microsoft.com/office/powerpoint/2010/main" val="182206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8" name="Zástupný symbol pro obsah 7"/>
          <p:cNvSpPr>
            <a:spLocks noGrp="1"/>
          </p:cNvSpPr>
          <p:nvPr>
            <p:ph sz="quarter" idx="1"/>
          </p:nvPr>
        </p:nvSpPr>
        <p:spPr>
          <a:xfrm>
            <a:off x="457200" y="1600200"/>
            <a:ext cx="7467600" cy="4873752"/>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4"/>
          </p:nvPr>
        </p:nvSpPr>
        <p:spPr/>
        <p:txBody>
          <a:bodyPr rtlCol="0"/>
          <a:lstStyle/>
          <a:p>
            <a:fld id="{9A7C4F72-4AB8-4A72-9334-5DA266569C0F}" type="datetimeFigureOut">
              <a:rPr lang="cs-CZ" smtClean="0"/>
              <a:t>16.4.2015</a:t>
            </a:fld>
            <a:endParaRPr lang="cs-CZ"/>
          </a:p>
        </p:txBody>
      </p:sp>
      <p:sp>
        <p:nvSpPr>
          <p:cNvPr id="9" name="Zástupný symbol pro číslo snímku 8"/>
          <p:cNvSpPr>
            <a:spLocks noGrp="1"/>
          </p:cNvSpPr>
          <p:nvPr>
            <p:ph type="sldNum" sz="quarter" idx="15"/>
          </p:nvPr>
        </p:nvSpPr>
        <p:spPr/>
        <p:txBody>
          <a:bodyPr rtlCol="0"/>
          <a:lstStyle/>
          <a:p>
            <a:fld id="{0AB20F2F-8958-44EC-B69A-217910E1C7D4}" type="slidenum">
              <a:rPr lang="cs-CZ" smtClean="0"/>
              <a:t>‹#›</a:t>
            </a:fld>
            <a:endParaRPr lang="cs-CZ"/>
          </a:p>
        </p:txBody>
      </p:sp>
      <p:sp>
        <p:nvSpPr>
          <p:cNvPr id="10" name="Zástupný symbol pro zápatí 9"/>
          <p:cNvSpPr>
            <a:spLocks noGrp="1"/>
          </p:cNvSpPr>
          <p:nvPr>
            <p:ph type="ftr" sz="quarter" idx="16"/>
          </p:nvPr>
        </p:nvSpPr>
        <p:spPr/>
        <p:txBody>
          <a:bodyPr rtlCol="0"/>
          <a:lstStyle/>
          <a:p>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286000" y="2895600"/>
            <a:ext cx="6172200" cy="2053590"/>
          </a:xfrm>
        </p:spPr>
        <p:txBody>
          <a:bodyPr/>
          <a:lstStyle>
            <a:lvl1pPr algn="l">
              <a:buNone/>
              <a:defRPr sz="3000" b="1" cap="small" baseline="0"/>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bwMode="auto">
          <a:xfrm rot="5400000">
            <a:off x="7763256" y="1170432"/>
            <a:ext cx="2286000" cy="381000"/>
          </a:xfrm>
        </p:spPr>
        <p:txBody>
          <a:bodyPr/>
          <a:lstStyle/>
          <a:p>
            <a:fld id="{9A7C4F72-4AB8-4A72-9334-5DA266569C0F}" type="datetimeFigureOut">
              <a:rPr lang="cs-CZ" smtClean="0"/>
              <a:t>16.4.2015</a:t>
            </a:fld>
            <a:endParaRPr lang="cs-CZ"/>
          </a:p>
        </p:txBody>
      </p:sp>
      <p:sp>
        <p:nvSpPr>
          <p:cNvPr id="5" name="Zástupný symbol pro zápatí 4"/>
          <p:cNvSpPr>
            <a:spLocks noGrp="1"/>
          </p:cNvSpPr>
          <p:nvPr>
            <p:ph type="ftr" sz="quarter" idx="11"/>
          </p:nvPr>
        </p:nvSpPr>
        <p:spPr bwMode="auto">
          <a:xfrm rot="5400000">
            <a:off x="7077456" y="4178808"/>
            <a:ext cx="3657600" cy="384048"/>
          </a:xfrm>
        </p:spPr>
        <p:txBody>
          <a:bodyPr/>
          <a:lstStyle/>
          <a:p>
            <a:endParaRPr lang="cs-CZ"/>
          </a:p>
        </p:txBody>
      </p:sp>
      <p:sp>
        <p:nvSpPr>
          <p:cNvPr id="9" name="Obdélník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nice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Přímá spojnice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nice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nice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Přímá spojnice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Obdélník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á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á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á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á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á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Přímá spojnice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Zástupný symbol pro číslo snímku 5"/>
          <p:cNvSpPr>
            <a:spLocks noGrp="1"/>
          </p:cNvSpPr>
          <p:nvPr>
            <p:ph type="sldNum" sz="quarter" idx="12"/>
          </p:nvPr>
        </p:nvSpPr>
        <p:spPr bwMode="auto">
          <a:xfrm>
            <a:off x="1340616" y="4928702"/>
            <a:ext cx="609600" cy="517524"/>
          </a:xfrm>
        </p:spPr>
        <p:txBody>
          <a:bodyPr/>
          <a:lstStyle/>
          <a:p>
            <a:fld id="{0AB20F2F-8958-44EC-B69A-217910E1C7D4}" type="slidenum">
              <a:rPr lang="cs-CZ" smtClean="0"/>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5" name="Zástupný symbol pro datum 4"/>
          <p:cNvSpPr>
            <a:spLocks noGrp="1"/>
          </p:cNvSpPr>
          <p:nvPr>
            <p:ph type="dt" sz="half" idx="10"/>
          </p:nvPr>
        </p:nvSpPr>
        <p:spPr/>
        <p:txBody>
          <a:bodyPr/>
          <a:lstStyle/>
          <a:p>
            <a:fld id="{9A7C4F72-4AB8-4A72-9334-5DA266569C0F}" type="datetimeFigureOut">
              <a:rPr lang="cs-CZ" smtClean="0"/>
              <a:t>16.4.2015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AB20F2F-8958-44EC-B69A-217910E1C7D4}" type="slidenum">
              <a:rPr lang="cs-CZ" smtClean="0"/>
              <a:t>‹#›</a:t>
            </a:fld>
            <a:endParaRPr lang="cs-CZ"/>
          </a:p>
        </p:txBody>
      </p:sp>
      <p:sp>
        <p:nvSpPr>
          <p:cNvPr id="9" name="Zástupný symbol pro obsah 8"/>
          <p:cNvSpPr>
            <a:spLocks noGrp="1"/>
          </p:cNvSpPr>
          <p:nvPr>
            <p:ph sz="quarter" idx="1"/>
          </p:nvPr>
        </p:nvSpPr>
        <p:spPr>
          <a:xfrm>
            <a:off x="457200" y="1600200"/>
            <a:ext cx="3657600" cy="45720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270248" y="1600200"/>
            <a:ext cx="3657600" cy="45720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7543800" cy="1143000"/>
          </a:xfrm>
        </p:spPr>
        <p:txBody>
          <a:bodyPr anchor="b"/>
          <a:lstStyle>
            <a:lvl1pPr>
              <a:defRPr/>
            </a:lvl1pPr>
          </a:lstStyle>
          <a:p>
            <a:r>
              <a:rPr kumimoji="0" lang="cs-CZ" smtClean="0"/>
              <a:t>Kliknutím lze upravit styl.</a:t>
            </a:r>
            <a:endParaRPr kumimoji="0" lang="en-US"/>
          </a:p>
        </p:txBody>
      </p:sp>
      <p:sp>
        <p:nvSpPr>
          <p:cNvPr id="7" name="Zástupný symbol pro datum 6"/>
          <p:cNvSpPr>
            <a:spLocks noGrp="1"/>
          </p:cNvSpPr>
          <p:nvPr>
            <p:ph type="dt" sz="half" idx="10"/>
          </p:nvPr>
        </p:nvSpPr>
        <p:spPr/>
        <p:txBody>
          <a:bodyPr/>
          <a:lstStyle/>
          <a:p>
            <a:fld id="{9A7C4F72-4AB8-4A72-9334-5DA266569C0F}" type="datetimeFigureOut">
              <a:rPr lang="cs-CZ" smtClean="0"/>
              <a:t>16.4.2015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AB20F2F-8958-44EC-B69A-217910E1C7D4}" type="slidenum">
              <a:rPr lang="cs-CZ" smtClean="0"/>
              <a:t>‹#›</a:t>
            </a:fld>
            <a:endParaRPr lang="cs-CZ"/>
          </a:p>
        </p:txBody>
      </p:sp>
      <p:sp>
        <p:nvSpPr>
          <p:cNvPr id="11" name="Zástupný symbol pro obsah 10"/>
          <p:cNvSpPr>
            <a:spLocks noGrp="1"/>
          </p:cNvSpPr>
          <p:nvPr>
            <p:ph sz="quarter" idx="2"/>
          </p:nvPr>
        </p:nvSpPr>
        <p:spPr>
          <a:xfrm>
            <a:off x="457200" y="2362200"/>
            <a:ext cx="3657600" cy="38862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quarter" idx="4"/>
          </p:nvPr>
        </p:nvSpPr>
        <p:spPr>
          <a:xfrm>
            <a:off x="4371975" y="2362200"/>
            <a:ext cx="3657600" cy="38862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text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Kliknutím lze upravit styly předlohy textu.</a:t>
            </a:r>
          </a:p>
        </p:txBody>
      </p:sp>
      <p:sp>
        <p:nvSpPr>
          <p:cNvPr id="14" name="Zástupný symbol pro text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Kliknutím lze upravit styly předlohy textu.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6" name="Zástupný symbol pro datum 5"/>
          <p:cNvSpPr>
            <a:spLocks noGrp="1"/>
          </p:cNvSpPr>
          <p:nvPr>
            <p:ph type="dt" sz="half" idx="10"/>
          </p:nvPr>
        </p:nvSpPr>
        <p:spPr/>
        <p:txBody>
          <a:bodyPr rtlCol="0"/>
          <a:lstStyle/>
          <a:p>
            <a:fld id="{9A7C4F72-4AB8-4A72-9334-5DA266569C0F}" type="datetimeFigureOut">
              <a:rPr lang="cs-CZ" smtClean="0"/>
              <a:t>16.4.2015</a:t>
            </a:fld>
            <a:endParaRPr lang="cs-CZ"/>
          </a:p>
        </p:txBody>
      </p:sp>
      <p:sp>
        <p:nvSpPr>
          <p:cNvPr id="7" name="Zástupný symbol pro číslo snímku 6"/>
          <p:cNvSpPr>
            <a:spLocks noGrp="1"/>
          </p:cNvSpPr>
          <p:nvPr>
            <p:ph type="sldNum" sz="quarter" idx="11"/>
          </p:nvPr>
        </p:nvSpPr>
        <p:spPr/>
        <p:txBody>
          <a:bodyPr rtlCol="0"/>
          <a:lstStyle/>
          <a:p>
            <a:fld id="{0AB20F2F-8958-44EC-B69A-217910E1C7D4}" type="slidenum">
              <a:rPr lang="cs-CZ" smtClean="0"/>
              <a:t>‹#›</a:t>
            </a:fld>
            <a:endParaRPr lang="cs-CZ"/>
          </a:p>
        </p:txBody>
      </p:sp>
      <p:sp>
        <p:nvSpPr>
          <p:cNvPr id="8" name="Zástupný symbol pro zápatí 7"/>
          <p:cNvSpPr>
            <a:spLocks noGrp="1"/>
          </p:cNvSpPr>
          <p:nvPr>
            <p:ph type="ftr" sz="quarter" idx="12"/>
          </p:nvPr>
        </p:nvSpPr>
        <p:spPr/>
        <p:txBody>
          <a:bodyPr rtlCol="0"/>
          <a:lstStyle/>
          <a:p>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A7C4F72-4AB8-4A72-9334-5DA266569C0F}" type="datetimeFigureOut">
              <a:rPr lang="cs-CZ" smtClean="0"/>
              <a:t>16.4.2015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AB20F2F-8958-44EC-B69A-217910E1C7D4}"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0" name="Přímá spojnice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Nadpis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cs-CZ" smtClean="0"/>
              <a:t>Kliknutím lze upravit styl.</a:t>
            </a:r>
            <a:endParaRPr kumimoji="0" lang="en-US"/>
          </a:p>
        </p:txBody>
      </p:sp>
      <p:sp>
        <p:nvSpPr>
          <p:cNvPr id="3" name="Zástupný symbol pro text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8" name="Přímá spojnice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Přímá spojnice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Přímá spojnice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bdélník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nice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á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Zástupný symbol pro obsah 17"/>
          <p:cNvSpPr>
            <a:spLocks noGrp="1"/>
          </p:cNvSpPr>
          <p:nvPr>
            <p:ph sz="quarter" idx="1"/>
          </p:nvPr>
        </p:nvSpPr>
        <p:spPr>
          <a:xfrm>
            <a:off x="304800" y="274320"/>
            <a:ext cx="5638800" cy="6327648"/>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1" name="Zástupný symbol pro datum 20"/>
          <p:cNvSpPr>
            <a:spLocks noGrp="1"/>
          </p:cNvSpPr>
          <p:nvPr>
            <p:ph type="dt" sz="half" idx="14"/>
          </p:nvPr>
        </p:nvSpPr>
        <p:spPr/>
        <p:txBody>
          <a:bodyPr rtlCol="0"/>
          <a:lstStyle/>
          <a:p>
            <a:fld id="{9A7C4F72-4AB8-4A72-9334-5DA266569C0F}" type="datetimeFigureOut">
              <a:rPr lang="cs-CZ" smtClean="0"/>
              <a:t>16.4.2015</a:t>
            </a:fld>
            <a:endParaRPr lang="cs-CZ"/>
          </a:p>
        </p:txBody>
      </p:sp>
      <p:sp>
        <p:nvSpPr>
          <p:cNvPr id="22" name="Zástupný symbol pro číslo snímku 21"/>
          <p:cNvSpPr>
            <a:spLocks noGrp="1"/>
          </p:cNvSpPr>
          <p:nvPr>
            <p:ph type="sldNum" sz="quarter" idx="15"/>
          </p:nvPr>
        </p:nvSpPr>
        <p:spPr/>
        <p:txBody>
          <a:bodyPr rtlCol="0"/>
          <a:lstStyle/>
          <a:p>
            <a:fld id="{0AB20F2F-8958-44EC-B69A-217910E1C7D4}" type="slidenum">
              <a:rPr lang="cs-CZ" smtClean="0"/>
              <a:t>‹#›</a:t>
            </a:fld>
            <a:endParaRPr lang="cs-CZ"/>
          </a:p>
        </p:txBody>
      </p:sp>
      <p:sp>
        <p:nvSpPr>
          <p:cNvPr id="23" name="Zástupný symbol pro zápatí 22"/>
          <p:cNvSpPr>
            <a:spLocks noGrp="1"/>
          </p:cNvSpPr>
          <p:nvPr>
            <p:ph type="ftr" sz="quarter" idx="16"/>
          </p:nvPr>
        </p:nvSpPr>
        <p:spPr/>
        <p:txBody>
          <a:bodyPr rtlCol="0"/>
          <a:lstStyle/>
          <a:p>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Přímá spojnice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á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Nadpis 1"/>
          <p:cNvSpPr>
            <a:spLocks noGrp="1"/>
          </p:cNvSpPr>
          <p:nvPr>
            <p:ph type="title"/>
          </p:nvPr>
        </p:nvSpPr>
        <p:spPr>
          <a:xfrm rot="5400000">
            <a:off x="3350133" y="3200400"/>
            <a:ext cx="6309360" cy="457200"/>
          </a:xfrm>
        </p:spPr>
        <p:txBody>
          <a:bodyPr anchor="b"/>
          <a:lstStyle>
            <a:lvl1pPr algn="l">
              <a:buNone/>
              <a:defRPr sz="2000" b="1"/>
            </a:lvl1pPr>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cs-CZ" smtClean="0"/>
              <a:t>Kliknutím na ikonu přidáte obrázek.</a:t>
            </a:r>
            <a:endParaRPr kumimoji="0" lang="en-US" dirty="0"/>
          </a:p>
        </p:txBody>
      </p:sp>
      <p:sp>
        <p:nvSpPr>
          <p:cNvPr id="4" name="Zástupný symbol pro text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10" name="Přímá spojnice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Obdélník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římá spojnice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Přímá spojnice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Přímá spojnice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Zástupný symbol pro datum 16"/>
          <p:cNvSpPr>
            <a:spLocks noGrp="1"/>
          </p:cNvSpPr>
          <p:nvPr>
            <p:ph type="dt" sz="half" idx="10"/>
          </p:nvPr>
        </p:nvSpPr>
        <p:spPr/>
        <p:txBody>
          <a:bodyPr rtlCol="0"/>
          <a:lstStyle/>
          <a:p>
            <a:fld id="{9A7C4F72-4AB8-4A72-9334-5DA266569C0F}" type="datetimeFigureOut">
              <a:rPr lang="cs-CZ" smtClean="0"/>
              <a:t>16.4.2015</a:t>
            </a:fld>
            <a:endParaRPr lang="cs-CZ"/>
          </a:p>
        </p:txBody>
      </p:sp>
      <p:sp>
        <p:nvSpPr>
          <p:cNvPr id="18" name="Zástupný symbol pro číslo snímku 17"/>
          <p:cNvSpPr>
            <a:spLocks noGrp="1"/>
          </p:cNvSpPr>
          <p:nvPr>
            <p:ph type="sldNum" sz="quarter" idx="11"/>
          </p:nvPr>
        </p:nvSpPr>
        <p:spPr/>
        <p:txBody>
          <a:bodyPr rtlCol="0"/>
          <a:lstStyle/>
          <a:p>
            <a:fld id="{0AB20F2F-8958-44EC-B69A-217910E1C7D4}" type="slidenum">
              <a:rPr lang="cs-CZ" smtClean="0"/>
              <a:t>‹#›</a:t>
            </a:fld>
            <a:endParaRPr lang="cs-CZ"/>
          </a:p>
        </p:txBody>
      </p:sp>
      <p:sp>
        <p:nvSpPr>
          <p:cNvPr id="21" name="Zástupný symbol pro zápatí 20"/>
          <p:cNvSpPr>
            <a:spLocks noGrp="1"/>
          </p:cNvSpPr>
          <p:nvPr>
            <p:ph type="ftr" sz="quarter" idx="12"/>
          </p:nvPr>
        </p:nvSpPr>
        <p:spPr/>
        <p:txBody>
          <a:bodyPr rtlCol="0"/>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Přímá spojnice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Zástupný symbol pro nadpis 21"/>
          <p:cNvSpPr>
            <a:spLocks noGrp="1"/>
          </p:cNvSpPr>
          <p:nvPr>
            <p:ph type="title"/>
          </p:nvPr>
        </p:nvSpPr>
        <p:spPr>
          <a:xfrm>
            <a:off x="457200" y="274638"/>
            <a:ext cx="7467600" cy="1143000"/>
          </a:xfrm>
          <a:prstGeom prst="rect">
            <a:avLst/>
          </a:prstGeom>
        </p:spPr>
        <p:txBody>
          <a:bodyPr vert="horz" anchor="b">
            <a:normAutofit/>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9A7C4F72-4AB8-4A72-9334-5DA266569C0F}" type="datetimeFigureOut">
              <a:rPr lang="cs-CZ" smtClean="0"/>
              <a:t>16.4.2015</a:t>
            </a:fld>
            <a:endParaRPr lang="cs-CZ"/>
          </a:p>
        </p:txBody>
      </p:sp>
      <p:sp>
        <p:nvSpPr>
          <p:cNvPr id="3" name="Zástupný symbol pro zápatí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cs-CZ"/>
          </a:p>
        </p:txBody>
      </p:sp>
      <p:sp>
        <p:nvSpPr>
          <p:cNvPr id="7" name="Přímá spojnice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Přímá spojnice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Obdélník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nice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á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Zástupný symbol pro číslo snímk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0AB20F2F-8958-44EC-B69A-217910E1C7D4}"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7.png"/><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0.emf"/></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123728" y="404664"/>
            <a:ext cx="6552728" cy="2880320"/>
          </a:xfrm>
        </p:spPr>
        <p:txBody>
          <a:bodyPr>
            <a:normAutofit/>
          </a:bodyPr>
          <a:lstStyle/>
          <a:p>
            <a:r>
              <a:rPr lang="cs-CZ" dirty="0" smtClean="0"/>
              <a:t>Biologická léčba v revmatologii  a problematika zkoušení nových léků </a:t>
            </a:r>
            <a:endParaRPr lang="cs-CZ" dirty="0"/>
          </a:p>
        </p:txBody>
      </p:sp>
      <p:sp>
        <p:nvSpPr>
          <p:cNvPr id="3" name="Podnadpis 2"/>
          <p:cNvSpPr>
            <a:spLocks noGrp="1"/>
          </p:cNvSpPr>
          <p:nvPr>
            <p:ph type="subTitle" idx="1"/>
          </p:nvPr>
        </p:nvSpPr>
        <p:spPr>
          <a:xfrm>
            <a:off x="2267744" y="4721696"/>
            <a:ext cx="6768752" cy="1371600"/>
          </a:xfrm>
        </p:spPr>
        <p:txBody>
          <a:bodyPr>
            <a:normAutofit fontScale="92500"/>
          </a:bodyPr>
          <a:lstStyle/>
          <a:p>
            <a:r>
              <a:rPr lang="cs-CZ" dirty="0" smtClean="0"/>
              <a:t>prof. MUDr. Karel Pavelka, DrSc.</a:t>
            </a:r>
          </a:p>
          <a:p>
            <a:r>
              <a:rPr lang="cs-CZ" dirty="0" smtClean="0"/>
              <a:t>Revmatologický ústav a Revmatologická klinika 1. LF UK </a:t>
            </a:r>
          </a:p>
          <a:p>
            <a:endParaRPr lang="cs-CZ" dirty="0"/>
          </a:p>
          <a:p>
            <a:r>
              <a:rPr lang="cs-CZ" dirty="0" smtClean="0"/>
              <a:t>Praha 2015</a:t>
            </a:r>
            <a:endParaRPr lang="cs-CZ" dirty="0"/>
          </a:p>
        </p:txBody>
      </p:sp>
    </p:spTree>
    <p:extLst>
      <p:ext uri="{BB962C8B-B14F-4D97-AF65-F5344CB8AC3E}">
        <p14:creationId xmlns:p14="http://schemas.microsoft.com/office/powerpoint/2010/main" val="72158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7467600" cy="1143000"/>
          </a:xfrm>
        </p:spPr>
        <p:txBody>
          <a:bodyPr/>
          <a:lstStyle/>
          <a:p>
            <a:r>
              <a:rPr lang="cs-CZ" b="1" dirty="0" smtClean="0"/>
              <a:t>DMARDs v roce 2015</a:t>
            </a:r>
            <a:endParaRPr lang="cs-CZ" b="1" dirty="0"/>
          </a:p>
        </p:txBody>
      </p:sp>
      <p:sp>
        <p:nvSpPr>
          <p:cNvPr id="3" name="Zástupný symbol pro obsah 2"/>
          <p:cNvSpPr>
            <a:spLocks noGrp="1"/>
          </p:cNvSpPr>
          <p:nvPr>
            <p:ph sz="quarter" idx="1"/>
          </p:nvPr>
        </p:nvSpPr>
        <p:spPr/>
        <p:txBody>
          <a:bodyPr/>
          <a:lstStyle/>
          <a:p>
            <a:r>
              <a:rPr lang="cs-CZ" dirty="0" smtClean="0">
                <a:solidFill>
                  <a:srgbClr val="FF0000"/>
                </a:solidFill>
              </a:rPr>
              <a:t>Konvenční syntetická DMARD</a:t>
            </a:r>
            <a:r>
              <a:rPr lang="cs-CZ" dirty="0" smtClean="0"/>
              <a:t/>
            </a:r>
            <a:br>
              <a:rPr lang="cs-CZ" dirty="0" smtClean="0"/>
            </a:br>
            <a:r>
              <a:rPr lang="cs-CZ" dirty="0" smtClean="0"/>
              <a:t>- </a:t>
            </a:r>
            <a:r>
              <a:rPr lang="cs-CZ" i="1" dirty="0" smtClean="0"/>
              <a:t>metotrexát, sulfasalazin, leflunomid, antimalarika </a:t>
            </a:r>
            <a:endParaRPr lang="cs-CZ" i="1" dirty="0"/>
          </a:p>
          <a:p>
            <a:r>
              <a:rPr lang="cs-CZ" dirty="0" smtClean="0">
                <a:solidFill>
                  <a:srgbClr val="FF0000"/>
                </a:solidFill>
              </a:rPr>
              <a:t>Biologické DMARD</a:t>
            </a:r>
            <a:r>
              <a:rPr lang="cs-CZ" dirty="0" smtClean="0"/>
              <a:t/>
            </a:r>
            <a:br>
              <a:rPr lang="cs-CZ" dirty="0" smtClean="0"/>
            </a:br>
            <a:r>
              <a:rPr lang="cs-CZ" dirty="0" smtClean="0"/>
              <a:t>- anti TNF (</a:t>
            </a:r>
            <a:r>
              <a:rPr lang="cs-CZ" i="1" dirty="0" smtClean="0"/>
              <a:t>infliximab, adalimumab, certolizumab, golimumab, etanercept</a:t>
            </a:r>
            <a:r>
              <a:rPr lang="cs-CZ" dirty="0" smtClean="0"/>
              <a:t>)</a:t>
            </a:r>
            <a:r>
              <a:rPr lang="cs-CZ" dirty="0"/>
              <a:t/>
            </a:r>
            <a:br>
              <a:rPr lang="cs-CZ" dirty="0"/>
            </a:br>
            <a:r>
              <a:rPr lang="cs-CZ" dirty="0" smtClean="0"/>
              <a:t>- IL-1 inhibice – </a:t>
            </a:r>
            <a:r>
              <a:rPr lang="cs-CZ" i="1" dirty="0" smtClean="0"/>
              <a:t>anakinra </a:t>
            </a:r>
            <a:r>
              <a:rPr lang="cs-CZ" dirty="0" smtClean="0"/>
              <a:t/>
            </a:r>
            <a:br>
              <a:rPr lang="cs-CZ" dirty="0" smtClean="0"/>
            </a:br>
            <a:r>
              <a:rPr lang="cs-CZ" dirty="0" smtClean="0"/>
              <a:t>- blokáda kostimulace – </a:t>
            </a:r>
            <a:r>
              <a:rPr lang="cs-CZ" i="1" dirty="0" smtClean="0"/>
              <a:t>abatacept </a:t>
            </a:r>
            <a:r>
              <a:rPr lang="cs-CZ" dirty="0" smtClean="0"/>
              <a:t/>
            </a:r>
            <a:br>
              <a:rPr lang="cs-CZ" dirty="0" smtClean="0"/>
            </a:br>
            <a:r>
              <a:rPr lang="cs-CZ" dirty="0" smtClean="0"/>
              <a:t>- IL-6 inhibice – </a:t>
            </a:r>
            <a:r>
              <a:rPr lang="cs-CZ" i="1" dirty="0" smtClean="0"/>
              <a:t>tocilizumab </a:t>
            </a:r>
            <a:r>
              <a:rPr lang="cs-CZ" dirty="0" smtClean="0"/>
              <a:t/>
            </a:r>
            <a:br>
              <a:rPr lang="cs-CZ" dirty="0" smtClean="0"/>
            </a:br>
            <a:r>
              <a:rPr lang="cs-CZ" dirty="0" smtClean="0"/>
              <a:t>- B buňky deplece </a:t>
            </a:r>
          </a:p>
          <a:p>
            <a:r>
              <a:rPr lang="cs-CZ" dirty="0" smtClean="0">
                <a:solidFill>
                  <a:srgbClr val="FF0000"/>
                </a:solidFill>
              </a:rPr>
              <a:t>Syntetická cílená DMARD</a:t>
            </a:r>
            <a:br>
              <a:rPr lang="cs-CZ" dirty="0" smtClean="0">
                <a:solidFill>
                  <a:srgbClr val="FF0000"/>
                </a:solidFill>
              </a:rPr>
            </a:br>
            <a:r>
              <a:rPr lang="cs-CZ" dirty="0" smtClean="0"/>
              <a:t>- </a:t>
            </a:r>
            <a:r>
              <a:rPr lang="cs-CZ" i="1" dirty="0" smtClean="0"/>
              <a:t>tofacitinib</a:t>
            </a:r>
          </a:p>
        </p:txBody>
      </p:sp>
    </p:spTree>
    <p:extLst>
      <p:ext uri="{BB962C8B-B14F-4D97-AF65-F5344CB8AC3E}">
        <p14:creationId xmlns:p14="http://schemas.microsoft.com/office/powerpoint/2010/main" val="3384465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rrowheads="1"/>
          </p:cNvSpPr>
          <p:nvPr>
            <p:ph type="title"/>
          </p:nvPr>
        </p:nvSpPr>
        <p:spPr>
          <a:xfrm>
            <a:off x="395536" y="188640"/>
            <a:ext cx="8229600" cy="993775"/>
          </a:xfrm>
        </p:spPr>
        <p:txBody>
          <a:bodyPr>
            <a:normAutofit fontScale="90000"/>
          </a:bodyPr>
          <a:lstStyle/>
          <a:p>
            <a:pPr eaLnBrk="1" hangingPunct="1">
              <a:defRPr/>
            </a:pPr>
            <a:r>
              <a:rPr lang="cs-CZ" sz="3000" b="1" dirty="0" smtClean="0">
                <a:solidFill>
                  <a:schemeClr val="tx1"/>
                </a:solidFill>
              </a:rPr>
              <a:t>Biologická léčba revmatických onemocnění v České republice</a:t>
            </a:r>
            <a:endParaRPr lang="en-US" sz="3000" b="1" dirty="0" smtClean="0">
              <a:solidFill>
                <a:schemeClr val="tx1"/>
              </a:solidFill>
            </a:endParaRPr>
          </a:p>
        </p:txBody>
      </p:sp>
      <p:sp>
        <p:nvSpPr>
          <p:cNvPr id="153603" name="Rectangle 3"/>
          <p:cNvSpPr>
            <a:spLocks noGrp="1" noRot="1" noChangeArrowheads="1"/>
          </p:cNvSpPr>
          <p:nvPr>
            <p:ph type="body" idx="1"/>
          </p:nvPr>
        </p:nvSpPr>
        <p:spPr>
          <a:xfrm>
            <a:off x="323850" y="1774825"/>
            <a:ext cx="8640763" cy="4606925"/>
          </a:xfrm>
        </p:spPr>
        <p:txBody>
          <a:bodyPr>
            <a:normAutofit/>
          </a:bodyPr>
          <a:lstStyle/>
          <a:p>
            <a:pPr eaLnBrk="1" hangingPunct="1">
              <a:lnSpc>
                <a:spcPct val="80000"/>
              </a:lnSpc>
              <a:buFont typeface="Arial" charset="0"/>
              <a:buNone/>
              <a:defRPr/>
            </a:pPr>
            <a:r>
              <a:rPr lang="cs-CZ" sz="2200" dirty="0" smtClean="0"/>
              <a:t>infliximab 		MTX (DMARD) selhání	RA</a:t>
            </a:r>
          </a:p>
          <a:p>
            <a:pPr eaLnBrk="1" hangingPunct="1">
              <a:lnSpc>
                <a:spcPct val="80000"/>
              </a:lnSpc>
              <a:buFont typeface="Arial" charset="0"/>
              <a:buNone/>
              <a:defRPr/>
            </a:pPr>
            <a:r>
              <a:rPr lang="cs-CZ" sz="2200" dirty="0" smtClean="0"/>
              <a:t>								AS, PsA</a:t>
            </a:r>
          </a:p>
          <a:p>
            <a:pPr eaLnBrk="1" hangingPunct="1">
              <a:lnSpc>
                <a:spcPct val="80000"/>
              </a:lnSpc>
              <a:buFont typeface="Arial" charset="0"/>
              <a:buNone/>
              <a:defRPr/>
            </a:pPr>
            <a:r>
              <a:rPr lang="cs-CZ" sz="2200" dirty="0" smtClean="0"/>
              <a:t>etanercept 		MTX (DMARD) selhání 	RA, JCA</a:t>
            </a:r>
          </a:p>
          <a:p>
            <a:pPr eaLnBrk="1" hangingPunct="1">
              <a:lnSpc>
                <a:spcPct val="80000"/>
              </a:lnSpc>
              <a:buFont typeface="Arial" charset="0"/>
              <a:buNone/>
              <a:defRPr/>
            </a:pPr>
            <a:r>
              <a:rPr lang="cs-CZ" sz="2200" dirty="0" smtClean="0"/>
              <a:t>								AS, PsA</a:t>
            </a:r>
          </a:p>
          <a:p>
            <a:pPr eaLnBrk="1" hangingPunct="1">
              <a:lnSpc>
                <a:spcPct val="80000"/>
              </a:lnSpc>
              <a:buFont typeface="Arial" charset="0"/>
              <a:buNone/>
              <a:defRPr/>
            </a:pPr>
            <a:r>
              <a:rPr lang="cs-CZ" sz="2200" dirty="0" smtClean="0"/>
              <a:t>adalimumab 		MTX (DMARD) selhání	RA, JCA</a:t>
            </a:r>
          </a:p>
          <a:p>
            <a:pPr eaLnBrk="1" hangingPunct="1">
              <a:lnSpc>
                <a:spcPct val="80000"/>
              </a:lnSpc>
              <a:buFont typeface="Arial" charset="0"/>
              <a:buNone/>
              <a:defRPr/>
            </a:pPr>
            <a:r>
              <a:rPr lang="cs-CZ" sz="2200" dirty="0" smtClean="0"/>
              <a:t>								AS, PsA</a:t>
            </a:r>
          </a:p>
          <a:p>
            <a:pPr eaLnBrk="1" hangingPunct="1">
              <a:lnSpc>
                <a:spcPct val="80000"/>
              </a:lnSpc>
              <a:buFont typeface="Arial" charset="0"/>
              <a:buNone/>
              <a:defRPr/>
            </a:pPr>
            <a:r>
              <a:rPr lang="cs-CZ" sz="2200" dirty="0" smtClean="0"/>
              <a:t>tocilizumab</a:t>
            </a:r>
            <a:r>
              <a:rPr lang="cs-CZ" sz="2200" dirty="0"/>
              <a:t>		</a:t>
            </a:r>
            <a:r>
              <a:rPr lang="cs-CZ" sz="2200" dirty="0" smtClean="0"/>
              <a:t>MTX (DMARD) </a:t>
            </a:r>
            <a:r>
              <a:rPr lang="cs-CZ" sz="2200" dirty="0"/>
              <a:t>selhání 	</a:t>
            </a:r>
            <a:r>
              <a:rPr lang="cs-CZ" sz="2200" dirty="0" smtClean="0"/>
              <a:t>RA</a:t>
            </a:r>
            <a:endParaRPr lang="cs-CZ" sz="2200" dirty="0"/>
          </a:p>
          <a:p>
            <a:pPr eaLnBrk="1" hangingPunct="1">
              <a:lnSpc>
                <a:spcPct val="80000"/>
              </a:lnSpc>
              <a:buFont typeface="Arial" charset="0"/>
              <a:buNone/>
              <a:defRPr/>
            </a:pPr>
            <a:r>
              <a:rPr lang="cs-CZ" sz="2200" dirty="0"/>
              <a:t>golimumab		MTX (DMARD) </a:t>
            </a:r>
            <a:r>
              <a:rPr lang="cs-CZ" sz="2200" dirty="0" smtClean="0"/>
              <a:t>selhání</a:t>
            </a:r>
            <a:r>
              <a:rPr lang="cs-CZ" sz="2200" dirty="0"/>
              <a:t>	</a:t>
            </a:r>
            <a:r>
              <a:rPr lang="cs-CZ" sz="2200" dirty="0" smtClean="0"/>
              <a:t>RA</a:t>
            </a:r>
            <a:r>
              <a:rPr lang="cs-CZ" sz="2200" dirty="0"/>
              <a:t>, AS, PsA</a:t>
            </a:r>
          </a:p>
          <a:p>
            <a:pPr eaLnBrk="1" hangingPunct="1">
              <a:lnSpc>
                <a:spcPct val="80000"/>
              </a:lnSpc>
              <a:buFont typeface="Arial" charset="0"/>
              <a:buNone/>
              <a:defRPr/>
            </a:pPr>
            <a:r>
              <a:rPr lang="cs-CZ" sz="2200" dirty="0"/>
              <a:t>certolizumab		MTX (DMARD) </a:t>
            </a:r>
            <a:r>
              <a:rPr lang="cs-CZ" sz="2200" dirty="0" smtClean="0"/>
              <a:t>selhání</a:t>
            </a:r>
            <a:r>
              <a:rPr lang="cs-CZ" sz="2200" dirty="0"/>
              <a:t>	</a:t>
            </a:r>
            <a:r>
              <a:rPr lang="cs-CZ" sz="2200" dirty="0" smtClean="0"/>
              <a:t>RA, AS</a:t>
            </a:r>
            <a:r>
              <a:rPr lang="cs-CZ" sz="2200" smtClean="0"/>
              <a:t>, PsA</a:t>
            </a:r>
            <a:endParaRPr lang="cs-CZ" sz="2200" dirty="0"/>
          </a:p>
          <a:p>
            <a:pPr eaLnBrk="1" hangingPunct="1">
              <a:lnSpc>
                <a:spcPct val="80000"/>
              </a:lnSpc>
              <a:buFont typeface="Arial" charset="0"/>
              <a:buNone/>
              <a:defRPr/>
            </a:pPr>
            <a:endParaRPr lang="cs-CZ" sz="2200" dirty="0" smtClean="0"/>
          </a:p>
          <a:p>
            <a:pPr eaLnBrk="1" hangingPunct="1">
              <a:lnSpc>
                <a:spcPct val="80000"/>
              </a:lnSpc>
              <a:buFont typeface="Arial" charset="0"/>
              <a:buNone/>
              <a:defRPr/>
            </a:pPr>
            <a:r>
              <a:rPr lang="cs-CZ" sz="2200" dirty="0" smtClean="0"/>
              <a:t>rituximab 		TNF selhání			RA</a:t>
            </a:r>
          </a:p>
          <a:p>
            <a:pPr eaLnBrk="1" hangingPunct="1">
              <a:lnSpc>
                <a:spcPct val="80000"/>
              </a:lnSpc>
              <a:buFont typeface="Arial" charset="0"/>
              <a:buNone/>
              <a:defRPr/>
            </a:pPr>
            <a:r>
              <a:rPr lang="cs-CZ" sz="2200" dirty="0" smtClean="0"/>
              <a:t>abatacept 		TNF selhání 			RA</a:t>
            </a:r>
          </a:p>
          <a:p>
            <a:pPr eaLnBrk="1" hangingPunct="1">
              <a:lnSpc>
                <a:spcPct val="80000"/>
              </a:lnSpc>
              <a:buFont typeface="Arial" charset="0"/>
              <a:buNone/>
              <a:defRPr/>
            </a:pPr>
            <a:r>
              <a:rPr lang="cs-CZ" sz="2200" dirty="0" smtClean="0"/>
              <a:t>tocilizumab 		TNF selhání 			RA</a:t>
            </a:r>
          </a:p>
          <a:p>
            <a:pPr eaLnBrk="1" hangingPunct="1">
              <a:lnSpc>
                <a:spcPct val="80000"/>
              </a:lnSpc>
              <a:buFont typeface="Arial" charset="0"/>
              <a:buNone/>
              <a:defRPr/>
            </a:pPr>
            <a:endParaRPr lang="cs-CZ" sz="800" dirty="0" smtClean="0"/>
          </a:p>
        </p:txBody>
      </p:sp>
    </p:spTree>
    <p:extLst>
      <p:ext uri="{BB962C8B-B14F-4D97-AF65-F5344CB8AC3E}">
        <p14:creationId xmlns:p14="http://schemas.microsoft.com/office/powerpoint/2010/main" val="1181174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
          <p:cNvGrpSpPr>
            <a:grpSpLocks/>
          </p:cNvGrpSpPr>
          <p:nvPr/>
        </p:nvGrpSpPr>
        <p:grpSpPr bwMode="auto">
          <a:xfrm>
            <a:off x="179388" y="188913"/>
            <a:ext cx="8785225" cy="6553200"/>
            <a:chOff x="220" y="224"/>
            <a:chExt cx="3845" cy="4885"/>
          </a:xfrm>
        </p:grpSpPr>
        <p:sp>
          <p:nvSpPr>
            <p:cNvPr id="21516" name="Rectangle 3"/>
            <p:cNvSpPr>
              <a:spLocks noChangeArrowheads="1"/>
            </p:cNvSpPr>
            <p:nvPr/>
          </p:nvSpPr>
          <p:spPr bwMode="auto">
            <a:xfrm>
              <a:off x="220" y="3380"/>
              <a:ext cx="3845" cy="1729"/>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cs-CZ" altLang="cs-CZ"/>
            </a:p>
          </p:txBody>
        </p:sp>
        <p:sp>
          <p:nvSpPr>
            <p:cNvPr id="21517" name="Rectangle 4"/>
            <p:cNvSpPr>
              <a:spLocks noChangeArrowheads="1"/>
            </p:cNvSpPr>
            <p:nvPr/>
          </p:nvSpPr>
          <p:spPr bwMode="auto">
            <a:xfrm>
              <a:off x="1720" y="378"/>
              <a:ext cx="874" cy="409"/>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500" b="1">
                  <a:latin typeface="Arial" pitchFamily="34" charset="0"/>
                </a:rPr>
                <a:t>Klinická diagnóza</a:t>
              </a:r>
            </a:p>
            <a:p>
              <a:pPr algn="ctr" eaLnBrk="1" hangingPunct="1"/>
              <a:r>
                <a:rPr lang="cs-CZ" altLang="cs-CZ" sz="1500" b="1">
                  <a:latin typeface="Arial" pitchFamily="34" charset="0"/>
                </a:rPr>
                <a:t>Revmatoidní artritidy</a:t>
              </a:r>
            </a:p>
          </p:txBody>
        </p:sp>
        <p:sp>
          <p:nvSpPr>
            <p:cNvPr id="21518" name="Rectangle 5"/>
            <p:cNvSpPr>
              <a:spLocks noChangeArrowheads="1"/>
            </p:cNvSpPr>
            <p:nvPr/>
          </p:nvSpPr>
          <p:spPr bwMode="auto">
            <a:xfrm>
              <a:off x="1661" y="1895"/>
              <a:ext cx="895" cy="40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cs-CZ" altLang="cs-CZ"/>
            </a:p>
          </p:txBody>
        </p:sp>
        <p:sp>
          <p:nvSpPr>
            <p:cNvPr id="21519" name="Rectangle 6"/>
            <p:cNvSpPr>
              <a:spLocks noChangeArrowheads="1"/>
            </p:cNvSpPr>
            <p:nvPr/>
          </p:nvSpPr>
          <p:spPr bwMode="auto">
            <a:xfrm>
              <a:off x="1661" y="1895"/>
              <a:ext cx="890" cy="409"/>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100" b="1">
                  <a:latin typeface="Arial" pitchFamily="34" charset="0"/>
                </a:rPr>
                <a:t>Selhání nebo </a:t>
              </a:r>
            </a:p>
            <a:p>
              <a:pPr algn="ctr" eaLnBrk="1" hangingPunct="1"/>
              <a:r>
                <a:rPr lang="cs-CZ" altLang="cs-CZ" sz="1100" b="1">
                  <a:latin typeface="Arial" pitchFamily="34" charset="0"/>
                </a:rPr>
                <a:t>nedostatečná účinnost</a:t>
              </a:r>
            </a:p>
            <a:p>
              <a:pPr algn="ctr" eaLnBrk="1" hangingPunct="1"/>
              <a:r>
                <a:rPr lang="cs-CZ" altLang="cs-CZ" sz="1100" b="1">
                  <a:latin typeface="Arial" pitchFamily="34" charset="0"/>
                </a:rPr>
                <a:t>/ toxicita ve fázi I.</a:t>
              </a:r>
            </a:p>
          </p:txBody>
        </p:sp>
        <p:sp>
          <p:nvSpPr>
            <p:cNvPr id="21520" name="Rectangle 7"/>
            <p:cNvSpPr>
              <a:spLocks noChangeArrowheads="1"/>
            </p:cNvSpPr>
            <p:nvPr/>
          </p:nvSpPr>
          <p:spPr bwMode="auto">
            <a:xfrm>
              <a:off x="1796" y="1382"/>
              <a:ext cx="707" cy="229"/>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Dosáhněte cíle </a:t>
              </a:r>
            </a:p>
            <a:p>
              <a:pPr algn="ctr" eaLnBrk="1" hangingPunct="1"/>
              <a:r>
                <a:rPr lang="cs-CZ" altLang="cs-CZ" sz="1000" b="1">
                  <a:latin typeface="Arial" pitchFamily="34" charset="0"/>
                </a:rPr>
                <a:t>do 3-6 měsíců</a:t>
              </a:r>
            </a:p>
          </p:txBody>
        </p:sp>
        <p:sp>
          <p:nvSpPr>
            <p:cNvPr id="21521" name="Rectangle 8"/>
            <p:cNvSpPr>
              <a:spLocks noChangeArrowheads="1"/>
            </p:cNvSpPr>
            <p:nvPr/>
          </p:nvSpPr>
          <p:spPr bwMode="auto">
            <a:xfrm>
              <a:off x="3314" y="1382"/>
              <a:ext cx="523" cy="229"/>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100" b="1">
                  <a:latin typeface="Arial" pitchFamily="34" charset="0"/>
                </a:rPr>
                <a:t>Pokračujte</a:t>
              </a:r>
            </a:p>
          </p:txBody>
        </p:sp>
        <p:sp>
          <p:nvSpPr>
            <p:cNvPr id="21522" name="Rectangle 9"/>
            <p:cNvSpPr>
              <a:spLocks noChangeArrowheads="1"/>
            </p:cNvSpPr>
            <p:nvPr/>
          </p:nvSpPr>
          <p:spPr bwMode="auto">
            <a:xfrm>
              <a:off x="394" y="1374"/>
              <a:ext cx="767" cy="229"/>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Selhání fáze I:</a:t>
              </a:r>
            </a:p>
            <a:p>
              <a:pPr algn="ctr" eaLnBrk="1" hangingPunct="1"/>
              <a:r>
                <a:rPr lang="cs-CZ" altLang="cs-CZ" sz="1000" b="1">
                  <a:latin typeface="Arial" pitchFamily="34" charset="0"/>
                </a:rPr>
                <a:t>zahajte fázi II.</a:t>
              </a:r>
            </a:p>
          </p:txBody>
        </p:sp>
        <p:sp>
          <p:nvSpPr>
            <p:cNvPr id="21523" name="Rectangle 10"/>
            <p:cNvSpPr>
              <a:spLocks noChangeArrowheads="1"/>
            </p:cNvSpPr>
            <p:nvPr/>
          </p:nvSpPr>
          <p:spPr bwMode="auto">
            <a:xfrm>
              <a:off x="1926" y="2528"/>
              <a:ext cx="707" cy="229"/>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Dosáhněte cíle</a:t>
              </a:r>
            </a:p>
            <a:p>
              <a:pPr algn="ctr" eaLnBrk="1" hangingPunct="1"/>
              <a:r>
                <a:rPr lang="cs-CZ" altLang="cs-CZ" sz="1000" b="1">
                  <a:latin typeface="Arial" pitchFamily="34" charset="0"/>
                </a:rPr>
                <a:t>do 3-6 měsíců</a:t>
              </a:r>
            </a:p>
          </p:txBody>
        </p:sp>
        <p:sp>
          <p:nvSpPr>
            <p:cNvPr id="21524" name="Rectangle 11"/>
            <p:cNvSpPr>
              <a:spLocks noChangeArrowheads="1"/>
            </p:cNvSpPr>
            <p:nvPr/>
          </p:nvSpPr>
          <p:spPr bwMode="auto">
            <a:xfrm>
              <a:off x="2850" y="1386"/>
              <a:ext cx="229" cy="229"/>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400" b="1">
                  <a:latin typeface="Arial" pitchFamily="34" charset="0"/>
                </a:rPr>
                <a:t>Ano</a:t>
              </a:r>
            </a:p>
          </p:txBody>
        </p:sp>
        <p:sp>
          <p:nvSpPr>
            <p:cNvPr id="21525" name="Rectangle 12"/>
            <p:cNvSpPr>
              <a:spLocks noChangeArrowheads="1"/>
            </p:cNvSpPr>
            <p:nvPr/>
          </p:nvSpPr>
          <p:spPr bwMode="auto">
            <a:xfrm>
              <a:off x="1370" y="1378"/>
              <a:ext cx="229" cy="229"/>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400" b="1">
                  <a:latin typeface="Arial" pitchFamily="34" charset="0"/>
                </a:rPr>
                <a:t>Ne</a:t>
              </a:r>
            </a:p>
          </p:txBody>
        </p:sp>
        <p:sp>
          <p:nvSpPr>
            <p:cNvPr id="21526" name="Rectangle 13"/>
            <p:cNvSpPr>
              <a:spLocks noChangeArrowheads="1"/>
            </p:cNvSpPr>
            <p:nvPr/>
          </p:nvSpPr>
          <p:spPr bwMode="auto">
            <a:xfrm>
              <a:off x="1506" y="2528"/>
              <a:ext cx="229" cy="216"/>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400" b="1">
                  <a:latin typeface="Arial" pitchFamily="34" charset="0"/>
                </a:rPr>
                <a:t>Ne</a:t>
              </a:r>
            </a:p>
          </p:txBody>
        </p:sp>
        <p:sp>
          <p:nvSpPr>
            <p:cNvPr id="21527" name="Rectangle 14"/>
            <p:cNvSpPr>
              <a:spLocks noChangeArrowheads="1"/>
            </p:cNvSpPr>
            <p:nvPr/>
          </p:nvSpPr>
          <p:spPr bwMode="auto">
            <a:xfrm>
              <a:off x="440" y="224"/>
              <a:ext cx="595" cy="137"/>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100" b="1" dirty="0">
                  <a:latin typeface="Arial" pitchFamily="34" charset="0"/>
                </a:rPr>
                <a:t>Fáze I</a:t>
              </a:r>
            </a:p>
          </p:txBody>
        </p:sp>
        <p:sp>
          <p:nvSpPr>
            <p:cNvPr id="21528" name="Rectangle 15"/>
            <p:cNvSpPr>
              <a:spLocks noChangeArrowheads="1"/>
            </p:cNvSpPr>
            <p:nvPr/>
          </p:nvSpPr>
          <p:spPr bwMode="auto">
            <a:xfrm>
              <a:off x="395" y="1732"/>
              <a:ext cx="595" cy="13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100" b="1">
                  <a:latin typeface="Arial" pitchFamily="34" charset="0"/>
                </a:rPr>
                <a:t>Fáze II</a:t>
              </a:r>
            </a:p>
          </p:txBody>
        </p:sp>
        <p:sp>
          <p:nvSpPr>
            <p:cNvPr id="21529" name="Rectangle 16"/>
            <p:cNvSpPr>
              <a:spLocks noChangeArrowheads="1"/>
            </p:cNvSpPr>
            <p:nvPr/>
          </p:nvSpPr>
          <p:spPr bwMode="auto">
            <a:xfrm>
              <a:off x="1759" y="3079"/>
              <a:ext cx="707" cy="229"/>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Dosáhněte cíle </a:t>
              </a:r>
            </a:p>
            <a:p>
              <a:pPr algn="ctr" eaLnBrk="1" hangingPunct="1"/>
              <a:r>
                <a:rPr lang="cs-CZ" altLang="cs-CZ" sz="1000" b="1">
                  <a:latin typeface="Arial" pitchFamily="34" charset="0"/>
                </a:rPr>
                <a:t>do 3-6 měsíců</a:t>
              </a:r>
            </a:p>
          </p:txBody>
        </p:sp>
        <p:sp>
          <p:nvSpPr>
            <p:cNvPr id="21530" name="Rectangle 17"/>
            <p:cNvSpPr>
              <a:spLocks noChangeArrowheads="1"/>
            </p:cNvSpPr>
            <p:nvPr/>
          </p:nvSpPr>
          <p:spPr bwMode="auto">
            <a:xfrm>
              <a:off x="3303" y="3101"/>
              <a:ext cx="523" cy="229"/>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Pokračujte</a:t>
              </a:r>
            </a:p>
          </p:txBody>
        </p:sp>
        <p:sp>
          <p:nvSpPr>
            <p:cNvPr id="21531" name="Rectangle 18"/>
            <p:cNvSpPr>
              <a:spLocks noChangeArrowheads="1"/>
            </p:cNvSpPr>
            <p:nvPr/>
          </p:nvSpPr>
          <p:spPr bwMode="auto">
            <a:xfrm>
              <a:off x="391" y="3075"/>
              <a:ext cx="767" cy="229"/>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Selhání fáze II:</a:t>
              </a:r>
            </a:p>
            <a:p>
              <a:pPr algn="ctr" eaLnBrk="1" hangingPunct="1"/>
              <a:r>
                <a:rPr lang="cs-CZ" altLang="cs-CZ" sz="1000" b="1">
                  <a:latin typeface="Arial" pitchFamily="34" charset="0"/>
                </a:rPr>
                <a:t>zahajte fázi III</a:t>
              </a:r>
            </a:p>
          </p:txBody>
        </p:sp>
        <p:sp>
          <p:nvSpPr>
            <p:cNvPr id="21532" name="Rectangle 19"/>
            <p:cNvSpPr>
              <a:spLocks noChangeArrowheads="1"/>
            </p:cNvSpPr>
            <p:nvPr/>
          </p:nvSpPr>
          <p:spPr bwMode="auto">
            <a:xfrm>
              <a:off x="2843" y="3102"/>
              <a:ext cx="229" cy="229"/>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400" b="1">
                  <a:latin typeface="Arial" pitchFamily="34" charset="0"/>
                </a:rPr>
                <a:t>Ano</a:t>
              </a:r>
            </a:p>
          </p:txBody>
        </p:sp>
        <p:sp>
          <p:nvSpPr>
            <p:cNvPr id="21533" name="Rectangle 20"/>
            <p:cNvSpPr>
              <a:spLocks noChangeArrowheads="1"/>
            </p:cNvSpPr>
            <p:nvPr/>
          </p:nvSpPr>
          <p:spPr bwMode="auto">
            <a:xfrm>
              <a:off x="1367" y="3079"/>
              <a:ext cx="229" cy="229"/>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400" b="1">
                  <a:latin typeface="Arial" pitchFamily="34" charset="0"/>
                </a:rPr>
                <a:t>Ne</a:t>
              </a:r>
            </a:p>
          </p:txBody>
        </p:sp>
        <p:sp>
          <p:nvSpPr>
            <p:cNvPr id="21534" name="Rectangle 21"/>
            <p:cNvSpPr>
              <a:spLocks noChangeArrowheads="1"/>
            </p:cNvSpPr>
            <p:nvPr/>
          </p:nvSpPr>
          <p:spPr bwMode="auto">
            <a:xfrm>
              <a:off x="395" y="3421"/>
              <a:ext cx="595" cy="137"/>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Fáze III</a:t>
              </a:r>
            </a:p>
          </p:txBody>
        </p:sp>
        <p:sp>
          <p:nvSpPr>
            <p:cNvPr id="21535" name="Rectangle 22"/>
            <p:cNvSpPr>
              <a:spLocks noChangeArrowheads="1"/>
            </p:cNvSpPr>
            <p:nvPr/>
          </p:nvSpPr>
          <p:spPr bwMode="auto">
            <a:xfrm>
              <a:off x="1661" y="3540"/>
              <a:ext cx="890" cy="39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Selhání nebo nedostatek</a:t>
              </a:r>
            </a:p>
            <a:p>
              <a:pPr algn="ctr" eaLnBrk="1" hangingPunct="1"/>
              <a:r>
                <a:rPr lang="cs-CZ" altLang="cs-CZ" sz="1000" b="1">
                  <a:latin typeface="Arial" pitchFamily="34" charset="0"/>
                </a:rPr>
                <a:t>účinnosti a/nebo </a:t>
              </a:r>
            </a:p>
            <a:p>
              <a:pPr algn="ctr" eaLnBrk="1" hangingPunct="1"/>
              <a:r>
                <a:rPr lang="cs-CZ" altLang="cs-CZ" sz="1000" b="1">
                  <a:latin typeface="Arial" pitchFamily="34" charset="0"/>
                </a:rPr>
                <a:t>toxicita ve fázi II</a:t>
              </a:r>
            </a:p>
          </p:txBody>
        </p:sp>
        <p:sp>
          <p:nvSpPr>
            <p:cNvPr id="21536" name="Rectangle 23"/>
            <p:cNvSpPr>
              <a:spLocks noChangeArrowheads="1"/>
            </p:cNvSpPr>
            <p:nvPr/>
          </p:nvSpPr>
          <p:spPr bwMode="auto">
            <a:xfrm>
              <a:off x="2409" y="4250"/>
              <a:ext cx="719" cy="229"/>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dirty="0">
                  <a:latin typeface="Arial" pitchFamily="34" charset="0"/>
                </a:rPr>
                <a:t>Dosáhněte cíle </a:t>
              </a:r>
            </a:p>
            <a:p>
              <a:pPr algn="ctr" eaLnBrk="1" hangingPunct="1"/>
              <a:r>
                <a:rPr lang="cs-CZ" altLang="cs-CZ" sz="1000" b="1" dirty="0">
                  <a:latin typeface="Arial" pitchFamily="34" charset="0"/>
                </a:rPr>
                <a:t>do 3-6 měsíců </a:t>
              </a:r>
            </a:p>
          </p:txBody>
        </p:sp>
        <p:sp>
          <p:nvSpPr>
            <p:cNvPr id="21537" name="Rectangle 24"/>
            <p:cNvSpPr>
              <a:spLocks noChangeArrowheads="1"/>
            </p:cNvSpPr>
            <p:nvPr/>
          </p:nvSpPr>
          <p:spPr bwMode="auto">
            <a:xfrm>
              <a:off x="3485" y="4246"/>
              <a:ext cx="229" cy="229"/>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400" b="1" dirty="0">
                  <a:latin typeface="Arial" pitchFamily="34" charset="0"/>
                </a:rPr>
                <a:t>Ano</a:t>
              </a:r>
            </a:p>
          </p:txBody>
        </p:sp>
        <p:sp>
          <p:nvSpPr>
            <p:cNvPr id="21538" name="Rectangle 25"/>
            <p:cNvSpPr>
              <a:spLocks noChangeArrowheads="1"/>
            </p:cNvSpPr>
            <p:nvPr/>
          </p:nvSpPr>
          <p:spPr bwMode="auto">
            <a:xfrm>
              <a:off x="2629" y="4682"/>
              <a:ext cx="229" cy="229"/>
            </a:xfrm>
            <a:prstGeom prst="rect">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400" b="1" dirty="0">
                  <a:latin typeface="Arial" pitchFamily="34" charset="0"/>
                </a:rPr>
                <a:t>Ne</a:t>
              </a:r>
            </a:p>
          </p:txBody>
        </p:sp>
        <p:sp>
          <p:nvSpPr>
            <p:cNvPr id="21539" name="Rectangle 26"/>
            <p:cNvSpPr>
              <a:spLocks noChangeArrowheads="1"/>
            </p:cNvSpPr>
            <p:nvPr/>
          </p:nvSpPr>
          <p:spPr bwMode="auto">
            <a:xfrm>
              <a:off x="3331" y="4685"/>
              <a:ext cx="523" cy="229"/>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dirty="0">
                  <a:latin typeface="Arial" pitchFamily="34" charset="0"/>
                </a:rPr>
                <a:t>Pokračujte </a:t>
              </a:r>
            </a:p>
          </p:txBody>
        </p:sp>
        <p:sp>
          <p:nvSpPr>
            <p:cNvPr id="21540" name="Oval 27"/>
            <p:cNvSpPr>
              <a:spLocks noChangeArrowheads="1"/>
            </p:cNvSpPr>
            <p:nvPr/>
          </p:nvSpPr>
          <p:spPr bwMode="auto">
            <a:xfrm>
              <a:off x="434" y="852"/>
              <a:ext cx="914" cy="392"/>
            </a:xfrm>
            <a:prstGeom prst="ellipse">
              <a:avLst/>
            </a:prstGeom>
            <a:solidFill>
              <a:srgbClr val="FFFF99"/>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200" b="1">
                  <a:latin typeface="Arial" pitchFamily="34" charset="0"/>
                </a:rPr>
                <a:t>Zahajte MTX</a:t>
              </a:r>
            </a:p>
          </p:txBody>
        </p:sp>
        <p:sp>
          <p:nvSpPr>
            <p:cNvPr id="21541" name="Oval 28"/>
            <p:cNvSpPr>
              <a:spLocks noChangeArrowheads="1"/>
            </p:cNvSpPr>
            <p:nvPr/>
          </p:nvSpPr>
          <p:spPr bwMode="auto">
            <a:xfrm>
              <a:off x="1695" y="852"/>
              <a:ext cx="914" cy="392"/>
            </a:xfrm>
            <a:prstGeom prst="ellipse">
              <a:avLst/>
            </a:prstGeom>
            <a:solidFill>
              <a:srgbClr val="FFFF99"/>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Kombinujte krátkodobě</a:t>
              </a:r>
            </a:p>
            <a:p>
              <a:pPr algn="ctr" eaLnBrk="1" hangingPunct="1"/>
              <a:r>
                <a:rPr lang="cs-CZ" altLang="cs-CZ" sz="1000" b="1">
                  <a:latin typeface="Arial" pitchFamily="34" charset="0"/>
                </a:rPr>
                <a:t>s nižšími nebo vyššími</a:t>
              </a:r>
            </a:p>
            <a:p>
              <a:pPr algn="ctr" eaLnBrk="1" hangingPunct="1"/>
              <a:r>
                <a:rPr lang="cs-CZ" altLang="cs-CZ" sz="1000" b="1">
                  <a:latin typeface="Arial" pitchFamily="34" charset="0"/>
                </a:rPr>
                <a:t>dávkami GK</a:t>
              </a:r>
            </a:p>
          </p:txBody>
        </p:sp>
        <p:sp>
          <p:nvSpPr>
            <p:cNvPr id="21542" name="Oval 29"/>
            <p:cNvSpPr>
              <a:spLocks noChangeArrowheads="1"/>
            </p:cNvSpPr>
            <p:nvPr/>
          </p:nvSpPr>
          <p:spPr bwMode="auto">
            <a:xfrm>
              <a:off x="2931" y="852"/>
              <a:ext cx="914" cy="392"/>
            </a:xfrm>
            <a:prstGeom prst="ellipse">
              <a:avLst/>
            </a:prstGeom>
            <a:solidFill>
              <a:srgbClr val="FFFF99"/>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Zahajte LEFL, </a:t>
              </a:r>
            </a:p>
            <a:p>
              <a:pPr algn="ctr" eaLnBrk="1" hangingPunct="1"/>
              <a:r>
                <a:rPr lang="cs-CZ" altLang="cs-CZ" sz="1000" b="1">
                  <a:latin typeface="Arial" pitchFamily="34" charset="0"/>
                </a:rPr>
                <a:t>intramuskulární zlato</a:t>
              </a:r>
            </a:p>
            <a:p>
              <a:pPr algn="ctr" eaLnBrk="1" hangingPunct="1"/>
              <a:r>
                <a:rPr lang="cs-CZ" altLang="cs-CZ" sz="1000" b="1">
                  <a:latin typeface="Arial" pitchFamily="34" charset="0"/>
                </a:rPr>
                <a:t>nebo SAS</a:t>
              </a:r>
            </a:p>
          </p:txBody>
        </p:sp>
        <p:sp>
          <p:nvSpPr>
            <p:cNvPr id="21543" name="Oval 30"/>
            <p:cNvSpPr>
              <a:spLocks noChangeArrowheads="1"/>
            </p:cNvSpPr>
            <p:nvPr/>
          </p:nvSpPr>
          <p:spPr bwMode="auto">
            <a:xfrm>
              <a:off x="391" y="2344"/>
              <a:ext cx="914" cy="574"/>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100" b="1">
                  <a:latin typeface="Arial" pitchFamily="34" charset="0"/>
                </a:rPr>
                <a:t>Přidejte biologický</a:t>
              </a:r>
            </a:p>
            <a:p>
              <a:pPr algn="ctr" eaLnBrk="1" hangingPunct="1"/>
              <a:r>
                <a:rPr lang="cs-CZ" altLang="cs-CZ" sz="1100" b="1">
                  <a:latin typeface="Arial" pitchFamily="34" charset="0"/>
                </a:rPr>
                <a:t>lék (zvláště TNF</a:t>
              </a:r>
            </a:p>
            <a:p>
              <a:pPr algn="ctr" eaLnBrk="1" hangingPunct="1"/>
              <a:r>
                <a:rPr lang="cs-CZ" altLang="cs-CZ" sz="1100" b="1">
                  <a:latin typeface="Arial" pitchFamily="34" charset="0"/>
                </a:rPr>
                <a:t> inhibitor)</a:t>
              </a:r>
            </a:p>
          </p:txBody>
        </p:sp>
        <p:sp>
          <p:nvSpPr>
            <p:cNvPr id="21544" name="Oval 31"/>
            <p:cNvSpPr>
              <a:spLocks noChangeArrowheads="1"/>
            </p:cNvSpPr>
            <p:nvPr/>
          </p:nvSpPr>
          <p:spPr bwMode="auto">
            <a:xfrm>
              <a:off x="2840" y="2220"/>
              <a:ext cx="1006" cy="824"/>
            </a:xfrm>
            <a:prstGeom prst="ellipse">
              <a:avLst/>
            </a:prstGeom>
            <a:solidFill>
              <a:srgbClr val="FFFF99"/>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900" b="1">
                  <a:latin typeface="Arial" pitchFamily="34" charset="0"/>
                </a:rPr>
                <a:t>Zahajte druhý</a:t>
              </a:r>
            </a:p>
            <a:p>
              <a:pPr algn="ctr" eaLnBrk="1" hangingPunct="1"/>
              <a:r>
                <a:rPr lang="cs-CZ" altLang="cs-CZ" sz="900" b="1">
                  <a:latin typeface="Arial" pitchFamily="34" charset="0"/>
                </a:rPr>
                <a:t>syntetický DMARD:</a:t>
              </a:r>
            </a:p>
            <a:p>
              <a:pPr algn="ctr" eaLnBrk="1" hangingPunct="1"/>
              <a:r>
                <a:rPr lang="cs-CZ" altLang="cs-CZ" sz="900" b="1">
                  <a:latin typeface="Arial" pitchFamily="34" charset="0"/>
                </a:rPr>
                <a:t>LEF, SULF, MTX nebo</a:t>
              </a:r>
            </a:p>
            <a:p>
              <a:pPr algn="ctr" eaLnBrk="1" hangingPunct="1"/>
              <a:r>
                <a:rPr lang="cs-CZ" altLang="cs-CZ" sz="900" b="1">
                  <a:latin typeface="Arial" pitchFamily="34" charset="0"/>
                </a:rPr>
                <a:t>intraartikularní zlato jako </a:t>
              </a:r>
              <a:br>
                <a:rPr lang="cs-CZ" altLang="cs-CZ" sz="900" b="1">
                  <a:latin typeface="Arial" pitchFamily="34" charset="0"/>
                </a:rPr>
              </a:br>
              <a:r>
                <a:rPr lang="cs-CZ" altLang="cs-CZ" sz="900" b="1">
                  <a:latin typeface="Arial" pitchFamily="34" charset="0"/>
                </a:rPr>
                <a:t>monoterapie nebo ev. jako </a:t>
              </a:r>
              <a:br>
                <a:rPr lang="cs-CZ" altLang="cs-CZ" sz="900" b="1">
                  <a:latin typeface="Arial" pitchFamily="34" charset="0"/>
                </a:rPr>
              </a:br>
              <a:r>
                <a:rPr lang="cs-CZ" altLang="cs-CZ" sz="900" b="1">
                  <a:latin typeface="Arial" pitchFamily="34" charset="0"/>
                </a:rPr>
                <a:t>kombinační léčba</a:t>
              </a:r>
            </a:p>
            <a:p>
              <a:pPr algn="ctr" eaLnBrk="1" hangingPunct="1"/>
              <a:r>
                <a:rPr lang="cs-CZ" altLang="cs-CZ" sz="700" b="1">
                  <a:latin typeface="Arial" pitchFamily="34" charset="0"/>
                </a:rPr>
                <a:t>(s nebo bez přidání GK</a:t>
              </a:r>
            </a:p>
            <a:p>
              <a:pPr algn="ctr" eaLnBrk="1" hangingPunct="1"/>
              <a:r>
                <a:rPr lang="cs-CZ" altLang="cs-CZ" sz="700" b="1">
                  <a:latin typeface="Arial" pitchFamily="34" charset="0"/>
                </a:rPr>
                <a:t>jako výše)</a:t>
              </a:r>
            </a:p>
          </p:txBody>
        </p:sp>
        <p:sp>
          <p:nvSpPr>
            <p:cNvPr id="21545" name="Oval 32"/>
            <p:cNvSpPr>
              <a:spLocks noChangeArrowheads="1"/>
            </p:cNvSpPr>
            <p:nvPr/>
          </p:nvSpPr>
          <p:spPr bwMode="auto">
            <a:xfrm>
              <a:off x="300" y="3928"/>
              <a:ext cx="1748" cy="807"/>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dirty="0">
                  <a:latin typeface="Arial" pitchFamily="34" charset="0"/>
                </a:rPr>
                <a:t>Změňte biologickou léčbu:</a:t>
              </a:r>
            </a:p>
            <a:p>
              <a:pPr algn="ctr" eaLnBrk="1" hangingPunct="1"/>
              <a:r>
                <a:rPr lang="cs-CZ" altLang="cs-CZ" sz="1000" dirty="0">
                  <a:latin typeface="Arial" pitchFamily="34" charset="0"/>
                </a:rPr>
                <a:t>Switch na druhý anti TNF- blokující lék</a:t>
              </a:r>
            </a:p>
            <a:p>
              <a:pPr algn="ctr" eaLnBrk="1" hangingPunct="1"/>
              <a:r>
                <a:rPr lang="cs-CZ" altLang="cs-CZ" sz="1000" dirty="0">
                  <a:latin typeface="Arial" pitchFamily="34" charset="0"/>
                </a:rPr>
                <a:t> (+DMARD) nebo</a:t>
              </a:r>
            </a:p>
            <a:p>
              <a:pPr algn="ctr" eaLnBrk="1" hangingPunct="1"/>
              <a:r>
                <a:rPr lang="cs-CZ" altLang="cs-CZ" sz="1000" dirty="0">
                  <a:latin typeface="Arial" pitchFamily="34" charset="0"/>
                </a:rPr>
                <a:t>Nahraďte TNF-blokující lék</a:t>
              </a:r>
            </a:p>
            <a:p>
              <a:pPr algn="ctr" eaLnBrk="1" hangingPunct="1"/>
              <a:r>
                <a:rPr lang="cs-CZ" altLang="cs-CZ" sz="1000" dirty="0">
                  <a:latin typeface="Arial" pitchFamily="34" charset="0"/>
                </a:rPr>
                <a:t>ABA + (DMARD) nebo</a:t>
              </a:r>
            </a:p>
            <a:p>
              <a:pPr algn="ctr" eaLnBrk="1" hangingPunct="1"/>
              <a:r>
                <a:rPr lang="cs-CZ" altLang="cs-CZ" sz="1000" dirty="0">
                  <a:latin typeface="Arial" pitchFamily="34" charset="0"/>
                </a:rPr>
                <a:t>RTX (+DMARD) nebo</a:t>
              </a:r>
            </a:p>
            <a:p>
              <a:pPr algn="ctr" eaLnBrk="1" hangingPunct="1"/>
              <a:r>
                <a:rPr lang="cs-CZ" altLang="cs-CZ" sz="1000" dirty="0">
                  <a:latin typeface="Arial" pitchFamily="34" charset="0"/>
                </a:rPr>
                <a:t>TOC (</a:t>
              </a:r>
              <a:r>
                <a:rPr lang="cs-CZ" altLang="cs-CZ" sz="1000" u="sng" dirty="0">
                  <a:latin typeface="Arial" pitchFamily="34" charset="0"/>
                </a:rPr>
                <a:t>+</a:t>
              </a:r>
              <a:r>
                <a:rPr lang="cs-CZ" altLang="cs-CZ" sz="1000" dirty="0">
                  <a:latin typeface="Arial" pitchFamily="34" charset="0"/>
                </a:rPr>
                <a:t> DMARD)</a:t>
              </a:r>
              <a:endParaRPr lang="cs-CZ" altLang="cs-CZ" sz="1000" u="sng" dirty="0">
                <a:latin typeface="Arial" pitchFamily="34" charset="0"/>
              </a:endParaRPr>
            </a:p>
          </p:txBody>
        </p:sp>
        <p:sp>
          <p:nvSpPr>
            <p:cNvPr id="21546" name="Freeform 33"/>
            <p:cNvSpPr>
              <a:spLocks/>
            </p:cNvSpPr>
            <p:nvPr/>
          </p:nvSpPr>
          <p:spPr bwMode="auto">
            <a:xfrm>
              <a:off x="416" y="3708"/>
              <a:ext cx="1245" cy="308"/>
            </a:xfrm>
            <a:custGeom>
              <a:avLst/>
              <a:gdLst>
                <a:gd name="T0" fmla="*/ 228 w 1245"/>
                <a:gd name="T1" fmla="*/ 308 h 308"/>
                <a:gd name="T2" fmla="*/ 0 w 1245"/>
                <a:gd name="T3" fmla="*/ 0 h 308"/>
                <a:gd name="T4" fmla="*/ 1245 w 1245"/>
                <a:gd name="T5" fmla="*/ 2 h 308"/>
                <a:gd name="T6" fmla="*/ 0 60000 65536"/>
                <a:gd name="T7" fmla="*/ 0 60000 65536"/>
                <a:gd name="T8" fmla="*/ 0 60000 65536"/>
              </a:gdLst>
              <a:ahLst/>
              <a:cxnLst>
                <a:cxn ang="T6">
                  <a:pos x="T0" y="T1"/>
                </a:cxn>
                <a:cxn ang="T7">
                  <a:pos x="T2" y="T3"/>
                </a:cxn>
                <a:cxn ang="T8">
                  <a:pos x="T4" y="T5"/>
                </a:cxn>
              </a:cxnLst>
              <a:rect l="0" t="0" r="r" b="b"/>
              <a:pathLst>
                <a:path w="1245" h="308">
                  <a:moveTo>
                    <a:pt x="228" y="308"/>
                  </a:moveTo>
                  <a:lnTo>
                    <a:pt x="0" y="0"/>
                  </a:lnTo>
                  <a:lnTo>
                    <a:pt x="1245" y="2"/>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47" name="Line 34"/>
            <p:cNvSpPr>
              <a:spLocks noChangeShapeType="1"/>
            </p:cNvSpPr>
            <p:nvPr/>
          </p:nvSpPr>
          <p:spPr bwMode="auto">
            <a:xfrm>
              <a:off x="2061" y="4345"/>
              <a:ext cx="32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48" name="Line 35"/>
            <p:cNvSpPr>
              <a:spLocks noChangeShapeType="1"/>
            </p:cNvSpPr>
            <p:nvPr/>
          </p:nvSpPr>
          <p:spPr bwMode="auto">
            <a:xfrm>
              <a:off x="3137" y="4361"/>
              <a:ext cx="32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49" name="Line 36"/>
            <p:cNvSpPr>
              <a:spLocks noChangeShapeType="1"/>
            </p:cNvSpPr>
            <p:nvPr/>
          </p:nvSpPr>
          <p:spPr bwMode="auto">
            <a:xfrm>
              <a:off x="2750" y="4481"/>
              <a:ext cx="0" cy="18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50" name="Line 37"/>
            <p:cNvSpPr>
              <a:spLocks noChangeShapeType="1"/>
            </p:cNvSpPr>
            <p:nvPr/>
          </p:nvSpPr>
          <p:spPr bwMode="auto">
            <a:xfrm>
              <a:off x="3612" y="4481"/>
              <a:ext cx="0" cy="18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51" name="Freeform 38"/>
            <p:cNvSpPr>
              <a:spLocks/>
            </p:cNvSpPr>
            <p:nvPr/>
          </p:nvSpPr>
          <p:spPr bwMode="auto">
            <a:xfrm>
              <a:off x="1840" y="4605"/>
              <a:ext cx="788" cy="203"/>
            </a:xfrm>
            <a:custGeom>
              <a:avLst/>
              <a:gdLst>
                <a:gd name="T0" fmla="*/ 788 w 788"/>
                <a:gd name="T1" fmla="*/ 395 h 191"/>
                <a:gd name="T2" fmla="*/ 0 w 788"/>
                <a:gd name="T3" fmla="*/ 395 h 191"/>
                <a:gd name="T4" fmla="*/ 2 w 788"/>
                <a:gd name="T5" fmla="*/ 0 h 191"/>
                <a:gd name="T6" fmla="*/ 0 60000 65536"/>
                <a:gd name="T7" fmla="*/ 0 60000 65536"/>
                <a:gd name="T8" fmla="*/ 0 60000 65536"/>
              </a:gdLst>
              <a:ahLst/>
              <a:cxnLst>
                <a:cxn ang="T6">
                  <a:pos x="T0" y="T1"/>
                </a:cxn>
                <a:cxn ang="T7">
                  <a:pos x="T2" y="T3"/>
                </a:cxn>
                <a:cxn ang="T8">
                  <a:pos x="T4" y="T5"/>
                </a:cxn>
              </a:cxnLst>
              <a:rect l="0" t="0" r="r" b="b"/>
              <a:pathLst>
                <a:path w="788" h="191">
                  <a:moveTo>
                    <a:pt x="788" y="191"/>
                  </a:moveTo>
                  <a:lnTo>
                    <a:pt x="0" y="191"/>
                  </a:lnTo>
                  <a:lnTo>
                    <a:pt x="2" y="0"/>
                  </a:lnTo>
                </a:path>
              </a:pathLst>
            </a:custGeom>
            <a:noFill/>
            <a:ln w="19050" cmpd="sng">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52" name="Line 39"/>
            <p:cNvSpPr>
              <a:spLocks noChangeShapeType="1"/>
            </p:cNvSpPr>
            <p:nvPr/>
          </p:nvSpPr>
          <p:spPr bwMode="auto">
            <a:xfrm>
              <a:off x="1162" y="3301"/>
              <a:ext cx="470" cy="23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53" name="Line 40"/>
            <p:cNvSpPr>
              <a:spLocks noChangeShapeType="1"/>
            </p:cNvSpPr>
            <p:nvPr/>
          </p:nvSpPr>
          <p:spPr bwMode="auto">
            <a:xfrm flipH="1">
              <a:off x="1162" y="3211"/>
              <a:ext cx="18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54" name="Line 41"/>
            <p:cNvSpPr>
              <a:spLocks noChangeShapeType="1"/>
            </p:cNvSpPr>
            <p:nvPr/>
          </p:nvSpPr>
          <p:spPr bwMode="auto">
            <a:xfrm flipH="1">
              <a:off x="1598" y="3211"/>
              <a:ext cx="154"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55" name="Line 42"/>
            <p:cNvSpPr>
              <a:spLocks noChangeShapeType="1"/>
            </p:cNvSpPr>
            <p:nvPr/>
          </p:nvSpPr>
          <p:spPr bwMode="auto">
            <a:xfrm flipV="1">
              <a:off x="2478" y="3211"/>
              <a:ext cx="36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56" name="Line 43"/>
            <p:cNvSpPr>
              <a:spLocks noChangeShapeType="1"/>
            </p:cNvSpPr>
            <p:nvPr/>
          </p:nvSpPr>
          <p:spPr bwMode="auto">
            <a:xfrm flipV="1">
              <a:off x="3067" y="3211"/>
              <a:ext cx="227"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57" name="Line 44"/>
            <p:cNvSpPr>
              <a:spLocks noChangeShapeType="1"/>
            </p:cNvSpPr>
            <p:nvPr/>
          </p:nvSpPr>
          <p:spPr bwMode="auto">
            <a:xfrm>
              <a:off x="1214" y="2797"/>
              <a:ext cx="526" cy="2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58" name="Line 45"/>
            <p:cNvSpPr>
              <a:spLocks noChangeShapeType="1"/>
            </p:cNvSpPr>
            <p:nvPr/>
          </p:nvSpPr>
          <p:spPr bwMode="auto">
            <a:xfrm>
              <a:off x="2510" y="2761"/>
              <a:ext cx="370" cy="31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59" name="Line 46"/>
            <p:cNvSpPr>
              <a:spLocks noChangeShapeType="1"/>
            </p:cNvSpPr>
            <p:nvPr/>
          </p:nvSpPr>
          <p:spPr bwMode="auto">
            <a:xfrm flipH="1">
              <a:off x="1314" y="2647"/>
              <a:ext cx="18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60" name="Line 47"/>
            <p:cNvSpPr>
              <a:spLocks noChangeShapeType="1"/>
            </p:cNvSpPr>
            <p:nvPr/>
          </p:nvSpPr>
          <p:spPr bwMode="auto">
            <a:xfrm flipH="1">
              <a:off x="1754" y="2643"/>
              <a:ext cx="16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61" name="Line 48"/>
            <p:cNvSpPr>
              <a:spLocks noChangeShapeType="1"/>
            </p:cNvSpPr>
            <p:nvPr/>
          </p:nvSpPr>
          <p:spPr bwMode="auto">
            <a:xfrm flipH="1">
              <a:off x="2666" y="2647"/>
              <a:ext cx="166"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62" name="Freeform 49"/>
            <p:cNvSpPr>
              <a:spLocks/>
            </p:cNvSpPr>
            <p:nvPr/>
          </p:nvSpPr>
          <p:spPr bwMode="auto">
            <a:xfrm>
              <a:off x="422" y="2086"/>
              <a:ext cx="1245" cy="294"/>
            </a:xfrm>
            <a:custGeom>
              <a:avLst/>
              <a:gdLst>
                <a:gd name="T0" fmla="*/ 210 w 1245"/>
                <a:gd name="T1" fmla="*/ 294 h 294"/>
                <a:gd name="T2" fmla="*/ 0 w 1245"/>
                <a:gd name="T3" fmla="*/ 0 h 294"/>
                <a:gd name="T4" fmla="*/ 1245 w 1245"/>
                <a:gd name="T5" fmla="*/ 2 h 294"/>
                <a:gd name="T6" fmla="*/ 0 60000 65536"/>
                <a:gd name="T7" fmla="*/ 0 60000 65536"/>
                <a:gd name="T8" fmla="*/ 0 60000 65536"/>
              </a:gdLst>
              <a:ahLst/>
              <a:cxnLst>
                <a:cxn ang="T6">
                  <a:pos x="T0" y="T1"/>
                </a:cxn>
                <a:cxn ang="T7">
                  <a:pos x="T2" y="T3"/>
                </a:cxn>
                <a:cxn ang="T8">
                  <a:pos x="T4" y="T5"/>
                </a:cxn>
              </a:cxnLst>
              <a:rect l="0" t="0" r="r" b="b"/>
              <a:pathLst>
                <a:path w="1245" h="294">
                  <a:moveTo>
                    <a:pt x="210" y="294"/>
                  </a:moveTo>
                  <a:lnTo>
                    <a:pt x="0" y="0"/>
                  </a:lnTo>
                  <a:lnTo>
                    <a:pt x="1245" y="2"/>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63" name="Freeform 50"/>
            <p:cNvSpPr>
              <a:spLocks/>
            </p:cNvSpPr>
            <p:nvPr/>
          </p:nvSpPr>
          <p:spPr bwMode="auto">
            <a:xfrm>
              <a:off x="2554" y="2088"/>
              <a:ext cx="1289" cy="228"/>
            </a:xfrm>
            <a:custGeom>
              <a:avLst/>
              <a:gdLst>
                <a:gd name="T0" fmla="*/ 1114 w 1289"/>
                <a:gd name="T1" fmla="*/ 228 h 228"/>
                <a:gd name="T2" fmla="*/ 1289 w 1289"/>
                <a:gd name="T3" fmla="*/ 0 h 228"/>
                <a:gd name="T4" fmla="*/ 0 w 1289"/>
                <a:gd name="T5" fmla="*/ 2 h 228"/>
                <a:gd name="T6" fmla="*/ 0 60000 65536"/>
                <a:gd name="T7" fmla="*/ 0 60000 65536"/>
                <a:gd name="T8" fmla="*/ 0 60000 65536"/>
              </a:gdLst>
              <a:ahLst/>
              <a:cxnLst>
                <a:cxn ang="T6">
                  <a:pos x="T0" y="T1"/>
                </a:cxn>
                <a:cxn ang="T7">
                  <a:pos x="T2" y="T3"/>
                </a:cxn>
                <a:cxn ang="T8">
                  <a:pos x="T4" y="T5"/>
                </a:cxn>
              </a:cxnLst>
              <a:rect l="0" t="0" r="r" b="b"/>
              <a:pathLst>
                <a:path w="1289" h="228">
                  <a:moveTo>
                    <a:pt x="1114" y="228"/>
                  </a:moveTo>
                  <a:lnTo>
                    <a:pt x="1289" y="0"/>
                  </a:lnTo>
                  <a:lnTo>
                    <a:pt x="0" y="2"/>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64" name="Line 51"/>
            <p:cNvSpPr>
              <a:spLocks noChangeShapeType="1"/>
            </p:cNvSpPr>
            <p:nvPr/>
          </p:nvSpPr>
          <p:spPr bwMode="auto">
            <a:xfrm>
              <a:off x="914" y="1601"/>
              <a:ext cx="726" cy="27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65" name="Line 52"/>
            <p:cNvSpPr>
              <a:spLocks noChangeShapeType="1"/>
            </p:cNvSpPr>
            <p:nvPr/>
          </p:nvSpPr>
          <p:spPr bwMode="auto">
            <a:xfrm flipH="1">
              <a:off x="1170" y="1499"/>
              <a:ext cx="18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66" name="Line 53"/>
            <p:cNvSpPr>
              <a:spLocks noChangeShapeType="1"/>
            </p:cNvSpPr>
            <p:nvPr/>
          </p:nvSpPr>
          <p:spPr bwMode="auto">
            <a:xfrm flipH="1">
              <a:off x="1606" y="1499"/>
              <a:ext cx="154"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67" name="Line 54"/>
            <p:cNvSpPr>
              <a:spLocks noChangeShapeType="1"/>
            </p:cNvSpPr>
            <p:nvPr/>
          </p:nvSpPr>
          <p:spPr bwMode="auto">
            <a:xfrm flipV="1">
              <a:off x="2474" y="1495"/>
              <a:ext cx="36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68" name="Line 55"/>
            <p:cNvSpPr>
              <a:spLocks noChangeShapeType="1"/>
            </p:cNvSpPr>
            <p:nvPr/>
          </p:nvSpPr>
          <p:spPr bwMode="auto">
            <a:xfrm flipV="1">
              <a:off x="3083" y="1499"/>
              <a:ext cx="227"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69" name="Line 56"/>
            <p:cNvSpPr>
              <a:spLocks noChangeShapeType="1"/>
            </p:cNvSpPr>
            <p:nvPr/>
          </p:nvSpPr>
          <p:spPr bwMode="auto">
            <a:xfrm>
              <a:off x="1226" y="1173"/>
              <a:ext cx="645" cy="18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70" name="Line 57"/>
            <p:cNvSpPr>
              <a:spLocks noChangeShapeType="1"/>
            </p:cNvSpPr>
            <p:nvPr/>
          </p:nvSpPr>
          <p:spPr bwMode="auto">
            <a:xfrm flipH="1">
              <a:off x="2400" y="1182"/>
              <a:ext cx="643" cy="17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71" name="Freeform 58"/>
            <p:cNvSpPr>
              <a:spLocks/>
            </p:cNvSpPr>
            <p:nvPr/>
          </p:nvSpPr>
          <p:spPr bwMode="auto">
            <a:xfrm>
              <a:off x="2568" y="580"/>
              <a:ext cx="1289" cy="296"/>
            </a:xfrm>
            <a:custGeom>
              <a:avLst/>
              <a:gdLst>
                <a:gd name="T0" fmla="*/ 1060 w 1289"/>
                <a:gd name="T1" fmla="*/ 296 h 296"/>
                <a:gd name="T2" fmla="*/ 1289 w 1289"/>
                <a:gd name="T3" fmla="*/ 0 h 296"/>
                <a:gd name="T4" fmla="*/ 0 w 1289"/>
                <a:gd name="T5" fmla="*/ 2 h 296"/>
                <a:gd name="T6" fmla="*/ 0 60000 65536"/>
                <a:gd name="T7" fmla="*/ 0 60000 65536"/>
                <a:gd name="T8" fmla="*/ 0 60000 65536"/>
              </a:gdLst>
              <a:ahLst/>
              <a:cxnLst>
                <a:cxn ang="T6">
                  <a:pos x="T0" y="T1"/>
                </a:cxn>
                <a:cxn ang="T7">
                  <a:pos x="T2" y="T3"/>
                </a:cxn>
                <a:cxn ang="T8">
                  <a:pos x="T4" y="T5"/>
                </a:cxn>
              </a:cxnLst>
              <a:rect l="0" t="0" r="r" b="b"/>
              <a:pathLst>
                <a:path w="1289" h="296">
                  <a:moveTo>
                    <a:pt x="1060" y="296"/>
                  </a:moveTo>
                  <a:lnTo>
                    <a:pt x="1289" y="0"/>
                  </a:lnTo>
                  <a:lnTo>
                    <a:pt x="0" y="2"/>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72" name="Freeform 59"/>
            <p:cNvSpPr>
              <a:spLocks/>
            </p:cNvSpPr>
            <p:nvPr/>
          </p:nvSpPr>
          <p:spPr bwMode="auto">
            <a:xfrm>
              <a:off x="440" y="572"/>
              <a:ext cx="1244" cy="292"/>
            </a:xfrm>
            <a:custGeom>
              <a:avLst/>
              <a:gdLst>
                <a:gd name="T0" fmla="*/ 208 w 1244"/>
                <a:gd name="T1" fmla="*/ 292 h 292"/>
                <a:gd name="T2" fmla="*/ 0 w 1244"/>
                <a:gd name="T3" fmla="*/ 0 h 292"/>
                <a:gd name="T4" fmla="*/ 1244 w 1244"/>
                <a:gd name="T5" fmla="*/ 0 h 292"/>
                <a:gd name="T6" fmla="*/ 0 60000 65536"/>
                <a:gd name="T7" fmla="*/ 0 60000 65536"/>
                <a:gd name="T8" fmla="*/ 0 60000 65536"/>
              </a:gdLst>
              <a:ahLst/>
              <a:cxnLst>
                <a:cxn ang="T6">
                  <a:pos x="T0" y="T1"/>
                </a:cxn>
                <a:cxn ang="T7">
                  <a:pos x="T2" y="T3"/>
                </a:cxn>
                <a:cxn ang="T8">
                  <a:pos x="T4" y="T5"/>
                </a:cxn>
              </a:cxnLst>
              <a:rect l="0" t="0" r="r" b="b"/>
              <a:pathLst>
                <a:path w="1244" h="292">
                  <a:moveTo>
                    <a:pt x="208" y="292"/>
                  </a:moveTo>
                  <a:lnTo>
                    <a:pt x="0" y="0"/>
                  </a:lnTo>
                  <a:lnTo>
                    <a:pt x="1244" y="0"/>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21507" name="Rectangle 60"/>
          <p:cNvSpPr>
            <a:spLocks noChangeArrowheads="1"/>
          </p:cNvSpPr>
          <p:nvPr/>
        </p:nvSpPr>
        <p:spPr bwMode="auto">
          <a:xfrm>
            <a:off x="898525" y="404813"/>
            <a:ext cx="2487613"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Žádné kontraindikace pro MTX</a:t>
            </a:r>
          </a:p>
        </p:txBody>
      </p:sp>
      <p:sp>
        <p:nvSpPr>
          <p:cNvPr id="21508" name="Rectangle 61"/>
          <p:cNvSpPr>
            <a:spLocks noChangeArrowheads="1"/>
          </p:cNvSpPr>
          <p:nvPr/>
        </p:nvSpPr>
        <p:spPr bwMode="auto">
          <a:xfrm>
            <a:off x="5867400" y="404813"/>
            <a:ext cx="2487613"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Kontraindikace pro MTX</a:t>
            </a:r>
          </a:p>
        </p:txBody>
      </p:sp>
      <p:sp>
        <p:nvSpPr>
          <p:cNvPr id="21509" name="Rectangle 62"/>
          <p:cNvSpPr>
            <a:spLocks noChangeArrowheads="1"/>
          </p:cNvSpPr>
          <p:nvPr/>
        </p:nvSpPr>
        <p:spPr bwMode="auto">
          <a:xfrm>
            <a:off x="2843213" y="1196975"/>
            <a:ext cx="5191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b="1" u="sng">
                <a:latin typeface="Arial" pitchFamily="34" charset="0"/>
              </a:rPr>
              <a:t>+</a:t>
            </a:r>
          </a:p>
        </p:txBody>
      </p:sp>
      <p:sp>
        <p:nvSpPr>
          <p:cNvPr id="21510" name="Rectangle 63"/>
          <p:cNvSpPr>
            <a:spLocks noChangeArrowheads="1"/>
          </p:cNvSpPr>
          <p:nvPr/>
        </p:nvSpPr>
        <p:spPr bwMode="auto">
          <a:xfrm>
            <a:off x="5722938" y="1196975"/>
            <a:ext cx="5191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b="1" u="sng">
                <a:latin typeface="Arial" pitchFamily="34" charset="0"/>
              </a:rPr>
              <a:t>+</a:t>
            </a:r>
          </a:p>
        </p:txBody>
      </p:sp>
      <p:sp>
        <p:nvSpPr>
          <p:cNvPr id="21511" name="Rectangle 64"/>
          <p:cNvSpPr>
            <a:spLocks noChangeArrowheads="1"/>
          </p:cNvSpPr>
          <p:nvPr/>
        </p:nvSpPr>
        <p:spPr bwMode="auto">
          <a:xfrm>
            <a:off x="427038" y="2420938"/>
            <a:ext cx="299243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Prognostiky nepříznivé faktory přítomny</a:t>
            </a:r>
          </a:p>
        </p:txBody>
      </p:sp>
      <p:sp>
        <p:nvSpPr>
          <p:cNvPr id="21512" name="Rectangle 65"/>
          <p:cNvSpPr>
            <a:spLocks noChangeArrowheads="1"/>
          </p:cNvSpPr>
          <p:nvPr/>
        </p:nvSpPr>
        <p:spPr bwMode="auto">
          <a:xfrm>
            <a:off x="5767388" y="2420938"/>
            <a:ext cx="2487612"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a:latin typeface="Arial" pitchFamily="34" charset="0"/>
              </a:rPr>
              <a:t>Prognosticky nepříznivé faktory nepřítomny</a:t>
            </a:r>
          </a:p>
        </p:txBody>
      </p:sp>
      <p:sp>
        <p:nvSpPr>
          <p:cNvPr id="21513" name="Rectangle 66"/>
          <p:cNvSpPr>
            <a:spLocks noChangeArrowheads="1"/>
          </p:cNvSpPr>
          <p:nvPr/>
        </p:nvSpPr>
        <p:spPr bwMode="auto">
          <a:xfrm>
            <a:off x="827088" y="2781300"/>
            <a:ext cx="2487612"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800" b="1">
                <a:latin typeface="Arial" pitchFamily="34" charset="0"/>
              </a:rPr>
              <a:t>Např. RF/ACPA, zláště ve vyšších hladinách</a:t>
            </a:r>
          </a:p>
          <a:p>
            <a:pPr algn="ctr" eaLnBrk="1" hangingPunct="1"/>
            <a:r>
              <a:rPr lang="cs-CZ" altLang="cs-CZ" sz="800" b="1">
                <a:latin typeface="Arial" pitchFamily="34" charset="0"/>
              </a:rPr>
              <a:t>Velmi vysoká aktivita, </a:t>
            </a:r>
          </a:p>
          <a:p>
            <a:pPr algn="ctr" eaLnBrk="1" hangingPunct="1"/>
            <a:r>
              <a:rPr lang="cs-CZ" altLang="cs-CZ" sz="800" b="1">
                <a:latin typeface="Arial" pitchFamily="34" charset="0"/>
              </a:rPr>
              <a:t>časné postižení kloubů</a:t>
            </a:r>
          </a:p>
        </p:txBody>
      </p:sp>
      <p:sp>
        <p:nvSpPr>
          <p:cNvPr id="21514" name="Rectangle 67"/>
          <p:cNvSpPr>
            <a:spLocks noChangeArrowheads="1"/>
          </p:cNvSpPr>
          <p:nvPr/>
        </p:nvSpPr>
        <p:spPr bwMode="auto">
          <a:xfrm>
            <a:off x="969963" y="4652963"/>
            <a:ext cx="2487612"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000" b="1" dirty="0">
                <a:latin typeface="Arial" pitchFamily="34" charset="0"/>
              </a:rPr>
              <a:t>Biologický lék </a:t>
            </a:r>
            <a:r>
              <a:rPr lang="cs-CZ" altLang="cs-CZ" sz="1000" b="1" u="sng" dirty="0">
                <a:latin typeface="Arial" pitchFamily="34" charset="0"/>
              </a:rPr>
              <a:t>+</a:t>
            </a:r>
            <a:r>
              <a:rPr lang="cs-CZ" altLang="cs-CZ" sz="1000" b="1" dirty="0">
                <a:latin typeface="Arial" pitchFamily="34" charset="0"/>
              </a:rPr>
              <a:t> syntetický DMARD</a:t>
            </a:r>
          </a:p>
        </p:txBody>
      </p:sp>
      <p:sp>
        <p:nvSpPr>
          <p:cNvPr id="21515" name="Rectangle 68"/>
          <p:cNvSpPr>
            <a:spLocks noChangeArrowheads="1"/>
          </p:cNvSpPr>
          <p:nvPr/>
        </p:nvSpPr>
        <p:spPr bwMode="auto">
          <a:xfrm>
            <a:off x="467544" y="6309121"/>
            <a:ext cx="352901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400" dirty="0"/>
              <a:t>Smolen J. et al. Ann </a:t>
            </a:r>
            <a:r>
              <a:rPr lang="cs-CZ" altLang="cs-CZ" sz="1400" dirty="0" err="1"/>
              <a:t>Rheum</a:t>
            </a:r>
            <a:r>
              <a:rPr lang="cs-CZ" altLang="cs-CZ" sz="1400" dirty="0"/>
              <a:t> Dis 2010;69:964-975</a:t>
            </a:r>
          </a:p>
        </p:txBody>
      </p:sp>
    </p:spTree>
    <p:extLst>
      <p:ext uri="{BB962C8B-B14F-4D97-AF65-F5344CB8AC3E}">
        <p14:creationId xmlns:p14="http://schemas.microsoft.com/office/powerpoint/2010/main" val="1220275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43408"/>
            <a:ext cx="7467600" cy="1143000"/>
          </a:xfrm>
        </p:spPr>
        <p:txBody>
          <a:bodyPr>
            <a:normAutofit/>
          </a:bodyPr>
          <a:lstStyle/>
          <a:p>
            <a:r>
              <a:rPr lang="cs-CZ" sz="2000" b="1" dirty="0" smtClean="0">
                <a:cs typeface="Times New Roman" pitchFamily="18" charset="0"/>
              </a:rPr>
              <a:t>Účinnost léčby adalimumabem (HUMIRA®):</a:t>
            </a:r>
            <a:br>
              <a:rPr lang="cs-CZ" sz="2000" b="1" dirty="0" smtClean="0">
                <a:cs typeface="Times New Roman" pitchFamily="18" charset="0"/>
              </a:rPr>
            </a:br>
            <a:r>
              <a:rPr lang="cs-CZ" sz="2000" b="1" dirty="0" smtClean="0">
                <a:cs typeface="Times New Roman" pitchFamily="18" charset="0"/>
              </a:rPr>
              <a:t>Dosažení remise a nízké aktivity onemocnění (LDA)</a:t>
            </a:r>
            <a:endParaRPr lang="cs-CZ" sz="2000" dirty="0"/>
          </a:p>
        </p:txBody>
      </p:sp>
      <p:sp>
        <p:nvSpPr>
          <p:cNvPr id="4" name="Obdélník 3"/>
          <p:cNvSpPr/>
          <p:nvPr/>
        </p:nvSpPr>
        <p:spPr>
          <a:xfrm>
            <a:off x="177089" y="1004417"/>
            <a:ext cx="8766133" cy="3864743"/>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1475656" y="1012666"/>
            <a:ext cx="5688632" cy="400110"/>
          </a:xfrm>
          <a:prstGeom prst="rect">
            <a:avLst/>
          </a:prstGeom>
          <a:noFill/>
        </p:spPr>
        <p:txBody>
          <a:bodyPr wrap="square" rtlCol="0" anchor="ctr">
            <a:spAutoFit/>
          </a:bodyPr>
          <a:lstStyle/>
          <a:p>
            <a:pPr algn="ctr"/>
            <a:r>
              <a:rPr lang="cs-CZ" sz="2000" b="1" dirty="0" smtClean="0">
                <a:cs typeface="Times New Roman" pitchFamily="18" charset="0"/>
              </a:rPr>
              <a:t>Aktivita onemocnění dle DAS28</a:t>
            </a:r>
          </a:p>
        </p:txBody>
      </p:sp>
      <p:sp>
        <p:nvSpPr>
          <p:cNvPr id="6" name="TextovéPole 5"/>
          <p:cNvSpPr txBox="1"/>
          <p:nvPr/>
        </p:nvSpPr>
        <p:spPr>
          <a:xfrm rot="16200000">
            <a:off x="210101" y="2812021"/>
            <a:ext cx="1764486" cy="276999"/>
          </a:xfrm>
          <a:prstGeom prst="rect">
            <a:avLst/>
          </a:prstGeom>
          <a:noFill/>
        </p:spPr>
        <p:txBody>
          <a:bodyPr wrap="square" rtlCol="0" anchor="ctr">
            <a:spAutoFit/>
          </a:bodyPr>
          <a:lstStyle/>
          <a:p>
            <a:pPr algn="ctr"/>
            <a:r>
              <a:rPr lang="cs-CZ" sz="1200" i="1" dirty="0" smtClean="0">
                <a:cs typeface="Times New Roman" pitchFamily="18" charset="0"/>
              </a:rPr>
              <a:t>Podíl pacientů (%)</a:t>
            </a:r>
            <a:endParaRPr lang="cs-CZ" sz="1200" i="1" dirty="0">
              <a:cs typeface="Times New Roman" pitchFamily="18" charset="0"/>
            </a:endParaRPr>
          </a:p>
        </p:txBody>
      </p:sp>
      <p:sp>
        <p:nvSpPr>
          <p:cNvPr id="7" name="TextovéPole 6"/>
          <p:cNvSpPr txBox="1"/>
          <p:nvPr/>
        </p:nvSpPr>
        <p:spPr>
          <a:xfrm>
            <a:off x="176854" y="1003589"/>
            <a:ext cx="1053990" cy="307777"/>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cs-CZ" sz="1400" b="1" dirty="0" smtClean="0"/>
              <a:t>N=1 135</a:t>
            </a:r>
            <a:endParaRPr lang="cs-CZ" sz="1400" b="1" dirty="0"/>
          </a:p>
        </p:txBody>
      </p:sp>
      <p:graphicFrame>
        <p:nvGraphicFramePr>
          <p:cNvPr id="8" name="Graf 7"/>
          <p:cNvGraphicFramePr/>
          <p:nvPr/>
        </p:nvGraphicFramePr>
        <p:xfrm>
          <a:off x="1115616" y="1340768"/>
          <a:ext cx="6984776" cy="344535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ovéPole 8"/>
          <p:cNvSpPr txBox="1"/>
          <p:nvPr/>
        </p:nvSpPr>
        <p:spPr>
          <a:xfrm>
            <a:off x="2835988" y="4594275"/>
            <a:ext cx="3960440" cy="276999"/>
          </a:xfrm>
          <a:prstGeom prst="rect">
            <a:avLst/>
          </a:prstGeom>
          <a:noFill/>
        </p:spPr>
        <p:txBody>
          <a:bodyPr wrap="square" rtlCol="0" anchor="ctr">
            <a:spAutoFit/>
          </a:bodyPr>
          <a:lstStyle/>
          <a:p>
            <a:pPr algn="ctr"/>
            <a:r>
              <a:rPr lang="cs-CZ" sz="1200" i="1" dirty="0" smtClean="0">
                <a:cs typeface="Times New Roman" pitchFamily="18" charset="0"/>
              </a:rPr>
              <a:t>Doba od zahájení léčby (měsíce)</a:t>
            </a:r>
            <a:endParaRPr lang="cs-CZ" sz="1200" i="1" dirty="0">
              <a:cs typeface="Times New Roman" pitchFamily="18" charset="0"/>
            </a:endParaRPr>
          </a:p>
        </p:txBody>
      </p:sp>
      <p:sp>
        <p:nvSpPr>
          <p:cNvPr id="10" name="Obdélník 9"/>
          <p:cNvSpPr/>
          <p:nvPr/>
        </p:nvSpPr>
        <p:spPr>
          <a:xfrm>
            <a:off x="179512" y="4941168"/>
            <a:ext cx="2448272" cy="172819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11" name="Tabulka 10"/>
          <p:cNvGraphicFramePr>
            <a:graphicFrameLocks noGrp="1"/>
          </p:cNvGraphicFramePr>
          <p:nvPr/>
        </p:nvGraphicFramePr>
        <p:xfrm>
          <a:off x="357851" y="4991910"/>
          <a:ext cx="2088231" cy="1712595"/>
        </p:xfrm>
        <a:graphic>
          <a:graphicData uri="http://schemas.openxmlformats.org/drawingml/2006/table">
            <a:tbl>
              <a:tblPr firstRow="1" firstCol="1">
                <a:effectLst>
                  <a:outerShdw blurRad="50800" dist="25400" dir="5400000" algn="ctr" rotWithShape="0">
                    <a:schemeClr val="bg1">
                      <a:lumMod val="50000"/>
                    </a:schemeClr>
                  </a:outerShdw>
                </a:effectLst>
                <a:tableStyleId>{5C22544A-7EE6-4342-B048-85BDC9FD1C3A}</a:tableStyleId>
              </a:tblPr>
              <a:tblGrid>
                <a:gridCol w="1337461"/>
                <a:gridCol w="750770"/>
              </a:tblGrid>
              <a:tr h="335649">
                <a:tc gridSpan="2">
                  <a:txBody>
                    <a:bodyPr/>
                    <a:lstStyle/>
                    <a:p>
                      <a:pPr algn="ctr" fontAlgn="ctr"/>
                      <a:r>
                        <a:rPr lang="cs-CZ" sz="1200" b="1" i="0" u="none" strike="noStrike" dirty="0" smtClean="0">
                          <a:solidFill>
                            <a:schemeClr val="bg1"/>
                          </a:solidFill>
                          <a:latin typeface="+mn-lt"/>
                        </a:rPr>
                        <a:t>Počet pacientů ve sledování </a:t>
                      </a:r>
                    </a:p>
                    <a:p>
                      <a:pPr algn="ctr" fontAlgn="ctr"/>
                      <a:r>
                        <a:rPr lang="cs-CZ" sz="1200" b="1" i="0" u="none" strike="noStrike" dirty="0" smtClean="0">
                          <a:solidFill>
                            <a:schemeClr val="bg1"/>
                          </a:solidFill>
                          <a:latin typeface="+mn-lt"/>
                        </a:rPr>
                        <a:t>s vyplněným DAS28</a:t>
                      </a:r>
                    </a:p>
                  </a:txBody>
                  <a:tcPr marL="9525" marR="9525" marT="9525" marB="0" anchor="ctr">
                    <a:lnB w="12700" cap="flat" cmpd="sng" algn="ctr">
                      <a:solidFill>
                        <a:schemeClr val="bg1"/>
                      </a:solidFill>
                      <a:prstDash val="solid"/>
                      <a:round/>
                      <a:headEnd type="none" w="med" len="med"/>
                      <a:tailEnd type="none" w="med" len="med"/>
                    </a:lnB>
                    <a:solidFill>
                      <a:schemeClr val="accent1">
                        <a:lumMod val="75000"/>
                      </a:schemeClr>
                    </a:solidFill>
                  </a:tcPr>
                </a:tc>
                <a:tc hMerge="1">
                  <a:txBody>
                    <a:bodyPr/>
                    <a:lstStyle/>
                    <a:p>
                      <a:pPr algn="ctr" fontAlgn="ctr"/>
                      <a:endParaRPr lang="cs-CZ" sz="1200" b="0" i="0" u="none" strike="noStrike" dirty="0">
                        <a:solidFill>
                          <a:srgbClr val="000000"/>
                        </a:solidFill>
                        <a:latin typeface="Calibri"/>
                      </a:endParaRPr>
                    </a:p>
                  </a:txBody>
                  <a:tcPr marL="9525" marR="9525" marT="9525" marB="0" anchor="ctr">
                    <a:lnB w="12700" cap="flat" cmpd="sng" algn="ctr">
                      <a:solidFill>
                        <a:schemeClr val="bg1"/>
                      </a:solidFill>
                      <a:prstDash val="solid"/>
                      <a:round/>
                      <a:headEnd type="none" w="med" len="med"/>
                      <a:tailEnd type="none" w="med" len="med"/>
                    </a:lnB>
                  </a:tcPr>
                </a:tc>
              </a:tr>
              <a:tr h="172084">
                <a:tc>
                  <a:txBody>
                    <a:bodyPr/>
                    <a:lstStyle/>
                    <a:p>
                      <a:pPr algn="l" fontAlgn="ctr"/>
                      <a:r>
                        <a:rPr lang="cs-CZ" sz="1200" i="1" u="none" strike="noStrike" dirty="0" smtClean="0"/>
                        <a:t>Zahájení léčby</a:t>
                      </a:r>
                      <a:endParaRPr lang="cs-CZ" sz="1200" b="0" i="1" u="none" strike="noStrike" dirty="0">
                        <a:solidFill>
                          <a:srgbClr val="000000"/>
                        </a:solidFill>
                        <a:latin typeface="+mn-lt"/>
                      </a:endParaRPr>
                    </a:p>
                  </a:txBody>
                  <a:tcPr marL="36000"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ctr"/>
                      <a:r>
                        <a:rPr lang="cs-CZ" sz="1200" b="0" i="1" u="none" strike="noStrike" dirty="0" smtClean="0">
                          <a:solidFill>
                            <a:schemeClr val="tx1"/>
                          </a:solidFill>
                          <a:latin typeface="Calibri"/>
                        </a:rPr>
                        <a:t>1 135</a:t>
                      </a:r>
                      <a:endParaRPr lang="cs-CZ" sz="1200" b="0" i="1" u="none" strike="noStrike" dirty="0">
                        <a:solidFill>
                          <a:schemeClr val="tx1"/>
                        </a:solidFill>
                        <a:latin typeface="Calibri"/>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r>
              <a:tr h="172084">
                <a:tc>
                  <a:txBody>
                    <a:bodyPr/>
                    <a:lstStyle/>
                    <a:p>
                      <a:pPr algn="l" fontAlgn="ctr"/>
                      <a:r>
                        <a:rPr lang="cs-CZ" sz="1200" i="1" u="none" strike="noStrike" dirty="0" smtClean="0"/>
                        <a:t>3 měsíce</a:t>
                      </a:r>
                      <a:endParaRPr lang="cs-CZ" sz="1200" b="0" i="1" u="none" strike="noStrike" dirty="0">
                        <a:solidFill>
                          <a:srgbClr val="000000"/>
                        </a:solidFill>
                        <a:latin typeface="Calibri"/>
                      </a:endParaRPr>
                    </a:p>
                  </a:txBody>
                  <a:tcPr marL="36000"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ctr"/>
                      <a:r>
                        <a:rPr lang="cs-CZ" sz="1200" b="0" i="1" u="none" strike="noStrike">
                          <a:solidFill>
                            <a:schemeClr val="tx1"/>
                          </a:solidFill>
                          <a:latin typeface="Calibri"/>
                        </a:rPr>
                        <a:t>987</a:t>
                      </a: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r>
              <a:tr h="172084">
                <a:tc>
                  <a:txBody>
                    <a:bodyPr/>
                    <a:lstStyle/>
                    <a:p>
                      <a:pPr algn="l" fontAlgn="ctr"/>
                      <a:r>
                        <a:rPr lang="cs-CZ" sz="1200" i="1" u="none" strike="noStrike" dirty="0" smtClean="0"/>
                        <a:t>6 měsíců</a:t>
                      </a:r>
                      <a:endParaRPr lang="cs-CZ" sz="1200" b="0" i="1" u="none" strike="noStrike" dirty="0">
                        <a:solidFill>
                          <a:srgbClr val="000000"/>
                        </a:solidFill>
                        <a:latin typeface="+mn-lt"/>
                      </a:endParaRPr>
                    </a:p>
                  </a:txBody>
                  <a:tcPr marL="36000"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ctr"/>
                      <a:r>
                        <a:rPr lang="cs-CZ" sz="1200" b="0" i="1" u="none" strike="noStrike">
                          <a:solidFill>
                            <a:schemeClr val="tx1"/>
                          </a:solidFill>
                          <a:latin typeface="Calibri"/>
                        </a:rPr>
                        <a:t>893</a:t>
                      </a: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r>
              <a:tr h="17208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200" i="1" u="none" strike="noStrike" dirty="0" smtClean="0"/>
                        <a:t>12 měsíců</a:t>
                      </a:r>
                      <a:endParaRPr lang="cs-CZ" sz="1200" b="0" i="1" u="none" strike="noStrike" dirty="0" smtClean="0">
                        <a:solidFill>
                          <a:srgbClr val="000000"/>
                        </a:solidFill>
                        <a:latin typeface="+mn-lt"/>
                      </a:endParaRPr>
                    </a:p>
                  </a:txBody>
                  <a:tcPr marL="36000"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ctr"/>
                      <a:r>
                        <a:rPr lang="cs-CZ" sz="1200" b="0" i="1" u="none" strike="noStrike">
                          <a:solidFill>
                            <a:schemeClr val="tx1"/>
                          </a:solidFill>
                          <a:latin typeface="Calibri"/>
                        </a:rPr>
                        <a:t>710</a:t>
                      </a: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r>
              <a:tr h="17208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200" i="1" u="none" strike="noStrike" dirty="0" smtClean="0"/>
                        <a:t>18 měsíců</a:t>
                      </a:r>
                      <a:endParaRPr lang="cs-CZ" sz="1200" b="0" i="1" u="none" strike="noStrike" dirty="0" smtClean="0">
                        <a:solidFill>
                          <a:srgbClr val="000000"/>
                        </a:solidFill>
                        <a:latin typeface="+mn-lt"/>
                      </a:endParaRPr>
                    </a:p>
                  </a:txBody>
                  <a:tcPr marL="36000"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ctr"/>
                      <a:r>
                        <a:rPr lang="cs-CZ" sz="1200" b="0" i="1" u="none" strike="noStrike">
                          <a:solidFill>
                            <a:schemeClr val="tx1"/>
                          </a:solidFill>
                          <a:latin typeface="Calibri"/>
                        </a:rPr>
                        <a:t>520</a:t>
                      </a: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r>
              <a:tr h="17208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cs-CZ" sz="1200" i="1" u="none" strike="noStrike" dirty="0" smtClean="0"/>
                        <a:t>24 měsíců</a:t>
                      </a:r>
                      <a:endParaRPr lang="cs-CZ" sz="1200" b="0" i="1" u="none" strike="noStrike" dirty="0" smtClean="0">
                        <a:solidFill>
                          <a:srgbClr val="000000"/>
                        </a:solidFill>
                        <a:latin typeface="+mn-lt"/>
                      </a:endParaRPr>
                    </a:p>
                  </a:txBody>
                  <a:tcPr marL="36000" marR="9525" marT="9525" marB="0" anchor="ctr">
                    <a:lnT w="12700" cap="flat" cmpd="sng" algn="ctr">
                      <a:solidFill>
                        <a:schemeClr val="bg1"/>
                      </a:solidFill>
                      <a:prstDash val="solid"/>
                      <a:round/>
                      <a:headEnd type="none" w="med" len="med"/>
                      <a:tailEnd type="none" w="med" len="med"/>
                    </a:lnT>
                    <a:solidFill>
                      <a:schemeClr val="accent1">
                        <a:lumMod val="75000"/>
                      </a:schemeClr>
                    </a:solidFill>
                  </a:tcPr>
                </a:tc>
                <a:tc>
                  <a:txBody>
                    <a:bodyPr/>
                    <a:lstStyle/>
                    <a:p>
                      <a:pPr algn="ctr" fontAlgn="ctr"/>
                      <a:r>
                        <a:rPr lang="cs-CZ" sz="1200" b="0" i="1" u="none" strike="noStrike" dirty="0">
                          <a:solidFill>
                            <a:schemeClr val="tx1"/>
                          </a:solidFill>
                          <a:latin typeface="Calibri"/>
                        </a:rPr>
                        <a:t>430</a:t>
                      </a:r>
                    </a:p>
                  </a:txBody>
                  <a:tcPr marL="9525" marR="9525" marT="9525" marB="0" anchor="ctr">
                    <a:lnT w="12700" cap="flat" cmpd="sng" algn="ctr">
                      <a:solidFill>
                        <a:schemeClr val="bg1"/>
                      </a:solidFill>
                      <a:prstDash val="solid"/>
                      <a:round/>
                      <a:headEnd type="none" w="med" len="med"/>
                      <a:tailEnd type="none" w="med" len="med"/>
                    </a:lnT>
                    <a:solidFill>
                      <a:schemeClr val="bg1">
                        <a:lumMod val="85000"/>
                      </a:schemeClr>
                    </a:solidFill>
                  </a:tcPr>
                </a:tc>
              </a:tr>
            </a:tbl>
          </a:graphicData>
        </a:graphic>
      </p:graphicFrame>
      <p:sp>
        <p:nvSpPr>
          <p:cNvPr id="12" name="Obdélník 11"/>
          <p:cNvSpPr/>
          <p:nvPr/>
        </p:nvSpPr>
        <p:spPr>
          <a:xfrm>
            <a:off x="2771800" y="4941168"/>
            <a:ext cx="6160789" cy="172819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3284066" y="5122211"/>
            <a:ext cx="2304256" cy="1015663"/>
          </a:xfrm>
          <a:prstGeom prst="rect">
            <a:avLst/>
          </a:prstGeom>
          <a:noFill/>
        </p:spPr>
        <p:txBody>
          <a:bodyPr wrap="square" rtlCol="0">
            <a:spAutoFit/>
          </a:bodyPr>
          <a:lstStyle/>
          <a:p>
            <a:r>
              <a:rPr lang="cs-CZ" sz="1200" b="1" u="sng" dirty="0" smtClean="0"/>
              <a:t>Remise: </a:t>
            </a:r>
          </a:p>
          <a:p>
            <a:r>
              <a:rPr lang="cs-CZ" sz="1200" dirty="0" smtClean="0"/>
              <a:t>DAS28 &lt; 2,6</a:t>
            </a:r>
          </a:p>
          <a:p>
            <a:endParaRPr lang="cs-CZ" sz="1200" dirty="0" smtClean="0"/>
          </a:p>
          <a:p>
            <a:r>
              <a:rPr lang="cs-CZ" sz="1200" b="1" u="sng" dirty="0" smtClean="0"/>
              <a:t>Nízká aktivita onemocnění (LDA): </a:t>
            </a:r>
          </a:p>
          <a:p>
            <a:r>
              <a:rPr lang="cs-CZ" sz="1200" dirty="0" smtClean="0"/>
              <a:t>2,6 ≤ DAS28 ≤ 3,2</a:t>
            </a:r>
          </a:p>
        </p:txBody>
      </p:sp>
      <p:sp>
        <p:nvSpPr>
          <p:cNvPr id="14" name="Obdélník 13"/>
          <p:cNvSpPr/>
          <p:nvPr/>
        </p:nvSpPr>
        <p:spPr>
          <a:xfrm>
            <a:off x="3068042" y="5194219"/>
            <a:ext cx="216024" cy="144016"/>
          </a:xfrm>
          <a:prstGeom prst="rect">
            <a:avLst/>
          </a:prstGeom>
          <a:solidFill>
            <a:srgbClr val="00B050"/>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p:cNvSpPr/>
          <p:nvPr/>
        </p:nvSpPr>
        <p:spPr>
          <a:xfrm>
            <a:off x="3068042" y="5698275"/>
            <a:ext cx="216024" cy="144016"/>
          </a:xfrm>
          <a:prstGeom prst="rect">
            <a:avLst/>
          </a:prstGeom>
          <a:solidFill>
            <a:srgbClr val="FFFF00"/>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6020370" y="5114660"/>
            <a:ext cx="2592288" cy="1015663"/>
          </a:xfrm>
          <a:prstGeom prst="rect">
            <a:avLst/>
          </a:prstGeom>
          <a:noFill/>
        </p:spPr>
        <p:txBody>
          <a:bodyPr wrap="square" rtlCol="0">
            <a:spAutoFit/>
          </a:bodyPr>
          <a:lstStyle/>
          <a:p>
            <a:r>
              <a:rPr lang="cs-CZ" sz="1200" b="1" u="sng" dirty="0" smtClean="0"/>
              <a:t>Střední aktivita onemocnění (MDA): </a:t>
            </a:r>
            <a:r>
              <a:rPr lang="cs-CZ" sz="1200" dirty="0" smtClean="0"/>
              <a:t>3,2 &lt; DAS28 ≤ 5,1</a:t>
            </a:r>
          </a:p>
          <a:p>
            <a:endParaRPr lang="cs-CZ" sz="1200" dirty="0" smtClean="0"/>
          </a:p>
          <a:p>
            <a:r>
              <a:rPr lang="cs-CZ" sz="1200" b="1" u="sng" dirty="0" smtClean="0"/>
              <a:t>Vysoká aktivita onemocnění (HDA): </a:t>
            </a:r>
            <a:r>
              <a:rPr lang="cs-CZ" sz="1200" dirty="0" smtClean="0"/>
              <a:t>DAS28 &gt; 5,1</a:t>
            </a:r>
          </a:p>
        </p:txBody>
      </p:sp>
      <p:sp>
        <p:nvSpPr>
          <p:cNvPr id="17" name="Obdélník 16"/>
          <p:cNvSpPr/>
          <p:nvPr/>
        </p:nvSpPr>
        <p:spPr>
          <a:xfrm>
            <a:off x="5804346" y="5186668"/>
            <a:ext cx="216024" cy="144016"/>
          </a:xfrm>
          <a:prstGeom prst="rect">
            <a:avLst/>
          </a:prstGeom>
          <a:solidFill>
            <a:schemeClr val="accent6"/>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5804346" y="5690724"/>
            <a:ext cx="216024" cy="144016"/>
          </a:xfrm>
          <a:prstGeom prst="rect">
            <a:avLst/>
          </a:prstGeom>
          <a:solidFill>
            <a:srgbClr val="FF0000"/>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9" name="Skupina 58"/>
          <p:cNvGrpSpPr/>
          <p:nvPr/>
        </p:nvGrpSpPr>
        <p:grpSpPr>
          <a:xfrm>
            <a:off x="6772988" y="6437706"/>
            <a:ext cx="2148263" cy="213903"/>
            <a:chOff x="6840040" y="6525344"/>
            <a:chExt cx="2148263" cy="213903"/>
          </a:xfrm>
        </p:grpSpPr>
        <p:pic>
          <p:nvPicPr>
            <p:cNvPr id="20" name="Picture 1"/>
            <p:cNvPicPr>
              <a:picLocks noChangeAspect="1" noChangeArrowheads="1"/>
            </p:cNvPicPr>
            <p:nvPr/>
          </p:nvPicPr>
          <p:blipFill>
            <a:blip r:embed="rId3" cstate="print"/>
            <a:srcRect/>
            <a:stretch>
              <a:fillRect/>
            </a:stretch>
          </p:blipFill>
          <p:spPr bwMode="auto">
            <a:xfrm>
              <a:off x="8020680" y="6525344"/>
              <a:ext cx="967623" cy="211847"/>
            </a:xfrm>
            <a:prstGeom prst="rect">
              <a:avLst/>
            </a:prstGeom>
            <a:noFill/>
            <a:ln w="3175">
              <a:noFill/>
              <a:miter lim="800000"/>
              <a:headEnd/>
              <a:tailEnd/>
            </a:ln>
          </p:spPr>
        </p:pic>
        <p:pic>
          <p:nvPicPr>
            <p:cNvPr id="21" name="Picture 4" descr="ČRS"/>
            <p:cNvPicPr>
              <a:picLocks noChangeAspect="1" noChangeArrowheads="1"/>
            </p:cNvPicPr>
            <p:nvPr/>
          </p:nvPicPr>
          <p:blipFill>
            <a:blip r:embed="rId4" cstate="print"/>
            <a:srcRect/>
            <a:stretch>
              <a:fillRect/>
            </a:stretch>
          </p:blipFill>
          <p:spPr bwMode="auto">
            <a:xfrm>
              <a:off x="6840040" y="6545440"/>
              <a:ext cx="644509" cy="193807"/>
            </a:xfrm>
            <a:prstGeom prst="rect">
              <a:avLst/>
            </a:prstGeom>
            <a:noFill/>
            <a:ln w="3175">
              <a:noFill/>
            </a:ln>
          </p:spPr>
        </p:pic>
        <p:pic>
          <p:nvPicPr>
            <p:cNvPr id="22" name="Picture 6" descr="IBA MU"/>
            <p:cNvPicPr>
              <a:picLocks noChangeAspect="1" noChangeArrowheads="1"/>
            </p:cNvPicPr>
            <p:nvPr/>
          </p:nvPicPr>
          <p:blipFill>
            <a:blip r:embed="rId5" cstate="print"/>
            <a:srcRect/>
            <a:stretch>
              <a:fillRect/>
            </a:stretch>
          </p:blipFill>
          <p:spPr bwMode="auto">
            <a:xfrm>
              <a:off x="7534006" y="6536553"/>
              <a:ext cx="429672" cy="190683"/>
            </a:xfrm>
            <a:prstGeom prst="rect">
              <a:avLst/>
            </a:prstGeom>
            <a:noFill/>
            <a:ln w="3175">
              <a:noFill/>
            </a:ln>
          </p:spPr>
        </p:pic>
      </p:grpSp>
    </p:spTree>
    <p:extLst>
      <p:ext uri="{BB962C8B-B14F-4D97-AF65-F5344CB8AC3E}">
        <p14:creationId xmlns:p14="http://schemas.microsoft.com/office/powerpoint/2010/main" val="37389496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15416"/>
            <a:ext cx="7467600" cy="1143000"/>
          </a:xfrm>
        </p:spPr>
        <p:txBody>
          <a:bodyPr>
            <a:normAutofit/>
          </a:bodyPr>
          <a:lstStyle/>
          <a:p>
            <a:r>
              <a:rPr lang="cs-CZ" sz="2000" b="1" dirty="0" smtClean="0">
                <a:cs typeface="Times New Roman" pitchFamily="18" charset="0"/>
              </a:rPr>
              <a:t>Účinnost léčby adalimumabem (HUMIRA®):</a:t>
            </a:r>
            <a:br>
              <a:rPr lang="cs-CZ" sz="2000" b="1" dirty="0" smtClean="0">
                <a:cs typeface="Times New Roman" pitchFamily="18" charset="0"/>
              </a:rPr>
            </a:br>
            <a:r>
              <a:rPr lang="cs-CZ" sz="2000" b="1" dirty="0" smtClean="0">
                <a:cs typeface="Times New Roman" pitchFamily="18" charset="0"/>
              </a:rPr>
              <a:t>Zvýšení kvality života (SF-36) během dvou let léčby</a:t>
            </a:r>
            <a:endParaRPr lang="cs-CZ" sz="2000" dirty="0"/>
          </a:p>
        </p:txBody>
      </p:sp>
      <p:sp>
        <p:nvSpPr>
          <p:cNvPr id="4" name="Obdélník 3"/>
          <p:cNvSpPr/>
          <p:nvPr/>
        </p:nvSpPr>
        <p:spPr>
          <a:xfrm>
            <a:off x="177089" y="1004417"/>
            <a:ext cx="8766133" cy="5664943"/>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7" name="Tabulka 6"/>
          <p:cNvGraphicFramePr>
            <a:graphicFrameLocks noGrp="1"/>
          </p:cNvGraphicFramePr>
          <p:nvPr/>
        </p:nvGraphicFramePr>
        <p:xfrm>
          <a:off x="5724128" y="1052736"/>
          <a:ext cx="3168352" cy="2228850"/>
        </p:xfrm>
        <a:graphic>
          <a:graphicData uri="http://schemas.openxmlformats.org/drawingml/2006/table">
            <a:tbl>
              <a:tblPr firstRow="1" firstCol="1">
                <a:effectLst>
                  <a:outerShdw blurRad="50800" dist="38100" dir="5400000" algn="ctr" rotWithShape="0">
                    <a:schemeClr val="bg1">
                      <a:lumMod val="50000"/>
                    </a:schemeClr>
                  </a:outerShdw>
                </a:effectLst>
                <a:tableStyleId>{5C22544A-7EE6-4342-B048-85BDC9FD1C3A}</a:tableStyleId>
              </a:tblPr>
              <a:tblGrid>
                <a:gridCol w="576064"/>
                <a:gridCol w="737643"/>
                <a:gridCol w="618215"/>
                <a:gridCol w="618215"/>
                <a:gridCol w="618215"/>
              </a:tblGrid>
              <a:tr h="181866">
                <a:tc>
                  <a:txBody>
                    <a:bodyPr/>
                    <a:lstStyle/>
                    <a:p>
                      <a:pPr algn="ctr" fontAlgn="ctr"/>
                      <a:r>
                        <a:rPr lang="cs-CZ" sz="1200" b="1" i="0" u="none" strike="noStrike" dirty="0">
                          <a:solidFill>
                            <a:schemeClr val="bg1"/>
                          </a:solidFill>
                          <a:latin typeface="Calibri"/>
                        </a:rPr>
                        <a:t>Dimenze</a:t>
                      </a:r>
                      <a:br>
                        <a:rPr lang="cs-CZ" sz="1200" b="1" i="0" u="none" strike="noStrike" dirty="0">
                          <a:solidFill>
                            <a:schemeClr val="bg1"/>
                          </a:solidFill>
                          <a:latin typeface="Calibri"/>
                        </a:rPr>
                      </a:br>
                      <a:r>
                        <a:rPr lang="cs-CZ" sz="1200" b="1" i="0" u="none" strike="noStrike" dirty="0">
                          <a:solidFill>
                            <a:schemeClr val="bg1"/>
                          </a:solidFill>
                          <a:latin typeface="Calibri"/>
                        </a:rPr>
                        <a:t>SF-36</a:t>
                      </a:r>
                    </a:p>
                  </a:txBody>
                  <a:tcPr marL="9525" marR="9525" marT="9525" marB="0" anchor="ctr">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ctr"/>
                      <a:r>
                        <a:rPr lang="cs-CZ" sz="1100" b="1" i="1" u="none" strike="noStrike" dirty="0">
                          <a:solidFill>
                            <a:schemeClr val="bg1"/>
                          </a:solidFill>
                          <a:latin typeface="Calibri"/>
                        </a:rPr>
                        <a:t>Česká </a:t>
                      </a:r>
                      <a:r>
                        <a:rPr lang="cs-CZ" sz="1100" b="1" i="1" u="none" strike="noStrike" dirty="0" smtClean="0">
                          <a:solidFill>
                            <a:schemeClr val="bg1"/>
                          </a:solidFill>
                          <a:latin typeface="Calibri"/>
                        </a:rPr>
                        <a:t>populace*</a:t>
                      </a:r>
                      <a:endParaRPr lang="cs-CZ" sz="1100" b="1" i="1" u="none" strike="noStrike" dirty="0">
                        <a:solidFill>
                          <a:schemeClr val="bg1"/>
                        </a:solidFill>
                        <a:latin typeface="Calibri"/>
                      </a:endParaRPr>
                    </a:p>
                  </a:txBody>
                  <a:tcPr marL="9525" marR="9525" marT="9525" marB="0" anchor="ctr">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ctr"/>
                      <a:r>
                        <a:rPr lang="cs-CZ" sz="1100" b="1" i="0" u="none" strike="noStrike" dirty="0">
                          <a:solidFill>
                            <a:schemeClr val="bg1"/>
                          </a:solidFill>
                          <a:latin typeface="Calibri"/>
                        </a:rPr>
                        <a:t>Zahájení léčby</a:t>
                      </a:r>
                    </a:p>
                  </a:txBody>
                  <a:tcPr marL="9525" marR="9525" marT="9525" marB="0" anchor="ctr">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ctr"/>
                      <a:r>
                        <a:rPr lang="cs-CZ" sz="1100" b="1" i="0" u="none" strike="noStrike" dirty="0">
                          <a:solidFill>
                            <a:schemeClr val="bg1"/>
                          </a:solidFill>
                          <a:latin typeface="Calibri"/>
                        </a:rPr>
                        <a:t>12 měsíců</a:t>
                      </a:r>
                    </a:p>
                  </a:txBody>
                  <a:tcPr marL="9525" marR="9525" marT="9525" marB="0" anchor="ctr">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gn="ctr" fontAlgn="ctr"/>
                      <a:r>
                        <a:rPr lang="cs-CZ" sz="1100" b="1" i="0" u="none" strike="noStrike" dirty="0">
                          <a:solidFill>
                            <a:schemeClr val="bg1"/>
                          </a:solidFill>
                          <a:latin typeface="Calibri"/>
                        </a:rPr>
                        <a:t>24 měsíců</a:t>
                      </a:r>
                    </a:p>
                  </a:txBody>
                  <a:tcPr marL="9525" marR="9525" marT="9525" marB="0" anchor="ctr">
                    <a:lnB w="12700" cap="flat" cmpd="sng" algn="ctr">
                      <a:solidFill>
                        <a:schemeClr val="bg1"/>
                      </a:solidFill>
                      <a:prstDash val="solid"/>
                      <a:round/>
                      <a:headEnd type="none" w="med" len="med"/>
                      <a:tailEnd type="none" w="med" len="med"/>
                    </a:lnB>
                    <a:solidFill>
                      <a:schemeClr val="accent1">
                        <a:lumMod val="75000"/>
                      </a:schemeClr>
                    </a:solidFill>
                  </a:tcPr>
                </a:tc>
              </a:tr>
              <a:tr h="93241">
                <a:tc>
                  <a:txBody>
                    <a:bodyPr/>
                    <a:lstStyle/>
                    <a:p>
                      <a:pPr algn="ctr" fontAlgn="ctr"/>
                      <a:r>
                        <a:rPr lang="cs-CZ" sz="1200" b="1" i="0" u="none" strike="noStrike" dirty="0">
                          <a:solidFill>
                            <a:schemeClr val="bg1"/>
                          </a:solidFill>
                          <a:latin typeface="Calibri"/>
                        </a:rPr>
                        <a:t>PF</a:t>
                      </a:r>
                    </a:p>
                  </a:txBody>
                  <a:tcPr marL="9525" marR="9525" marT="9525" marB="0" anchor="ctr">
                    <a:lnT w="12700" cap="flat" cmpd="sng" algn="ctr">
                      <a:solidFill>
                        <a:schemeClr val="bg1"/>
                      </a:solidFill>
                      <a:prstDash val="solid"/>
                      <a:round/>
                      <a:headEnd type="none" w="med" len="med"/>
                      <a:tailEnd type="none" w="med" len="med"/>
                    </a:lnT>
                    <a:solidFill>
                      <a:schemeClr val="accent1">
                        <a:lumMod val="75000"/>
                      </a:schemeClr>
                    </a:solidFill>
                  </a:tcPr>
                </a:tc>
                <a:tc>
                  <a:txBody>
                    <a:bodyPr/>
                    <a:lstStyle/>
                    <a:p>
                      <a:pPr algn="ctr" fontAlgn="ctr"/>
                      <a:r>
                        <a:rPr lang="cs-CZ" sz="1000" b="1" i="1" u="none" strike="noStrike">
                          <a:solidFill>
                            <a:schemeClr val="tx1"/>
                          </a:solidFill>
                          <a:latin typeface="Calibri"/>
                        </a:rPr>
                        <a:t>86,2</a:t>
                      </a:r>
                    </a:p>
                  </a:txBody>
                  <a:tcPr marL="9525" marR="9525" marT="9525" marB="0" anchor="ctr">
                    <a:lnT w="12700" cap="flat" cmpd="sng" algn="ctr">
                      <a:solidFill>
                        <a:schemeClr val="bg1"/>
                      </a:solidFill>
                      <a:prstDash val="solid"/>
                      <a:round/>
                      <a:headEnd type="none" w="med" len="med"/>
                      <a:tailEnd type="none" w="med" len="med"/>
                    </a:lnT>
                    <a:solidFill>
                      <a:schemeClr val="bg1">
                        <a:lumMod val="85000"/>
                      </a:schemeClr>
                    </a:solidFill>
                  </a:tcPr>
                </a:tc>
                <a:tc>
                  <a:txBody>
                    <a:bodyPr/>
                    <a:lstStyle/>
                    <a:p>
                      <a:pPr algn="ctr" fontAlgn="ctr"/>
                      <a:r>
                        <a:rPr lang="cs-CZ" sz="1000" b="1" i="0" u="none" strike="noStrike" dirty="0">
                          <a:solidFill>
                            <a:schemeClr val="tx1"/>
                          </a:solidFill>
                          <a:latin typeface="Calibri"/>
                        </a:rPr>
                        <a:t>40</a:t>
                      </a:r>
                      <a:r>
                        <a:rPr lang="cs-CZ" sz="1000" b="0" i="0" u="none" strike="noStrike" dirty="0">
                          <a:solidFill>
                            <a:schemeClr val="tx1"/>
                          </a:solidFill>
                          <a:latin typeface="Calibri"/>
                        </a:rPr>
                        <a:t> ± 22</a:t>
                      </a:r>
                    </a:p>
                  </a:txBody>
                  <a:tcPr marL="9525" marR="9525" marT="9525" marB="0" anchor="ctr">
                    <a:lnT w="12700" cap="flat" cmpd="sng" algn="ctr">
                      <a:solidFill>
                        <a:schemeClr val="bg1"/>
                      </a:solidFill>
                      <a:prstDash val="solid"/>
                      <a:round/>
                      <a:headEnd type="none" w="med" len="med"/>
                      <a:tailEnd type="none" w="med" len="med"/>
                    </a:lnT>
                    <a:solidFill>
                      <a:schemeClr val="bg1">
                        <a:lumMod val="85000"/>
                      </a:schemeClr>
                    </a:solidFill>
                  </a:tcPr>
                </a:tc>
                <a:tc>
                  <a:txBody>
                    <a:bodyPr/>
                    <a:lstStyle/>
                    <a:p>
                      <a:pPr algn="ctr" fontAlgn="ctr"/>
                      <a:r>
                        <a:rPr lang="cs-CZ" sz="1000" b="1" i="0" u="none" strike="noStrike" dirty="0">
                          <a:solidFill>
                            <a:schemeClr val="tx1"/>
                          </a:solidFill>
                          <a:latin typeface="Calibri"/>
                        </a:rPr>
                        <a:t>61</a:t>
                      </a:r>
                      <a:r>
                        <a:rPr lang="cs-CZ" sz="1000" b="0" i="0" u="none" strike="noStrike" dirty="0">
                          <a:solidFill>
                            <a:schemeClr val="tx1"/>
                          </a:solidFill>
                          <a:latin typeface="Calibri"/>
                        </a:rPr>
                        <a:t> ± 24</a:t>
                      </a:r>
                    </a:p>
                  </a:txBody>
                  <a:tcPr marL="9525" marR="9525" marT="9525" marB="0" anchor="ctr">
                    <a:lnT w="12700" cap="flat" cmpd="sng" algn="ctr">
                      <a:solidFill>
                        <a:schemeClr val="bg1"/>
                      </a:solidFill>
                      <a:prstDash val="solid"/>
                      <a:round/>
                      <a:headEnd type="none" w="med" len="med"/>
                      <a:tailEnd type="none" w="med" len="med"/>
                    </a:lnT>
                    <a:solidFill>
                      <a:schemeClr val="bg1">
                        <a:lumMod val="85000"/>
                      </a:schemeClr>
                    </a:solidFill>
                  </a:tcPr>
                </a:tc>
                <a:tc>
                  <a:txBody>
                    <a:bodyPr/>
                    <a:lstStyle/>
                    <a:p>
                      <a:pPr algn="ctr" fontAlgn="ctr"/>
                      <a:r>
                        <a:rPr lang="cs-CZ" sz="1000" b="1" i="0" u="none" strike="noStrike" dirty="0">
                          <a:solidFill>
                            <a:schemeClr val="tx1"/>
                          </a:solidFill>
                          <a:latin typeface="Calibri"/>
                        </a:rPr>
                        <a:t>62</a:t>
                      </a:r>
                      <a:r>
                        <a:rPr lang="cs-CZ" sz="1000" b="0" i="0" u="none" strike="noStrike" dirty="0">
                          <a:solidFill>
                            <a:schemeClr val="tx1"/>
                          </a:solidFill>
                          <a:latin typeface="Calibri"/>
                        </a:rPr>
                        <a:t> ± 24</a:t>
                      </a:r>
                    </a:p>
                  </a:txBody>
                  <a:tcPr marL="9525" marR="9525" marT="9525" marB="0" anchor="ctr">
                    <a:lnT w="12700" cap="flat" cmpd="sng" algn="ctr">
                      <a:solidFill>
                        <a:schemeClr val="bg1"/>
                      </a:solidFill>
                      <a:prstDash val="solid"/>
                      <a:round/>
                      <a:headEnd type="none" w="med" len="med"/>
                      <a:tailEnd type="none" w="med" len="med"/>
                    </a:lnT>
                    <a:solidFill>
                      <a:schemeClr val="bg1">
                        <a:lumMod val="85000"/>
                      </a:schemeClr>
                    </a:solidFill>
                  </a:tcPr>
                </a:tc>
              </a:tr>
              <a:tr h="93241">
                <a:tc>
                  <a:txBody>
                    <a:bodyPr/>
                    <a:lstStyle/>
                    <a:p>
                      <a:pPr algn="ctr" fontAlgn="ctr"/>
                      <a:r>
                        <a:rPr lang="cs-CZ" sz="1200" b="1" i="0" u="none" strike="noStrike" dirty="0">
                          <a:solidFill>
                            <a:schemeClr val="bg1"/>
                          </a:solidFill>
                          <a:latin typeface="Calibri"/>
                        </a:rPr>
                        <a:t>RP</a:t>
                      </a:r>
                    </a:p>
                  </a:txBody>
                  <a:tcPr marL="9525" marR="9525" marT="9525" marB="0" anchor="ctr">
                    <a:solidFill>
                      <a:schemeClr val="accent1">
                        <a:lumMod val="75000"/>
                      </a:schemeClr>
                    </a:solidFill>
                  </a:tcPr>
                </a:tc>
                <a:tc>
                  <a:txBody>
                    <a:bodyPr/>
                    <a:lstStyle/>
                    <a:p>
                      <a:pPr algn="ctr" fontAlgn="ctr"/>
                      <a:r>
                        <a:rPr lang="cs-CZ" sz="1000" b="1" i="1" u="none" strike="noStrike">
                          <a:solidFill>
                            <a:schemeClr val="tx1"/>
                          </a:solidFill>
                          <a:latin typeface="Calibri"/>
                        </a:rPr>
                        <a:t>69,4</a:t>
                      </a:r>
                    </a:p>
                  </a:txBody>
                  <a:tcPr marL="9525" marR="9525" marT="9525" marB="0" anchor="ctr">
                    <a:solidFill>
                      <a:schemeClr val="bg1"/>
                    </a:solidFill>
                  </a:tcPr>
                </a:tc>
                <a:tc>
                  <a:txBody>
                    <a:bodyPr/>
                    <a:lstStyle/>
                    <a:p>
                      <a:pPr algn="ctr" fontAlgn="ctr"/>
                      <a:r>
                        <a:rPr lang="cs-CZ" sz="1000" b="1" i="0" u="none" strike="noStrike" dirty="0">
                          <a:solidFill>
                            <a:schemeClr val="tx1"/>
                          </a:solidFill>
                          <a:latin typeface="Calibri"/>
                        </a:rPr>
                        <a:t>17</a:t>
                      </a:r>
                      <a:r>
                        <a:rPr lang="cs-CZ" sz="1000" b="0" i="0" u="none" strike="noStrike" dirty="0">
                          <a:solidFill>
                            <a:schemeClr val="tx1"/>
                          </a:solidFill>
                          <a:latin typeface="Calibri"/>
                        </a:rPr>
                        <a:t> ± 25</a:t>
                      </a:r>
                    </a:p>
                  </a:txBody>
                  <a:tcPr marL="9525" marR="9525" marT="9525" marB="0" anchor="ctr">
                    <a:solidFill>
                      <a:schemeClr val="bg1"/>
                    </a:solidFill>
                  </a:tcPr>
                </a:tc>
                <a:tc>
                  <a:txBody>
                    <a:bodyPr/>
                    <a:lstStyle/>
                    <a:p>
                      <a:pPr algn="ctr" fontAlgn="ctr"/>
                      <a:r>
                        <a:rPr lang="cs-CZ" sz="1000" b="1" i="0" u="none" strike="noStrike" dirty="0">
                          <a:solidFill>
                            <a:schemeClr val="tx1"/>
                          </a:solidFill>
                          <a:latin typeface="Calibri"/>
                        </a:rPr>
                        <a:t>47</a:t>
                      </a:r>
                      <a:r>
                        <a:rPr lang="cs-CZ" sz="1000" b="0" i="0" u="none" strike="noStrike" dirty="0">
                          <a:solidFill>
                            <a:schemeClr val="tx1"/>
                          </a:solidFill>
                          <a:latin typeface="Calibri"/>
                        </a:rPr>
                        <a:t> ± 37</a:t>
                      </a:r>
                    </a:p>
                  </a:txBody>
                  <a:tcPr marL="9525" marR="9525" marT="9525" marB="0" anchor="ctr">
                    <a:solidFill>
                      <a:schemeClr val="bg1"/>
                    </a:solidFill>
                  </a:tcPr>
                </a:tc>
                <a:tc>
                  <a:txBody>
                    <a:bodyPr/>
                    <a:lstStyle/>
                    <a:p>
                      <a:pPr algn="ctr" fontAlgn="ctr"/>
                      <a:r>
                        <a:rPr lang="cs-CZ" sz="1000" b="1" i="0" u="none" strike="noStrike" dirty="0">
                          <a:solidFill>
                            <a:schemeClr val="tx1"/>
                          </a:solidFill>
                          <a:latin typeface="Calibri"/>
                        </a:rPr>
                        <a:t>49</a:t>
                      </a:r>
                      <a:r>
                        <a:rPr lang="cs-CZ" sz="1000" b="0" i="0" u="none" strike="noStrike" dirty="0">
                          <a:solidFill>
                            <a:schemeClr val="tx1"/>
                          </a:solidFill>
                          <a:latin typeface="Calibri"/>
                        </a:rPr>
                        <a:t> ± 38</a:t>
                      </a:r>
                    </a:p>
                  </a:txBody>
                  <a:tcPr marL="9525" marR="9525" marT="9525" marB="0" anchor="ctr">
                    <a:solidFill>
                      <a:schemeClr val="bg1"/>
                    </a:solidFill>
                  </a:tcPr>
                </a:tc>
              </a:tr>
              <a:tr h="93241">
                <a:tc>
                  <a:txBody>
                    <a:bodyPr/>
                    <a:lstStyle/>
                    <a:p>
                      <a:pPr algn="ctr" fontAlgn="ctr"/>
                      <a:r>
                        <a:rPr lang="cs-CZ" sz="1200" b="1" i="0" u="none" strike="noStrike">
                          <a:solidFill>
                            <a:schemeClr val="bg1"/>
                          </a:solidFill>
                          <a:latin typeface="Calibri"/>
                        </a:rPr>
                        <a:t>BP</a:t>
                      </a:r>
                    </a:p>
                  </a:txBody>
                  <a:tcPr marL="9525" marR="9525" marT="9525" marB="0" anchor="ctr">
                    <a:solidFill>
                      <a:schemeClr val="accent1">
                        <a:lumMod val="75000"/>
                      </a:schemeClr>
                    </a:solidFill>
                  </a:tcPr>
                </a:tc>
                <a:tc>
                  <a:txBody>
                    <a:bodyPr/>
                    <a:lstStyle/>
                    <a:p>
                      <a:pPr algn="ctr" fontAlgn="ctr"/>
                      <a:r>
                        <a:rPr lang="cs-CZ" sz="1000" b="1" i="1" u="none" strike="noStrike">
                          <a:solidFill>
                            <a:schemeClr val="tx1"/>
                          </a:solidFill>
                          <a:latin typeface="Calibri"/>
                        </a:rPr>
                        <a:t>69,5</a:t>
                      </a:r>
                    </a:p>
                  </a:txBody>
                  <a:tcPr marL="9525" marR="9525" marT="9525" marB="0" anchor="ctr">
                    <a:solidFill>
                      <a:schemeClr val="bg1">
                        <a:lumMod val="85000"/>
                      </a:schemeClr>
                    </a:solidFill>
                  </a:tcPr>
                </a:tc>
                <a:tc>
                  <a:txBody>
                    <a:bodyPr/>
                    <a:lstStyle/>
                    <a:p>
                      <a:pPr algn="ctr" fontAlgn="ctr"/>
                      <a:r>
                        <a:rPr lang="cs-CZ" sz="1000" b="1" i="0" u="none" strike="noStrike" dirty="0">
                          <a:solidFill>
                            <a:schemeClr val="tx1"/>
                          </a:solidFill>
                          <a:latin typeface="Calibri"/>
                        </a:rPr>
                        <a:t>27</a:t>
                      </a:r>
                      <a:r>
                        <a:rPr lang="cs-CZ" sz="1000" b="0" i="0" u="none" strike="noStrike" dirty="0">
                          <a:solidFill>
                            <a:schemeClr val="tx1"/>
                          </a:solidFill>
                          <a:latin typeface="Calibri"/>
                        </a:rPr>
                        <a:t> ± 15</a:t>
                      </a:r>
                    </a:p>
                  </a:txBody>
                  <a:tcPr marL="9525" marR="9525" marT="9525" marB="0" anchor="ctr">
                    <a:solidFill>
                      <a:schemeClr val="bg1">
                        <a:lumMod val="85000"/>
                      </a:schemeClr>
                    </a:solidFill>
                  </a:tcPr>
                </a:tc>
                <a:tc>
                  <a:txBody>
                    <a:bodyPr/>
                    <a:lstStyle/>
                    <a:p>
                      <a:pPr algn="ctr" fontAlgn="ctr"/>
                      <a:r>
                        <a:rPr lang="cs-CZ" sz="1000" b="1" i="0" u="none" strike="noStrike" dirty="0">
                          <a:solidFill>
                            <a:schemeClr val="tx1"/>
                          </a:solidFill>
                          <a:latin typeface="Calibri"/>
                        </a:rPr>
                        <a:t>57</a:t>
                      </a:r>
                      <a:r>
                        <a:rPr lang="cs-CZ" sz="1000" b="0" i="0" u="none" strike="noStrike" dirty="0">
                          <a:solidFill>
                            <a:schemeClr val="tx1"/>
                          </a:solidFill>
                          <a:latin typeface="Calibri"/>
                        </a:rPr>
                        <a:t> ± 23</a:t>
                      </a:r>
                    </a:p>
                  </a:txBody>
                  <a:tcPr marL="9525" marR="9525" marT="9525" marB="0" anchor="ctr">
                    <a:solidFill>
                      <a:schemeClr val="bg1">
                        <a:lumMod val="85000"/>
                      </a:schemeClr>
                    </a:solidFill>
                  </a:tcPr>
                </a:tc>
                <a:tc>
                  <a:txBody>
                    <a:bodyPr/>
                    <a:lstStyle/>
                    <a:p>
                      <a:pPr algn="ctr" fontAlgn="ctr"/>
                      <a:r>
                        <a:rPr lang="cs-CZ" sz="1000" b="1" i="0" u="none" strike="noStrike" dirty="0">
                          <a:solidFill>
                            <a:schemeClr val="tx1"/>
                          </a:solidFill>
                          <a:latin typeface="Calibri"/>
                        </a:rPr>
                        <a:t>58</a:t>
                      </a:r>
                      <a:r>
                        <a:rPr lang="cs-CZ" sz="1000" b="0" i="0" u="none" strike="noStrike" dirty="0">
                          <a:solidFill>
                            <a:schemeClr val="tx1"/>
                          </a:solidFill>
                          <a:latin typeface="Calibri"/>
                        </a:rPr>
                        <a:t> ± 21</a:t>
                      </a:r>
                    </a:p>
                  </a:txBody>
                  <a:tcPr marL="9525" marR="9525" marT="9525" marB="0" anchor="ctr">
                    <a:solidFill>
                      <a:schemeClr val="bg1">
                        <a:lumMod val="85000"/>
                      </a:schemeClr>
                    </a:solidFill>
                  </a:tcPr>
                </a:tc>
              </a:tr>
              <a:tr h="93241">
                <a:tc>
                  <a:txBody>
                    <a:bodyPr/>
                    <a:lstStyle/>
                    <a:p>
                      <a:pPr algn="ctr" fontAlgn="ctr"/>
                      <a:r>
                        <a:rPr lang="cs-CZ" sz="1200" b="1" i="0" u="none" strike="noStrike" dirty="0">
                          <a:solidFill>
                            <a:schemeClr val="bg1"/>
                          </a:solidFill>
                          <a:latin typeface="Calibri"/>
                        </a:rPr>
                        <a:t>GH</a:t>
                      </a:r>
                    </a:p>
                  </a:txBody>
                  <a:tcPr marL="9525" marR="9525" marT="9525" marB="0" anchor="ctr">
                    <a:solidFill>
                      <a:schemeClr val="accent1">
                        <a:lumMod val="75000"/>
                      </a:schemeClr>
                    </a:solidFill>
                  </a:tcPr>
                </a:tc>
                <a:tc>
                  <a:txBody>
                    <a:bodyPr/>
                    <a:lstStyle/>
                    <a:p>
                      <a:pPr algn="ctr" fontAlgn="ctr"/>
                      <a:r>
                        <a:rPr lang="cs-CZ" sz="1000" b="1" i="1" u="none" strike="noStrike">
                          <a:solidFill>
                            <a:schemeClr val="tx1"/>
                          </a:solidFill>
                          <a:latin typeface="Calibri"/>
                        </a:rPr>
                        <a:t>60,3</a:t>
                      </a:r>
                    </a:p>
                  </a:txBody>
                  <a:tcPr marL="9525" marR="9525" marT="9525" marB="0" anchor="ctr">
                    <a:solidFill>
                      <a:schemeClr val="bg1"/>
                    </a:solidFill>
                  </a:tcPr>
                </a:tc>
                <a:tc>
                  <a:txBody>
                    <a:bodyPr/>
                    <a:lstStyle/>
                    <a:p>
                      <a:pPr algn="ctr" fontAlgn="ctr"/>
                      <a:r>
                        <a:rPr lang="cs-CZ" sz="1000" b="1" i="0" u="none" strike="noStrike" dirty="0">
                          <a:solidFill>
                            <a:schemeClr val="tx1"/>
                          </a:solidFill>
                          <a:latin typeface="Calibri"/>
                        </a:rPr>
                        <a:t>29</a:t>
                      </a:r>
                      <a:r>
                        <a:rPr lang="cs-CZ" sz="1000" b="0" i="0" u="none" strike="noStrike" dirty="0">
                          <a:solidFill>
                            <a:schemeClr val="tx1"/>
                          </a:solidFill>
                          <a:latin typeface="Calibri"/>
                        </a:rPr>
                        <a:t> ± 17</a:t>
                      </a:r>
                    </a:p>
                  </a:txBody>
                  <a:tcPr marL="9525" marR="9525" marT="9525" marB="0" anchor="ctr">
                    <a:solidFill>
                      <a:schemeClr val="bg1"/>
                    </a:solidFill>
                  </a:tcPr>
                </a:tc>
                <a:tc>
                  <a:txBody>
                    <a:bodyPr/>
                    <a:lstStyle/>
                    <a:p>
                      <a:pPr algn="ctr" fontAlgn="ctr"/>
                      <a:r>
                        <a:rPr lang="cs-CZ" sz="1000" b="1" i="0" u="none" strike="noStrike" dirty="0">
                          <a:solidFill>
                            <a:schemeClr val="tx1"/>
                          </a:solidFill>
                          <a:latin typeface="Calibri"/>
                        </a:rPr>
                        <a:t>45</a:t>
                      </a:r>
                      <a:r>
                        <a:rPr lang="cs-CZ" sz="1000" b="0" i="0" u="none" strike="noStrike" dirty="0">
                          <a:solidFill>
                            <a:schemeClr val="tx1"/>
                          </a:solidFill>
                          <a:latin typeface="Calibri"/>
                        </a:rPr>
                        <a:t> ± 20</a:t>
                      </a:r>
                    </a:p>
                  </a:txBody>
                  <a:tcPr marL="9525" marR="9525" marT="9525" marB="0" anchor="ctr">
                    <a:solidFill>
                      <a:schemeClr val="bg1"/>
                    </a:solidFill>
                  </a:tcPr>
                </a:tc>
                <a:tc>
                  <a:txBody>
                    <a:bodyPr/>
                    <a:lstStyle/>
                    <a:p>
                      <a:pPr algn="ctr" fontAlgn="ctr"/>
                      <a:r>
                        <a:rPr lang="cs-CZ" sz="1000" b="1" i="0" u="none" strike="noStrike" dirty="0">
                          <a:solidFill>
                            <a:schemeClr val="tx1"/>
                          </a:solidFill>
                          <a:latin typeface="Calibri"/>
                        </a:rPr>
                        <a:t>46</a:t>
                      </a:r>
                      <a:r>
                        <a:rPr lang="cs-CZ" sz="1000" b="0" i="0" u="none" strike="noStrike" dirty="0">
                          <a:solidFill>
                            <a:schemeClr val="tx1"/>
                          </a:solidFill>
                          <a:latin typeface="Calibri"/>
                        </a:rPr>
                        <a:t> ± 21</a:t>
                      </a:r>
                    </a:p>
                  </a:txBody>
                  <a:tcPr marL="9525" marR="9525" marT="9525" marB="0" anchor="ctr">
                    <a:solidFill>
                      <a:schemeClr val="bg1"/>
                    </a:solidFill>
                  </a:tcPr>
                </a:tc>
              </a:tr>
              <a:tr h="93241">
                <a:tc>
                  <a:txBody>
                    <a:bodyPr/>
                    <a:lstStyle/>
                    <a:p>
                      <a:pPr algn="ctr" fontAlgn="ctr"/>
                      <a:r>
                        <a:rPr lang="cs-CZ" sz="1200" b="1" i="0" u="none" strike="noStrike" dirty="0">
                          <a:solidFill>
                            <a:schemeClr val="bg1"/>
                          </a:solidFill>
                          <a:latin typeface="Calibri"/>
                        </a:rPr>
                        <a:t>VT</a:t>
                      </a:r>
                    </a:p>
                  </a:txBody>
                  <a:tcPr marL="9525" marR="9525" marT="9525" marB="0" anchor="ctr">
                    <a:solidFill>
                      <a:schemeClr val="accent1">
                        <a:lumMod val="75000"/>
                      </a:schemeClr>
                    </a:solidFill>
                  </a:tcPr>
                </a:tc>
                <a:tc>
                  <a:txBody>
                    <a:bodyPr/>
                    <a:lstStyle/>
                    <a:p>
                      <a:pPr algn="ctr" fontAlgn="ctr"/>
                      <a:r>
                        <a:rPr lang="cs-CZ" sz="1000" b="1" i="1" u="none" strike="noStrike">
                          <a:solidFill>
                            <a:schemeClr val="tx1"/>
                          </a:solidFill>
                          <a:latin typeface="Calibri"/>
                        </a:rPr>
                        <a:t>54,1</a:t>
                      </a:r>
                    </a:p>
                  </a:txBody>
                  <a:tcPr marL="9525" marR="9525" marT="9525" marB="0" anchor="ctr">
                    <a:solidFill>
                      <a:schemeClr val="bg1">
                        <a:lumMod val="85000"/>
                      </a:schemeClr>
                    </a:solidFill>
                  </a:tcPr>
                </a:tc>
                <a:tc>
                  <a:txBody>
                    <a:bodyPr/>
                    <a:lstStyle/>
                    <a:p>
                      <a:pPr algn="ctr" fontAlgn="ctr"/>
                      <a:r>
                        <a:rPr lang="cs-CZ" sz="1000" b="1" i="0" u="none" strike="noStrike" dirty="0">
                          <a:solidFill>
                            <a:schemeClr val="tx1"/>
                          </a:solidFill>
                          <a:latin typeface="Calibri"/>
                        </a:rPr>
                        <a:t>30</a:t>
                      </a:r>
                      <a:r>
                        <a:rPr lang="cs-CZ" sz="1000" b="0" i="0" u="none" strike="noStrike" dirty="0">
                          <a:solidFill>
                            <a:schemeClr val="tx1"/>
                          </a:solidFill>
                          <a:latin typeface="Calibri"/>
                        </a:rPr>
                        <a:t> ± 17</a:t>
                      </a:r>
                    </a:p>
                  </a:txBody>
                  <a:tcPr marL="9525" marR="9525" marT="9525" marB="0" anchor="ctr">
                    <a:solidFill>
                      <a:schemeClr val="bg1">
                        <a:lumMod val="85000"/>
                      </a:schemeClr>
                    </a:solidFill>
                  </a:tcPr>
                </a:tc>
                <a:tc>
                  <a:txBody>
                    <a:bodyPr/>
                    <a:lstStyle/>
                    <a:p>
                      <a:pPr algn="ctr" fontAlgn="ctr"/>
                      <a:r>
                        <a:rPr lang="cs-CZ" sz="1000" b="1" i="0" u="none" strike="noStrike" dirty="0">
                          <a:solidFill>
                            <a:schemeClr val="tx1"/>
                          </a:solidFill>
                          <a:latin typeface="Calibri"/>
                        </a:rPr>
                        <a:t>51</a:t>
                      </a:r>
                      <a:r>
                        <a:rPr lang="cs-CZ" sz="1000" b="0" i="0" u="none" strike="noStrike" dirty="0">
                          <a:solidFill>
                            <a:schemeClr val="tx1"/>
                          </a:solidFill>
                          <a:latin typeface="Calibri"/>
                        </a:rPr>
                        <a:t> ± 18</a:t>
                      </a:r>
                    </a:p>
                  </a:txBody>
                  <a:tcPr marL="9525" marR="9525" marT="9525" marB="0" anchor="ctr">
                    <a:solidFill>
                      <a:schemeClr val="bg1">
                        <a:lumMod val="85000"/>
                      </a:schemeClr>
                    </a:solidFill>
                  </a:tcPr>
                </a:tc>
                <a:tc>
                  <a:txBody>
                    <a:bodyPr/>
                    <a:lstStyle/>
                    <a:p>
                      <a:pPr algn="ctr" fontAlgn="ctr"/>
                      <a:r>
                        <a:rPr lang="cs-CZ" sz="1000" b="1" i="0" u="none" strike="noStrike" dirty="0">
                          <a:solidFill>
                            <a:schemeClr val="tx1"/>
                          </a:solidFill>
                          <a:latin typeface="Calibri"/>
                        </a:rPr>
                        <a:t>51</a:t>
                      </a:r>
                      <a:r>
                        <a:rPr lang="cs-CZ" sz="1000" b="0" i="0" u="none" strike="noStrike" dirty="0">
                          <a:solidFill>
                            <a:schemeClr val="tx1"/>
                          </a:solidFill>
                          <a:latin typeface="Calibri"/>
                        </a:rPr>
                        <a:t> ± 18</a:t>
                      </a:r>
                    </a:p>
                  </a:txBody>
                  <a:tcPr marL="9525" marR="9525" marT="9525" marB="0" anchor="ctr">
                    <a:solidFill>
                      <a:schemeClr val="bg1">
                        <a:lumMod val="85000"/>
                      </a:schemeClr>
                    </a:solidFill>
                  </a:tcPr>
                </a:tc>
              </a:tr>
              <a:tr h="93241">
                <a:tc>
                  <a:txBody>
                    <a:bodyPr/>
                    <a:lstStyle/>
                    <a:p>
                      <a:pPr algn="ctr" fontAlgn="ctr"/>
                      <a:r>
                        <a:rPr lang="cs-CZ" sz="1200" b="1" i="0" u="none" strike="noStrike" dirty="0">
                          <a:solidFill>
                            <a:schemeClr val="bg1"/>
                          </a:solidFill>
                          <a:latin typeface="Calibri"/>
                        </a:rPr>
                        <a:t>SF</a:t>
                      </a:r>
                    </a:p>
                  </a:txBody>
                  <a:tcPr marL="9525" marR="9525" marT="9525" marB="0" anchor="ctr">
                    <a:solidFill>
                      <a:schemeClr val="accent1">
                        <a:lumMod val="75000"/>
                      </a:schemeClr>
                    </a:solidFill>
                  </a:tcPr>
                </a:tc>
                <a:tc>
                  <a:txBody>
                    <a:bodyPr/>
                    <a:lstStyle/>
                    <a:p>
                      <a:pPr algn="ctr" fontAlgn="ctr"/>
                      <a:r>
                        <a:rPr lang="cs-CZ" sz="1000" b="1" i="1" u="none" strike="noStrike">
                          <a:solidFill>
                            <a:schemeClr val="tx1"/>
                          </a:solidFill>
                          <a:latin typeface="Calibri"/>
                        </a:rPr>
                        <a:t>74,6</a:t>
                      </a:r>
                    </a:p>
                  </a:txBody>
                  <a:tcPr marL="9525" marR="9525" marT="9525" marB="0" anchor="ctr">
                    <a:solidFill>
                      <a:schemeClr val="bg1"/>
                    </a:solidFill>
                  </a:tcPr>
                </a:tc>
                <a:tc>
                  <a:txBody>
                    <a:bodyPr/>
                    <a:lstStyle/>
                    <a:p>
                      <a:pPr algn="ctr" fontAlgn="ctr"/>
                      <a:r>
                        <a:rPr lang="cs-CZ" sz="1000" b="1" i="0" u="none" strike="noStrike" dirty="0">
                          <a:solidFill>
                            <a:schemeClr val="tx1"/>
                          </a:solidFill>
                          <a:latin typeface="Calibri"/>
                        </a:rPr>
                        <a:t>39</a:t>
                      </a:r>
                      <a:r>
                        <a:rPr lang="cs-CZ" sz="1000" b="0" i="0" u="none" strike="noStrike" dirty="0">
                          <a:solidFill>
                            <a:schemeClr val="tx1"/>
                          </a:solidFill>
                          <a:latin typeface="Calibri"/>
                        </a:rPr>
                        <a:t> ± 22</a:t>
                      </a:r>
                    </a:p>
                  </a:txBody>
                  <a:tcPr marL="9525" marR="9525" marT="9525" marB="0" anchor="ctr">
                    <a:solidFill>
                      <a:schemeClr val="bg1"/>
                    </a:solidFill>
                  </a:tcPr>
                </a:tc>
                <a:tc>
                  <a:txBody>
                    <a:bodyPr/>
                    <a:lstStyle/>
                    <a:p>
                      <a:pPr algn="ctr" fontAlgn="ctr"/>
                      <a:r>
                        <a:rPr lang="cs-CZ" sz="1000" b="1" i="0" u="none" strike="noStrike" dirty="0">
                          <a:solidFill>
                            <a:schemeClr val="tx1"/>
                          </a:solidFill>
                          <a:latin typeface="Calibri"/>
                        </a:rPr>
                        <a:t>65 </a:t>
                      </a:r>
                      <a:r>
                        <a:rPr lang="cs-CZ" sz="1000" b="0" i="0" u="none" strike="noStrike" dirty="0">
                          <a:solidFill>
                            <a:schemeClr val="tx1"/>
                          </a:solidFill>
                          <a:latin typeface="Calibri"/>
                        </a:rPr>
                        <a:t>± 25</a:t>
                      </a:r>
                    </a:p>
                  </a:txBody>
                  <a:tcPr marL="9525" marR="9525" marT="9525" marB="0" anchor="ctr">
                    <a:solidFill>
                      <a:schemeClr val="bg1"/>
                    </a:solidFill>
                  </a:tcPr>
                </a:tc>
                <a:tc>
                  <a:txBody>
                    <a:bodyPr/>
                    <a:lstStyle/>
                    <a:p>
                      <a:pPr algn="ctr" fontAlgn="ctr"/>
                      <a:r>
                        <a:rPr lang="cs-CZ" sz="1000" b="1" i="0" u="none" strike="noStrike" dirty="0">
                          <a:solidFill>
                            <a:schemeClr val="tx1"/>
                          </a:solidFill>
                          <a:latin typeface="Calibri"/>
                        </a:rPr>
                        <a:t>68</a:t>
                      </a:r>
                      <a:r>
                        <a:rPr lang="cs-CZ" sz="1000" b="0" i="0" u="none" strike="noStrike" dirty="0">
                          <a:solidFill>
                            <a:schemeClr val="tx1"/>
                          </a:solidFill>
                          <a:latin typeface="Calibri"/>
                        </a:rPr>
                        <a:t> ± 24</a:t>
                      </a:r>
                    </a:p>
                  </a:txBody>
                  <a:tcPr marL="9525" marR="9525" marT="9525" marB="0" anchor="ctr">
                    <a:solidFill>
                      <a:schemeClr val="bg1"/>
                    </a:solidFill>
                  </a:tcPr>
                </a:tc>
              </a:tr>
              <a:tr h="93241">
                <a:tc>
                  <a:txBody>
                    <a:bodyPr/>
                    <a:lstStyle/>
                    <a:p>
                      <a:pPr algn="ctr" fontAlgn="ctr"/>
                      <a:r>
                        <a:rPr lang="cs-CZ" sz="1200" b="1" i="0" u="none" strike="noStrike" dirty="0">
                          <a:solidFill>
                            <a:schemeClr val="bg1"/>
                          </a:solidFill>
                          <a:latin typeface="Calibri"/>
                        </a:rPr>
                        <a:t>RE</a:t>
                      </a:r>
                    </a:p>
                  </a:txBody>
                  <a:tcPr marL="9525" marR="9525" marT="9525" marB="0" anchor="ctr">
                    <a:solidFill>
                      <a:schemeClr val="accent1">
                        <a:lumMod val="75000"/>
                      </a:schemeClr>
                    </a:solidFill>
                  </a:tcPr>
                </a:tc>
                <a:tc>
                  <a:txBody>
                    <a:bodyPr/>
                    <a:lstStyle/>
                    <a:p>
                      <a:pPr algn="ctr" fontAlgn="ctr"/>
                      <a:r>
                        <a:rPr lang="cs-CZ" sz="1000" b="1" i="1" u="none" strike="noStrike">
                          <a:solidFill>
                            <a:schemeClr val="tx1"/>
                          </a:solidFill>
                          <a:latin typeface="Calibri"/>
                        </a:rPr>
                        <a:t>70,7</a:t>
                      </a:r>
                    </a:p>
                  </a:txBody>
                  <a:tcPr marL="9525" marR="9525" marT="9525" marB="0" anchor="ctr">
                    <a:solidFill>
                      <a:schemeClr val="bg1">
                        <a:lumMod val="85000"/>
                      </a:schemeClr>
                    </a:solidFill>
                  </a:tcPr>
                </a:tc>
                <a:tc>
                  <a:txBody>
                    <a:bodyPr/>
                    <a:lstStyle/>
                    <a:p>
                      <a:pPr algn="ctr" fontAlgn="ctr"/>
                      <a:r>
                        <a:rPr lang="cs-CZ" sz="1000" b="1" i="0" u="none" strike="noStrike" dirty="0">
                          <a:solidFill>
                            <a:schemeClr val="tx1"/>
                          </a:solidFill>
                          <a:latin typeface="Calibri"/>
                        </a:rPr>
                        <a:t>47</a:t>
                      </a:r>
                      <a:r>
                        <a:rPr lang="cs-CZ" sz="1000" b="0" i="0" u="none" strike="noStrike" dirty="0">
                          <a:solidFill>
                            <a:schemeClr val="tx1"/>
                          </a:solidFill>
                          <a:latin typeface="Calibri"/>
                        </a:rPr>
                        <a:t> ± 40</a:t>
                      </a:r>
                    </a:p>
                  </a:txBody>
                  <a:tcPr marL="9525" marR="9525" marT="9525" marB="0" anchor="ctr">
                    <a:solidFill>
                      <a:schemeClr val="bg1">
                        <a:lumMod val="85000"/>
                      </a:schemeClr>
                    </a:solidFill>
                  </a:tcPr>
                </a:tc>
                <a:tc>
                  <a:txBody>
                    <a:bodyPr/>
                    <a:lstStyle/>
                    <a:p>
                      <a:pPr algn="ctr" fontAlgn="ctr"/>
                      <a:r>
                        <a:rPr lang="cs-CZ" sz="1000" b="1" i="0" u="none" strike="noStrike" dirty="0">
                          <a:solidFill>
                            <a:schemeClr val="tx1"/>
                          </a:solidFill>
                          <a:latin typeface="Calibri"/>
                        </a:rPr>
                        <a:t>68</a:t>
                      </a:r>
                      <a:r>
                        <a:rPr lang="cs-CZ" sz="1000" b="0" i="0" u="none" strike="noStrike" dirty="0">
                          <a:solidFill>
                            <a:schemeClr val="tx1"/>
                          </a:solidFill>
                          <a:latin typeface="Calibri"/>
                        </a:rPr>
                        <a:t> ± 35</a:t>
                      </a:r>
                    </a:p>
                  </a:txBody>
                  <a:tcPr marL="9525" marR="9525" marT="9525" marB="0" anchor="ctr">
                    <a:solidFill>
                      <a:schemeClr val="bg1">
                        <a:lumMod val="85000"/>
                      </a:schemeClr>
                    </a:solidFill>
                  </a:tcPr>
                </a:tc>
                <a:tc>
                  <a:txBody>
                    <a:bodyPr/>
                    <a:lstStyle/>
                    <a:p>
                      <a:pPr algn="ctr" fontAlgn="ctr"/>
                      <a:r>
                        <a:rPr lang="cs-CZ" sz="1000" b="1" i="0" u="none" strike="noStrike" dirty="0">
                          <a:solidFill>
                            <a:schemeClr val="tx1"/>
                          </a:solidFill>
                          <a:latin typeface="Calibri"/>
                        </a:rPr>
                        <a:t>71</a:t>
                      </a:r>
                      <a:r>
                        <a:rPr lang="cs-CZ" sz="1000" b="0" i="0" u="none" strike="noStrike" dirty="0">
                          <a:solidFill>
                            <a:schemeClr val="tx1"/>
                          </a:solidFill>
                          <a:latin typeface="Calibri"/>
                        </a:rPr>
                        <a:t> ± 35</a:t>
                      </a:r>
                    </a:p>
                  </a:txBody>
                  <a:tcPr marL="9525" marR="9525" marT="9525" marB="0" anchor="ctr">
                    <a:solidFill>
                      <a:schemeClr val="bg1">
                        <a:lumMod val="85000"/>
                      </a:schemeClr>
                    </a:solidFill>
                  </a:tcPr>
                </a:tc>
              </a:tr>
              <a:tr h="93241">
                <a:tc>
                  <a:txBody>
                    <a:bodyPr/>
                    <a:lstStyle/>
                    <a:p>
                      <a:pPr algn="ctr" fontAlgn="ctr"/>
                      <a:r>
                        <a:rPr lang="cs-CZ" sz="1200" b="1" i="0" u="none" strike="noStrike" dirty="0">
                          <a:solidFill>
                            <a:schemeClr val="bg1"/>
                          </a:solidFill>
                          <a:latin typeface="Calibri"/>
                        </a:rPr>
                        <a:t>MH</a:t>
                      </a:r>
                    </a:p>
                  </a:txBody>
                  <a:tcPr marL="9525" marR="9525" marT="9525" marB="0" anchor="ctr">
                    <a:solidFill>
                      <a:schemeClr val="accent1">
                        <a:lumMod val="75000"/>
                      </a:schemeClr>
                    </a:solidFill>
                  </a:tcPr>
                </a:tc>
                <a:tc>
                  <a:txBody>
                    <a:bodyPr/>
                    <a:lstStyle/>
                    <a:p>
                      <a:pPr algn="ctr" fontAlgn="ctr"/>
                      <a:r>
                        <a:rPr lang="cs-CZ" sz="1000" b="1" i="1" u="none" strike="noStrike">
                          <a:solidFill>
                            <a:schemeClr val="tx1"/>
                          </a:solidFill>
                          <a:latin typeface="Calibri"/>
                        </a:rPr>
                        <a:t>66,6</a:t>
                      </a:r>
                    </a:p>
                  </a:txBody>
                  <a:tcPr marL="9525" marR="9525" marT="9525" marB="0" anchor="ctr">
                    <a:solidFill>
                      <a:schemeClr val="bg1"/>
                    </a:solidFill>
                  </a:tcPr>
                </a:tc>
                <a:tc>
                  <a:txBody>
                    <a:bodyPr/>
                    <a:lstStyle/>
                    <a:p>
                      <a:pPr algn="ctr" fontAlgn="ctr"/>
                      <a:r>
                        <a:rPr lang="cs-CZ" sz="1000" b="1" i="0" u="none" strike="noStrike" dirty="0">
                          <a:solidFill>
                            <a:schemeClr val="tx1"/>
                          </a:solidFill>
                          <a:latin typeface="Calibri"/>
                        </a:rPr>
                        <a:t>53</a:t>
                      </a:r>
                      <a:r>
                        <a:rPr lang="cs-CZ" sz="1000" b="0" i="0" u="none" strike="noStrike" dirty="0">
                          <a:solidFill>
                            <a:schemeClr val="tx1"/>
                          </a:solidFill>
                          <a:latin typeface="Calibri"/>
                        </a:rPr>
                        <a:t> ± 18</a:t>
                      </a:r>
                    </a:p>
                  </a:txBody>
                  <a:tcPr marL="9525" marR="9525" marT="9525" marB="0" anchor="ctr">
                    <a:solidFill>
                      <a:schemeClr val="bg1"/>
                    </a:solidFill>
                  </a:tcPr>
                </a:tc>
                <a:tc>
                  <a:txBody>
                    <a:bodyPr/>
                    <a:lstStyle/>
                    <a:p>
                      <a:pPr algn="ctr" fontAlgn="ctr"/>
                      <a:r>
                        <a:rPr lang="cs-CZ" sz="1000" b="1" i="0" u="none" strike="noStrike" dirty="0">
                          <a:solidFill>
                            <a:schemeClr val="tx1"/>
                          </a:solidFill>
                          <a:latin typeface="Calibri"/>
                        </a:rPr>
                        <a:t>69</a:t>
                      </a:r>
                      <a:r>
                        <a:rPr lang="cs-CZ" sz="1000" b="0" i="0" u="none" strike="noStrike" dirty="0">
                          <a:solidFill>
                            <a:schemeClr val="tx1"/>
                          </a:solidFill>
                          <a:latin typeface="Calibri"/>
                        </a:rPr>
                        <a:t> ± 17</a:t>
                      </a:r>
                    </a:p>
                  </a:txBody>
                  <a:tcPr marL="9525" marR="9525" marT="9525" marB="0" anchor="ctr">
                    <a:solidFill>
                      <a:schemeClr val="bg1"/>
                    </a:solidFill>
                  </a:tcPr>
                </a:tc>
                <a:tc>
                  <a:txBody>
                    <a:bodyPr/>
                    <a:lstStyle/>
                    <a:p>
                      <a:pPr algn="ctr" fontAlgn="ctr"/>
                      <a:r>
                        <a:rPr lang="cs-CZ" sz="1000" b="1" i="0" u="none" strike="noStrike" dirty="0">
                          <a:solidFill>
                            <a:schemeClr val="tx1"/>
                          </a:solidFill>
                          <a:latin typeface="Calibri"/>
                        </a:rPr>
                        <a:t>69</a:t>
                      </a:r>
                      <a:r>
                        <a:rPr lang="cs-CZ" sz="1000" b="0" i="0" u="none" strike="noStrike" dirty="0">
                          <a:solidFill>
                            <a:schemeClr val="tx1"/>
                          </a:solidFill>
                          <a:latin typeface="Calibri"/>
                        </a:rPr>
                        <a:t> ± 17</a:t>
                      </a:r>
                    </a:p>
                  </a:txBody>
                  <a:tcPr marL="9525" marR="9525" marT="9525" marB="0" anchor="ctr">
                    <a:solidFill>
                      <a:schemeClr val="bg1"/>
                    </a:solidFill>
                  </a:tcPr>
                </a:tc>
              </a:tr>
              <a:tr h="152325">
                <a:tc>
                  <a:txBody>
                    <a:bodyPr/>
                    <a:lstStyle/>
                    <a:p>
                      <a:pPr algn="ctr" fontAlgn="ctr"/>
                      <a:r>
                        <a:rPr lang="cs-CZ" sz="1000" b="0" i="1" u="none" strike="noStrike" dirty="0">
                          <a:solidFill>
                            <a:schemeClr val="bg1"/>
                          </a:solidFill>
                          <a:latin typeface="Calibri"/>
                        </a:rPr>
                        <a:t>Počet pacientů</a:t>
                      </a:r>
                    </a:p>
                  </a:txBody>
                  <a:tcPr marL="9525" marR="9525" marT="9525" marB="0" anchor="ctr">
                    <a:solidFill>
                      <a:schemeClr val="accent1">
                        <a:lumMod val="75000"/>
                      </a:schemeClr>
                    </a:solidFill>
                  </a:tcPr>
                </a:tc>
                <a:tc>
                  <a:txBody>
                    <a:bodyPr/>
                    <a:lstStyle/>
                    <a:p>
                      <a:pPr algn="ctr" fontAlgn="ctr"/>
                      <a:r>
                        <a:rPr lang="cs-CZ" sz="1000" b="1" i="1" u="none" strike="noStrike">
                          <a:solidFill>
                            <a:schemeClr val="tx1"/>
                          </a:solidFill>
                          <a:latin typeface="Calibri"/>
                        </a:rPr>
                        <a:t>-</a:t>
                      </a:r>
                    </a:p>
                  </a:txBody>
                  <a:tcPr marL="9525" marR="9525" marT="9525" marB="0" anchor="ctr">
                    <a:solidFill>
                      <a:schemeClr val="bg1">
                        <a:lumMod val="85000"/>
                      </a:schemeClr>
                    </a:solidFill>
                  </a:tcPr>
                </a:tc>
                <a:tc>
                  <a:txBody>
                    <a:bodyPr/>
                    <a:lstStyle/>
                    <a:p>
                      <a:pPr algn="ctr" fontAlgn="ctr"/>
                      <a:r>
                        <a:rPr lang="cs-CZ" sz="1000" b="0" i="1" u="none" strike="noStrike">
                          <a:solidFill>
                            <a:schemeClr val="tx1"/>
                          </a:solidFill>
                          <a:latin typeface="Calibri"/>
                        </a:rPr>
                        <a:t>1025</a:t>
                      </a:r>
                    </a:p>
                  </a:txBody>
                  <a:tcPr marL="9525" marR="9525" marT="9525" marB="0" anchor="ctr">
                    <a:solidFill>
                      <a:schemeClr val="bg1">
                        <a:lumMod val="85000"/>
                      </a:schemeClr>
                    </a:solidFill>
                  </a:tcPr>
                </a:tc>
                <a:tc>
                  <a:txBody>
                    <a:bodyPr/>
                    <a:lstStyle/>
                    <a:p>
                      <a:pPr algn="ctr" fontAlgn="ctr"/>
                      <a:r>
                        <a:rPr lang="cs-CZ" sz="1000" b="0" i="1" u="none" strike="noStrike">
                          <a:solidFill>
                            <a:schemeClr val="tx1"/>
                          </a:solidFill>
                          <a:latin typeface="Calibri"/>
                        </a:rPr>
                        <a:t>640</a:t>
                      </a:r>
                    </a:p>
                  </a:txBody>
                  <a:tcPr marL="9525" marR="9525" marT="9525" marB="0" anchor="ctr">
                    <a:solidFill>
                      <a:schemeClr val="bg1">
                        <a:lumMod val="85000"/>
                      </a:schemeClr>
                    </a:solidFill>
                  </a:tcPr>
                </a:tc>
                <a:tc>
                  <a:txBody>
                    <a:bodyPr/>
                    <a:lstStyle/>
                    <a:p>
                      <a:pPr algn="ctr" fontAlgn="ctr"/>
                      <a:r>
                        <a:rPr lang="cs-CZ" sz="1000" b="0" i="1" u="none" strike="noStrike" dirty="0">
                          <a:solidFill>
                            <a:schemeClr val="tx1"/>
                          </a:solidFill>
                          <a:latin typeface="Calibri"/>
                        </a:rPr>
                        <a:t>401</a:t>
                      </a:r>
                    </a:p>
                  </a:txBody>
                  <a:tcPr marL="9525" marR="9525" marT="9525" marB="0" anchor="ctr">
                    <a:solidFill>
                      <a:schemeClr val="bg1">
                        <a:lumMod val="85000"/>
                      </a:schemeClr>
                    </a:solidFill>
                  </a:tcPr>
                </a:tc>
              </a:tr>
            </a:tbl>
          </a:graphicData>
        </a:graphic>
      </p:graphicFrame>
      <p:grpSp>
        <p:nvGrpSpPr>
          <p:cNvPr id="8" name="Skupina 33"/>
          <p:cNvGrpSpPr/>
          <p:nvPr/>
        </p:nvGrpSpPr>
        <p:grpSpPr>
          <a:xfrm>
            <a:off x="6444208" y="3645024"/>
            <a:ext cx="2304256" cy="1884402"/>
            <a:chOff x="6804248" y="3933056"/>
            <a:chExt cx="1944216" cy="1656184"/>
          </a:xfrm>
        </p:grpSpPr>
        <p:sp>
          <p:nvSpPr>
            <p:cNvPr id="9" name="Obdélník 8"/>
            <p:cNvSpPr/>
            <p:nvPr/>
          </p:nvSpPr>
          <p:spPr>
            <a:xfrm>
              <a:off x="6804248" y="3933056"/>
              <a:ext cx="1944216" cy="1656184"/>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0" name="Skupina 28"/>
            <p:cNvGrpSpPr/>
            <p:nvPr/>
          </p:nvGrpSpPr>
          <p:grpSpPr>
            <a:xfrm>
              <a:off x="6876256" y="4365104"/>
              <a:ext cx="1800200" cy="276999"/>
              <a:chOff x="6876256" y="4365104"/>
              <a:chExt cx="1800200" cy="276999"/>
            </a:xfrm>
          </p:grpSpPr>
          <p:sp>
            <p:nvSpPr>
              <p:cNvPr id="26" name="TextovéPole 10"/>
              <p:cNvSpPr txBox="1"/>
              <p:nvPr/>
            </p:nvSpPr>
            <p:spPr>
              <a:xfrm>
                <a:off x="7308304" y="4365104"/>
                <a:ext cx="1368152" cy="276999"/>
              </a:xfrm>
              <a:prstGeom prst="rect">
                <a:avLst/>
              </a:prstGeom>
              <a:noFill/>
            </p:spPr>
            <p:txBody>
              <a:bodyPr wrap="square" rtlCol="0">
                <a:spAutoFit/>
              </a:bodyPr>
              <a:lstStyle/>
              <a:p>
                <a:r>
                  <a:rPr lang="cs-CZ" sz="1200" b="1" dirty="0" smtClean="0">
                    <a:cs typeface="Times New Roman" pitchFamily="18" charset="0"/>
                  </a:rPr>
                  <a:t>Česká populace*</a:t>
                </a:r>
                <a:endParaRPr lang="cs-CZ" sz="1200" dirty="0">
                  <a:cs typeface="Times New Roman" pitchFamily="18" charset="0"/>
                </a:endParaRPr>
              </a:p>
            </p:txBody>
          </p:sp>
          <p:grpSp>
            <p:nvGrpSpPr>
              <p:cNvPr id="27" name="Skupina 27"/>
              <p:cNvGrpSpPr/>
              <p:nvPr/>
            </p:nvGrpSpPr>
            <p:grpSpPr>
              <a:xfrm>
                <a:off x="6876256" y="4446000"/>
                <a:ext cx="360000" cy="108000"/>
                <a:chOff x="6876256" y="4446000"/>
                <a:chExt cx="360000" cy="108000"/>
              </a:xfrm>
            </p:grpSpPr>
            <p:cxnSp>
              <p:nvCxnSpPr>
                <p:cNvPr id="28" name="Přímá spojovací čára 16"/>
                <p:cNvCxnSpPr/>
                <p:nvPr/>
              </p:nvCxnSpPr>
              <p:spPr>
                <a:xfrm>
                  <a:off x="6876256" y="4509120"/>
                  <a:ext cx="360000" cy="0"/>
                </a:xfrm>
                <a:prstGeom prst="line">
                  <a:avLst/>
                </a:prstGeom>
                <a:ln w="254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Elipsa 20"/>
                <p:cNvSpPr/>
                <p:nvPr/>
              </p:nvSpPr>
              <p:spPr>
                <a:xfrm>
                  <a:off x="7020000" y="4446000"/>
                  <a:ext cx="108000" cy="108000"/>
                </a:xfrm>
                <a:prstGeom prst="ellipse">
                  <a:avLst/>
                </a:prstGeom>
                <a:solidFill>
                  <a:schemeClr val="tx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grpSp>
          <p:nvGrpSpPr>
            <p:cNvPr id="11" name="Skupina 29"/>
            <p:cNvGrpSpPr/>
            <p:nvPr/>
          </p:nvGrpSpPr>
          <p:grpSpPr>
            <a:xfrm>
              <a:off x="6876256" y="4664169"/>
              <a:ext cx="1800200" cy="276999"/>
              <a:chOff x="6876256" y="4664169"/>
              <a:chExt cx="1800200" cy="276999"/>
            </a:xfrm>
          </p:grpSpPr>
          <p:sp>
            <p:nvSpPr>
              <p:cNvPr id="22" name="TextovéPole 11"/>
              <p:cNvSpPr txBox="1"/>
              <p:nvPr/>
            </p:nvSpPr>
            <p:spPr>
              <a:xfrm>
                <a:off x="7308304" y="4664169"/>
                <a:ext cx="1368152" cy="276999"/>
              </a:xfrm>
              <a:prstGeom prst="rect">
                <a:avLst/>
              </a:prstGeom>
              <a:noFill/>
            </p:spPr>
            <p:txBody>
              <a:bodyPr wrap="square" rtlCol="0">
                <a:spAutoFit/>
              </a:bodyPr>
              <a:lstStyle/>
              <a:p>
                <a:r>
                  <a:rPr lang="cs-CZ" sz="1200" b="1" dirty="0" smtClean="0">
                    <a:cs typeface="Times New Roman" pitchFamily="18" charset="0"/>
                  </a:rPr>
                  <a:t>Zahájení léčby</a:t>
                </a:r>
                <a:endParaRPr lang="cs-CZ" sz="1200" dirty="0">
                  <a:cs typeface="Times New Roman" pitchFamily="18" charset="0"/>
                </a:endParaRPr>
              </a:p>
            </p:txBody>
          </p:sp>
          <p:grpSp>
            <p:nvGrpSpPr>
              <p:cNvPr id="23" name="Skupina 26"/>
              <p:cNvGrpSpPr/>
              <p:nvPr/>
            </p:nvGrpSpPr>
            <p:grpSpPr>
              <a:xfrm>
                <a:off x="6876256" y="4734000"/>
                <a:ext cx="360000" cy="108000"/>
                <a:chOff x="6876256" y="4734000"/>
                <a:chExt cx="360000" cy="108000"/>
              </a:xfrm>
            </p:grpSpPr>
            <p:cxnSp>
              <p:nvCxnSpPr>
                <p:cNvPr id="24" name="Přímá spojovací čára 23"/>
                <p:cNvCxnSpPr/>
                <p:nvPr/>
              </p:nvCxnSpPr>
              <p:spPr>
                <a:xfrm>
                  <a:off x="6876256" y="4797152"/>
                  <a:ext cx="360000" cy="0"/>
                </a:xfrm>
                <a:prstGeom prst="line">
                  <a:avLst/>
                </a:prstGeom>
                <a:ln w="254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Elipsa 24"/>
                <p:cNvSpPr/>
                <p:nvPr/>
              </p:nvSpPr>
              <p:spPr>
                <a:xfrm>
                  <a:off x="7020272" y="4734000"/>
                  <a:ext cx="108000" cy="108000"/>
                </a:xfrm>
                <a:prstGeom prst="ellipse">
                  <a:avLst/>
                </a:prstGeom>
                <a:solidFill>
                  <a:schemeClr val="accent2">
                    <a:lumMod val="40000"/>
                    <a:lumOff val="60000"/>
                  </a:schemeClr>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grpSp>
          <p:nvGrpSpPr>
            <p:cNvPr id="12" name="Skupina 30"/>
            <p:cNvGrpSpPr/>
            <p:nvPr/>
          </p:nvGrpSpPr>
          <p:grpSpPr>
            <a:xfrm>
              <a:off x="6876256" y="4952201"/>
              <a:ext cx="1800200" cy="276999"/>
              <a:chOff x="6876256" y="4952201"/>
              <a:chExt cx="1800200" cy="276999"/>
            </a:xfrm>
          </p:grpSpPr>
          <p:sp>
            <p:nvSpPr>
              <p:cNvPr id="18" name="TextovéPole 12"/>
              <p:cNvSpPr txBox="1"/>
              <p:nvPr/>
            </p:nvSpPr>
            <p:spPr>
              <a:xfrm>
                <a:off x="7308304" y="4952201"/>
                <a:ext cx="1368152" cy="276999"/>
              </a:xfrm>
              <a:prstGeom prst="rect">
                <a:avLst/>
              </a:prstGeom>
              <a:noFill/>
            </p:spPr>
            <p:txBody>
              <a:bodyPr wrap="square" rtlCol="0">
                <a:spAutoFit/>
              </a:bodyPr>
              <a:lstStyle/>
              <a:p>
                <a:r>
                  <a:rPr lang="cs-CZ" sz="1200" b="1" dirty="0" smtClean="0">
                    <a:cs typeface="Times New Roman" pitchFamily="18" charset="0"/>
                  </a:rPr>
                  <a:t>12 měsíců</a:t>
                </a:r>
                <a:endParaRPr lang="cs-CZ" sz="1200" dirty="0">
                  <a:cs typeface="Times New Roman" pitchFamily="18" charset="0"/>
                </a:endParaRPr>
              </a:p>
            </p:txBody>
          </p:sp>
          <p:grpSp>
            <p:nvGrpSpPr>
              <p:cNvPr id="19" name="Skupina 25"/>
              <p:cNvGrpSpPr/>
              <p:nvPr/>
            </p:nvGrpSpPr>
            <p:grpSpPr>
              <a:xfrm>
                <a:off x="6876256" y="5022000"/>
                <a:ext cx="360000" cy="108000"/>
                <a:chOff x="6876256" y="5022000"/>
                <a:chExt cx="360000" cy="108000"/>
              </a:xfrm>
            </p:grpSpPr>
            <p:cxnSp>
              <p:nvCxnSpPr>
                <p:cNvPr id="20" name="Přímá spojovací čára 19"/>
                <p:cNvCxnSpPr/>
                <p:nvPr/>
              </p:nvCxnSpPr>
              <p:spPr>
                <a:xfrm>
                  <a:off x="6876256" y="5085184"/>
                  <a:ext cx="360000" cy="0"/>
                </a:xfrm>
                <a:prstGeom prst="line">
                  <a:avLst/>
                </a:prstGeom>
                <a:ln w="25400">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Elipsa 20"/>
                <p:cNvSpPr/>
                <p:nvPr/>
              </p:nvSpPr>
              <p:spPr>
                <a:xfrm>
                  <a:off x="7020272" y="5022000"/>
                  <a:ext cx="108000" cy="108000"/>
                </a:xfrm>
                <a:prstGeom prst="ellipse">
                  <a:avLst/>
                </a:prstGeom>
                <a:solidFill>
                  <a:schemeClr val="accent1">
                    <a:lumMod val="20000"/>
                    <a:lumOff val="80000"/>
                  </a:schemeClr>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grpSp>
          <p:nvGrpSpPr>
            <p:cNvPr id="13" name="Skupina 31"/>
            <p:cNvGrpSpPr/>
            <p:nvPr/>
          </p:nvGrpSpPr>
          <p:grpSpPr>
            <a:xfrm>
              <a:off x="6876256" y="5240233"/>
              <a:ext cx="1800200" cy="276999"/>
              <a:chOff x="6876256" y="5240233"/>
              <a:chExt cx="1800200" cy="276999"/>
            </a:xfrm>
          </p:grpSpPr>
          <p:sp>
            <p:nvSpPr>
              <p:cNvPr id="14" name="TextovéPole 13"/>
              <p:cNvSpPr txBox="1"/>
              <p:nvPr/>
            </p:nvSpPr>
            <p:spPr>
              <a:xfrm>
                <a:off x="7308304" y="5240233"/>
                <a:ext cx="1368152" cy="276999"/>
              </a:xfrm>
              <a:prstGeom prst="rect">
                <a:avLst/>
              </a:prstGeom>
              <a:noFill/>
            </p:spPr>
            <p:txBody>
              <a:bodyPr wrap="square" rtlCol="0">
                <a:spAutoFit/>
              </a:bodyPr>
              <a:lstStyle/>
              <a:p>
                <a:r>
                  <a:rPr lang="cs-CZ" sz="1200" b="1" dirty="0" smtClean="0">
                    <a:cs typeface="Times New Roman" pitchFamily="18" charset="0"/>
                  </a:rPr>
                  <a:t>24 měsíců</a:t>
                </a:r>
                <a:endParaRPr lang="cs-CZ" sz="1200" dirty="0">
                  <a:cs typeface="Times New Roman" pitchFamily="18" charset="0"/>
                </a:endParaRPr>
              </a:p>
            </p:txBody>
          </p:sp>
          <p:grpSp>
            <p:nvGrpSpPr>
              <p:cNvPr id="15" name="Skupina 24"/>
              <p:cNvGrpSpPr/>
              <p:nvPr/>
            </p:nvGrpSpPr>
            <p:grpSpPr>
              <a:xfrm>
                <a:off x="6876256" y="5310000"/>
                <a:ext cx="360000" cy="108000"/>
                <a:chOff x="6876256" y="5310000"/>
                <a:chExt cx="360000" cy="108000"/>
              </a:xfrm>
            </p:grpSpPr>
            <p:cxnSp>
              <p:nvCxnSpPr>
                <p:cNvPr id="16" name="Přímá spojovací čára 15"/>
                <p:cNvCxnSpPr/>
                <p:nvPr/>
              </p:nvCxnSpPr>
              <p:spPr>
                <a:xfrm>
                  <a:off x="6876256" y="5373216"/>
                  <a:ext cx="360000" cy="0"/>
                </a:xfrm>
                <a:prstGeom prst="line">
                  <a:avLst/>
                </a:prstGeom>
                <a:ln w="254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Elipsa 16"/>
                <p:cNvSpPr/>
                <p:nvPr/>
              </p:nvSpPr>
              <p:spPr>
                <a:xfrm>
                  <a:off x="7020272" y="5310000"/>
                  <a:ext cx="108000" cy="108000"/>
                </a:xfrm>
                <a:prstGeom prst="ellipse">
                  <a:avLst/>
                </a:prstGeom>
                <a:solidFill>
                  <a:schemeClr val="tx2">
                    <a:lumMod val="60000"/>
                    <a:lumOff val="40000"/>
                  </a:schemeClr>
                </a:solidFill>
                <a:ln w="1905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grpSp>
      <p:sp>
        <p:nvSpPr>
          <p:cNvPr id="30" name="TextovéPole 29"/>
          <p:cNvSpPr txBox="1"/>
          <p:nvPr/>
        </p:nvSpPr>
        <p:spPr>
          <a:xfrm>
            <a:off x="6228184" y="5529426"/>
            <a:ext cx="2664296" cy="707886"/>
          </a:xfrm>
          <a:prstGeom prst="rect">
            <a:avLst/>
          </a:prstGeom>
          <a:noFill/>
        </p:spPr>
        <p:txBody>
          <a:bodyPr wrap="square" rtlCol="0">
            <a:spAutoFit/>
          </a:bodyPr>
          <a:lstStyle/>
          <a:p>
            <a:r>
              <a:rPr lang="cs-CZ" sz="1000" i="1" dirty="0" smtClean="0"/>
              <a:t>* Zdeněk </a:t>
            </a:r>
            <a:r>
              <a:rPr lang="cs-CZ" sz="1000" i="1" dirty="0" err="1" smtClean="0"/>
              <a:t>Sobotík</a:t>
            </a:r>
            <a:r>
              <a:rPr lang="cs-CZ" sz="1000" i="1" dirty="0" smtClean="0"/>
              <a:t>. Zkušenosti s použitím předběžné české verze amerického dotazníku </a:t>
            </a:r>
            <a:br>
              <a:rPr lang="cs-CZ" sz="1000" i="1" dirty="0" smtClean="0"/>
            </a:br>
            <a:r>
              <a:rPr lang="cs-CZ" sz="1000" i="1" dirty="0" smtClean="0"/>
              <a:t>o zdraví (SF36). Zdravotnictví v ČR 1 – 2 / 1998, str. 50 – 54</a:t>
            </a:r>
            <a:endParaRPr lang="cs-CZ" sz="1000" i="1" dirty="0"/>
          </a:p>
        </p:txBody>
      </p:sp>
      <p:sp>
        <p:nvSpPr>
          <p:cNvPr id="31" name="TextovéPole 30"/>
          <p:cNvSpPr txBox="1"/>
          <p:nvPr/>
        </p:nvSpPr>
        <p:spPr>
          <a:xfrm>
            <a:off x="5611372" y="3269354"/>
            <a:ext cx="2016224" cy="230832"/>
          </a:xfrm>
          <a:prstGeom prst="rect">
            <a:avLst/>
          </a:prstGeom>
          <a:noFill/>
        </p:spPr>
        <p:txBody>
          <a:bodyPr wrap="square" rtlCol="0">
            <a:spAutoFit/>
          </a:bodyPr>
          <a:lstStyle/>
          <a:p>
            <a:r>
              <a:rPr lang="cs-CZ" sz="900" i="1" dirty="0" smtClean="0"/>
              <a:t>Uveden je průměr </a:t>
            </a:r>
            <a:r>
              <a:rPr lang="cs-CZ" sz="900" dirty="0" smtClean="0"/>
              <a:t>± </a:t>
            </a:r>
            <a:r>
              <a:rPr lang="cs-CZ" sz="900" i="1" dirty="0" smtClean="0"/>
              <a:t>SD.</a:t>
            </a:r>
            <a:endParaRPr lang="cs-CZ" sz="900" i="1" dirty="0"/>
          </a:p>
        </p:txBody>
      </p:sp>
      <p:sp>
        <p:nvSpPr>
          <p:cNvPr id="32" name="TextovéPole 31"/>
          <p:cNvSpPr txBox="1"/>
          <p:nvPr/>
        </p:nvSpPr>
        <p:spPr>
          <a:xfrm>
            <a:off x="6804248" y="3645024"/>
            <a:ext cx="1944216" cy="461665"/>
          </a:xfrm>
          <a:prstGeom prst="rect">
            <a:avLst/>
          </a:prstGeom>
          <a:noFill/>
        </p:spPr>
        <p:txBody>
          <a:bodyPr wrap="square" rtlCol="0">
            <a:spAutoFit/>
          </a:bodyPr>
          <a:lstStyle/>
          <a:p>
            <a:r>
              <a:rPr lang="cs-CZ" sz="1200" b="1" i="1" dirty="0" smtClean="0">
                <a:cs typeface="Times New Roman" pitchFamily="18" charset="0"/>
              </a:rPr>
              <a:t>Průměrné hodnocení dimenzí kvality života SF-36</a:t>
            </a:r>
            <a:endParaRPr lang="cs-CZ" sz="1200" b="1" i="1" dirty="0">
              <a:cs typeface="Times New Roman" pitchFamily="18" charset="0"/>
            </a:endParaRPr>
          </a:p>
        </p:txBody>
      </p:sp>
      <p:grpSp>
        <p:nvGrpSpPr>
          <p:cNvPr id="33" name="Skupina 58"/>
          <p:cNvGrpSpPr/>
          <p:nvPr/>
        </p:nvGrpSpPr>
        <p:grpSpPr>
          <a:xfrm>
            <a:off x="6780803" y="6437706"/>
            <a:ext cx="2148263" cy="213903"/>
            <a:chOff x="6840040" y="6525344"/>
            <a:chExt cx="2148263" cy="213903"/>
          </a:xfrm>
        </p:grpSpPr>
        <p:pic>
          <p:nvPicPr>
            <p:cNvPr id="34" name="Picture 1"/>
            <p:cNvPicPr>
              <a:picLocks noChangeAspect="1" noChangeArrowheads="1"/>
            </p:cNvPicPr>
            <p:nvPr/>
          </p:nvPicPr>
          <p:blipFill>
            <a:blip r:embed="rId2" cstate="print"/>
            <a:srcRect/>
            <a:stretch>
              <a:fillRect/>
            </a:stretch>
          </p:blipFill>
          <p:spPr bwMode="auto">
            <a:xfrm>
              <a:off x="8020680" y="6525344"/>
              <a:ext cx="967623" cy="211847"/>
            </a:xfrm>
            <a:prstGeom prst="rect">
              <a:avLst/>
            </a:prstGeom>
            <a:noFill/>
            <a:ln w="3175">
              <a:noFill/>
              <a:miter lim="800000"/>
              <a:headEnd/>
              <a:tailEnd/>
            </a:ln>
          </p:spPr>
        </p:pic>
        <p:pic>
          <p:nvPicPr>
            <p:cNvPr id="35" name="Picture 4" descr="ČRS"/>
            <p:cNvPicPr>
              <a:picLocks noChangeAspect="1" noChangeArrowheads="1"/>
            </p:cNvPicPr>
            <p:nvPr/>
          </p:nvPicPr>
          <p:blipFill>
            <a:blip r:embed="rId3" cstate="print"/>
            <a:srcRect/>
            <a:stretch>
              <a:fillRect/>
            </a:stretch>
          </p:blipFill>
          <p:spPr bwMode="auto">
            <a:xfrm>
              <a:off x="6840040" y="6545440"/>
              <a:ext cx="644509" cy="193807"/>
            </a:xfrm>
            <a:prstGeom prst="rect">
              <a:avLst/>
            </a:prstGeom>
            <a:noFill/>
            <a:ln w="3175">
              <a:noFill/>
            </a:ln>
          </p:spPr>
        </p:pic>
        <p:pic>
          <p:nvPicPr>
            <p:cNvPr id="36" name="Picture 6" descr="IBA MU"/>
            <p:cNvPicPr>
              <a:picLocks noChangeAspect="1" noChangeArrowheads="1"/>
            </p:cNvPicPr>
            <p:nvPr/>
          </p:nvPicPr>
          <p:blipFill>
            <a:blip r:embed="rId4" cstate="print"/>
            <a:srcRect/>
            <a:stretch>
              <a:fillRect/>
            </a:stretch>
          </p:blipFill>
          <p:spPr bwMode="auto">
            <a:xfrm>
              <a:off x="7534006" y="6536553"/>
              <a:ext cx="429672" cy="190683"/>
            </a:xfrm>
            <a:prstGeom prst="rect">
              <a:avLst/>
            </a:prstGeom>
            <a:noFill/>
            <a:ln w="3175">
              <a:noFill/>
            </a:ln>
          </p:spPr>
        </p:pic>
      </p:grpSp>
      <p:graphicFrame>
        <p:nvGraphicFramePr>
          <p:cNvPr id="6" name="Graf 5"/>
          <p:cNvGraphicFramePr/>
          <p:nvPr/>
        </p:nvGraphicFramePr>
        <p:xfrm>
          <a:off x="0" y="836712"/>
          <a:ext cx="6444208" cy="6021288"/>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ovéPole 4"/>
          <p:cNvSpPr txBox="1"/>
          <p:nvPr/>
        </p:nvSpPr>
        <p:spPr>
          <a:xfrm>
            <a:off x="176854" y="1003589"/>
            <a:ext cx="1226794" cy="307777"/>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nchor="ctr">
            <a:spAutoFit/>
          </a:bodyPr>
          <a:lstStyle/>
          <a:p>
            <a:pPr algn="ctr"/>
            <a:r>
              <a:rPr lang="cs-CZ" sz="1400" b="1" dirty="0" smtClean="0"/>
              <a:t>N=1 135</a:t>
            </a:r>
            <a:endParaRPr lang="cs-CZ" sz="1400" b="1" dirty="0"/>
          </a:p>
        </p:txBody>
      </p:sp>
    </p:spTree>
    <p:extLst>
      <p:ext uri="{BB962C8B-B14F-4D97-AF65-F5344CB8AC3E}">
        <p14:creationId xmlns:p14="http://schemas.microsoft.com/office/powerpoint/2010/main" val="1332647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spect="1" noChangeArrowheads="1"/>
          </p:cNvSpPr>
          <p:nvPr/>
        </p:nvSpPr>
        <p:spPr bwMode="auto">
          <a:xfrm>
            <a:off x="4211638" y="1123950"/>
            <a:ext cx="37957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grpSp>
        <p:nvGrpSpPr>
          <p:cNvPr id="3" name="Skupina 2"/>
          <p:cNvGrpSpPr/>
          <p:nvPr/>
        </p:nvGrpSpPr>
        <p:grpSpPr>
          <a:xfrm>
            <a:off x="519559" y="1066063"/>
            <a:ext cx="4016993" cy="2795004"/>
            <a:chOff x="519559" y="1066063"/>
            <a:chExt cx="4016993" cy="2795004"/>
          </a:xfrm>
        </p:grpSpPr>
        <p:sp>
          <p:nvSpPr>
            <p:cNvPr id="235" name="Rectangle 157"/>
            <p:cNvSpPr>
              <a:spLocks noChangeArrowheads="1"/>
            </p:cNvSpPr>
            <p:nvPr/>
          </p:nvSpPr>
          <p:spPr bwMode="auto">
            <a:xfrm>
              <a:off x="519559" y="1066063"/>
              <a:ext cx="4016993" cy="279498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grpSp>
          <p:nvGrpSpPr>
            <p:cNvPr id="18591" name="Group 6"/>
            <p:cNvGrpSpPr>
              <a:grpSpLocks/>
            </p:cNvGrpSpPr>
            <p:nvPr/>
          </p:nvGrpSpPr>
          <p:grpSpPr bwMode="auto">
            <a:xfrm>
              <a:off x="611560" y="1124744"/>
              <a:ext cx="3816424" cy="2736323"/>
              <a:chOff x="340" y="346"/>
              <a:chExt cx="2325" cy="1635"/>
            </a:xfrm>
            <a:solidFill>
              <a:schemeClr val="bg1"/>
            </a:solidFill>
          </p:grpSpPr>
          <p:grpSp>
            <p:nvGrpSpPr>
              <p:cNvPr id="18592" name="Group 7"/>
              <p:cNvGrpSpPr>
                <a:grpSpLocks/>
              </p:cNvGrpSpPr>
              <p:nvPr/>
            </p:nvGrpSpPr>
            <p:grpSpPr bwMode="auto">
              <a:xfrm>
                <a:off x="340" y="346"/>
                <a:ext cx="2325" cy="1635"/>
                <a:chOff x="340" y="346"/>
                <a:chExt cx="2325" cy="1635"/>
              </a:xfrm>
              <a:grpFill/>
            </p:grpSpPr>
            <p:sp>
              <p:nvSpPr>
                <p:cNvPr id="18596" name="AutoShape 8"/>
                <p:cNvSpPr>
                  <a:spLocks noChangeAspect="1" noChangeArrowheads="1"/>
                </p:cNvSpPr>
                <p:nvPr/>
              </p:nvSpPr>
              <p:spPr bwMode="auto">
                <a:xfrm>
                  <a:off x="340" y="346"/>
                  <a:ext cx="2325" cy="1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597" name="Line 9"/>
                <p:cNvSpPr>
                  <a:spLocks noChangeShapeType="1"/>
                </p:cNvSpPr>
                <p:nvPr/>
              </p:nvSpPr>
              <p:spPr bwMode="auto">
                <a:xfrm flipV="1">
                  <a:off x="832" y="585"/>
                  <a:ext cx="1" cy="1064"/>
                </a:xfrm>
                <a:prstGeom prst="line">
                  <a:avLst/>
                </a:prstGeom>
                <a:grpFill/>
                <a:ln w="9525">
                  <a:solidFill>
                    <a:srgbClr val="000000"/>
                  </a:solidFill>
                  <a:round/>
                  <a:headEnd/>
                  <a:tailEnd/>
                </a:ln>
                <a:extLst/>
              </p:spPr>
              <p:txBody>
                <a:bodyPr/>
                <a:lstStyle/>
                <a:p>
                  <a:endParaRPr lang="cs-CZ"/>
                </a:p>
              </p:txBody>
            </p:sp>
            <p:sp>
              <p:nvSpPr>
                <p:cNvPr id="18598" name="Line 10"/>
                <p:cNvSpPr>
                  <a:spLocks noChangeShapeType="1"/>
                </p:cNvSpPr>
                <p:nvPr/>
              </p:nvSpPr>
              <p:spPr bwMode="auto">
                <a:xfrm>
                  <a:off x="832" y="1544"/>
                  <a:ext cx="1783" cy="0"/>
                </a:xfrm>
                <a:prstGeom prst="line">
                  <a:avLst/>
                </a:prstGeom>
                <a:grpFill/>
                <a:ln w="9525">
                  <a:solidFill>
                    <a:srgbClr val="000000"/>
                  </a:solidFill>
                  <a:prstDash val="sysDot"/>
                  <a:round/>
                  <a:headEnd/>
                  <a:tailEnd/>
                </a:ln>
                <a:extLst/>
              </p:spPr>
              <p:txBody>
                <a:bodyPr/>
                <a:lstStyle/>
                <a:p>
                  <a:endParaRPr lang="cs-CZ"/>
                </a:p>
              </p:txBody>
            </p:sp>
            <p:sp>
              <p:nvSpPr>
                <p:cNvPr id="18599" name="Line 11"/>
                <p:cNvSpPr>
                  <a:spLocks noChangeShapeType="1"/>
                </p:cNvSpPr>
                <p:nvPr/>
              </p:nvSpPr>
              <p:spPr bwMode="auto">
                <a:xfrm flipH="1">
                  <a:off x="808" y="1649"/>
                  <a:ext cx="24" cy="1"/>
                </a:xfrm>
                <a:prstGeom prst="line">
                  <a:avLst/>
                </a:prstGeom>
                <a:grpFill/>
                <a:ln w="9525">
                  <a:solidFill>
                    <a:srgbClr val="000000"/>
                  </a:solidFill>
                  <a:round/>
                  <a:headEnd/>
                  <a:tailEnd/>
                </a:ln>
                <a:extLst/>
              </p:spPr>
              <p:txBody>
                <a:bodyPr/>
                <a:lstStyle/>
                <a:p>
                  <a:endParaRPr lang="cs-CZ"/>
                </a:p>
              </p:txBody>
            </p:sp>
            <p:sp>
              <p:nvSpPr>
                <p:cNvPr id="18600" name="Rectangle 12"/>
                <p:cNvSpPr>
                  <a:spLocks noChangeArrowheads="1"/>
                </p:cNvSpPr>
                <p:nvPr/>
              </p:nvSpPr>
              <p:spPr bwMode="auto">
                <a:xfrm>
                  <a:off x="659" y="1622"/>
                  <a:ext cx="114"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latin typeface="Arial" pitchFamily="34" charset="0"/>
                  </a:endParaRPr>
                </a:p>
              </p:txBody>
            </p:sp>
            <p:sp>
              <p:nvSpPr>
                <p:cNvPr id="18601" name="Line 13"/>
                <p:cNvSpPr>
                  <a:spLocks noChangeShapeType="1"/>
                </p:cNvSpPr>
                <p:nvPr/>
              </p:nvSpPr>
              <p:spPr bwMode="auto">
                <a:xfrm flipH="1">
                  <a:off x="808" y="1544"/>
                  <a:ext cx="24" cy="0"/>
                </a:xfrm>
                <a:prstGeom prst="line">
                  <a:avLst/>
                </a:prstGeom>
                <a:grpFill/>
                <a:ln w="9525">
                  <a:solidFill>
                    <a:srgbClr val="000000"/>
                  </a:solidFill>
                  <a:round/>
                  <a:headEnd/>
                  <a:tailEnd/>
                </a:ln>
                <a:extLst/>
              </p:spPr>
              <p:txBody>
                <a:bodyPr/>
                <a:lstStyle/>
                <a:p>
                  <a:endParaRPr lang="cs-CZ"/>
                </a:p>
              </p:txBody>
            </p:sp>
            <p:sp>
              <p:nvSpPr>
                <p:cNvPr id="18602" name="Rectangle 14"/>
                <p:cNvSpPr>
                  <a:spLocks noChangeArrowheads="1"/>
                </p:cNvSpPr>
                <p:nvPr/>
              </p:nvSpPr>
              <p:spPr bwMode="auto">
                <a:xfrm>
                  <a:off x="740" y="1516"/>
                  <a:ext cx="36" cy="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0</a:t>
                  </a:r>
                  <a:endParaRPr lang="cs-CZ" altLang="cs-CZ">
                    <a:latin typeface="Arial" pitchFamily="34" charset="0"/>
                  </a:endParaRPr>
                </a:p>
              </p:txBody>
            </p:sp>
            <p:sp>
              <p:nvSpPr>
                <p:cNvPr id="18603" name="Line 15"/>
                <p:cNvSpPr>
                  <a:spLocks noChangeShapeType="1"/>
                </p:cNvSpPr>
                <p:nvPr/>
              </p:nvSpPr>
              <p:spPr bwMode="auto">
                <a:xfrm flipH="1">
                  <a:off x="808" y="1439"/>
                  <a:ext cx="24" cy="0"/>
                </a:xfrm>
                <a:prstGeom prst="line">
                  <a:avLst/>
                </a:prstGeom>
                <a:grpFill/>
                <a:ln w="9525">
                  <a:solidFill>
                    <a:srgbClr val="000000"/>
                  </a:solidFill>
                  <a:round/>
                  <a:headEnd/>
                  <a:tailEnd/>
                </a:ln>
                <a:extLst/>
              </p:spPr>
              <p:txBody>
                <a:bodyPr/>
                <a:lstStyle/>
                <a:p>
                  <a:endParaRPr lang="cs-CZ"/>
                </a:p>
              </p:txBody>
            </p:sp>
            <p:sp>
              <p:nvSpPr>
                <p:cNvPr id="18604" name="Rectangle 16"/>
                <p:cNvSpPr>
                  <a:spLocks noChangeArrowheads="1"/>
                </p:cNvSpPr>
                <p:nvPr/>
              </p:nvSpPr>
              <p:spPr bwMode="auto">
                <a:xfrm>
                  <a:off x="646" y="1411"/>
                  <a:ext cx="130" cy="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0.25</a:t>
                  </a:r>
                  <a:endParaRPr lang="cs-CZ" altLang="cs-CZ" dirty="0">
                    <a:latin typeface="Arial" pitchFamily="34" charset="0"/>
                  </a:endParaRPr>
                </a:p>
              </p:txBody>
            </p:sp>
            <p:sp>
              <p:nvSpPr>
                <p:cNvPr id="18605" name="Line 17"/>
                <p:cNvSpPr>
                  <a:spLocks noChangeShapeType="1"/>
                </p:cNvSpPr>
                <p:nvPr/>
              </p:nvSpPr>
              <p:spPr bwMode="auto">
                <a:xfrm flipH="1">
                  <a:off x="808" y="1328"/>
                  <a:ext cx="24" cy="0"/>
                </a:xfrm>
                <a:prstGeom prst="line">
                  <a:avLst/>
                </a:prstGeom>
                <a:grpFill/>
                <a:ln w="9525">
                  <a:solidFill>
                    <a:srgbClr val="000000"/>
                  </a:solidFill>
                  <a:round/>
                  <a:headEnd/>
                  <a:tailEnd/>
                </a:ln>
                <a:extLst/>
              </p:spPr>
              <p:txBody>
                <a:bodyPr/>
                <a:lstStyle/>
                <a:p>
                  <a:endParaRPr lang="cs-CZ"/>
                </a:p>
              </p:txBody>
            </p:sp>
            <p:sp>
              <p:nvSpPr>
                <p:cNvPr id="18606" name="Rectangle 18"/>
                <p:cNvSpPr>
                  <a:spLocks noChangeArrowheads="1"/>
                </p:cNvSpPr>
                <p:nvPr/>
              </p:nvSpPr>
              <p:spPr bwMode="auto">
                <a:xfrm>
                  <a:off x="670" y="1294"/>
                  <a:ext cx="124" cy="1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0.5</a:t>
                  </a:r>
                  <a:endParaRPr lang="cs-CZ" altLang="cs-CZ" dirty="0">
                    <a:solidFill>
                      <a:srgbClr val="000000"/>
                    </a:solidFill>
                    <a:latin typeface="Arial" pitchFamily="34" charset="0"/>
                  </a:endParaRPr>
                </a:p>
              </p:txBody>
            </p:sp>
            <p:sp>
              <p:nvSpPr>
                <p:cNvPr id="18607" name="Line 19"/>
                <p:cNvSpPr>
                  <a:spLocks noChangeShapeType="1"/>
                </p:cNvSpPr>
                <p:nvPr/>
              </p:nvSpPr>
              <p:spPr bwMode="auto">
                <a:xfrm flipH="1">
                  <a:off x="808" y="1222"/>
                  <a:ext cx="24" cy="1"/>
                </a:xfrm>
                <a:prstGeom prst="line">
                  <a:avLst/>
                </a:prstGeom>
                <a:grpFill/>
                <a:ln w="9525">
                  <a:solidFill>
                    <a:srgbClr val="000000"/>
                  </a:solidFill>
                  <a:round/>
                  <a:headEnd/>
                  <a:tailEnd/>
                </a:ln>
                <a:extLst/>
              </p:spPr>
              <p:txBody>
                <a:bodyPr/>
                <a:lstStyle/>
                <a:p>
                  <a:endParaRPr lang="cs-CZ"/>
                </a:p>
              </p:txBody>
            </p:sp>
            <p:sp>
              <p:nvSpPr>
                <p:cNvPr id="18608" name="Rectangle 20"/>
                <p:cNvSpPr>
                  <a:spLocks noChangeArrowheads="1"/>
                </p:cNvSpPr>
                <p:nvPr/>
              </p:nvSpPr>
              <p:spPr bwMode="auto">
                <a:xfrm>
                  <a:off x="640" y="1183"/>
                  <a:ext cx="136" cy="1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0.75</a:t>
                  </a:r>
                  <a:endParaRPr lang="cs-CZ" altLang="cs-CZ" dirty="0">
                    <a:latin typeface="Arial" pitchFamily="34" charset="0"/>
                  </a:endParaRPr>
                </a:p>
              </p:txBody>
            </p:sp>
            <p:sp>
              <p:nvSpPr>
                <p:cNvPr id="18609" name="Line 21"/>
                <p:cNvSpPr>
                  <a:spLocks noChangeShapeType="1"/>
                </p:cNvSpPr>
                <p:nvPr/>
              </p:nvSpPr>
              <p:spPr bwMode="auto">
                <a:xfrm flipH="1">
                  <a:off x="808" y="1117"/>
                  <a:ext cx="24" cy="1"/>
                </a:xfrm>
                <a:prstGeom prst="line">
                  <a:avLst/>
                </a:prstGeom>
                <a:grpFill/>
                <a:ln w="9525">
                  <a:solidFill>
                    <a:srgbClr val="000000"/>
                  </a:solidFill>
                  <a:round/>
                  <a:headEnd/>
                  <a:tailEnd/>
                </a:ln>
                <a:extLst/>
              </p:spPr>
              <p:txBody>
                <a:bodyPr/>
                <a:lstStyle/>
                <a:p>
                  <a:endParaRPr lang="cs-CZ"/>
                </a:p>
              </p:txBody>
            </p:sp>
            <p:sp>
              <p:nvSpPr>
                <p:cNvPr id="18610" name="Rectangle 22"/>
                <p:cNvSpPr>
                  <a:spLocks noChangeArrowheads="1"/>
                </p:cNvSpPr>
                <p:nvPr/>
              </p:nvSpPr>
              <p:spPr bwMode="auto">
                <a:xfrm>
                  <a:off x="740" y="1090"/>
                  <a:ext cx="36" cy="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1</a:t>
                  </a:r>
                  <a:endParaRPr lang="cs-CZ" altLang="cs-CZ">
                    <a:latin typeface="Arial" pitchFamily="34" charset="0"/>
                  </a:endParaRPr>
                </a:p>
              </p:txBody>
            </p:sp>
            <p:sp>
              <p:nvSpPr>
                <p:cNvPr id="18611" name="Line 23"/>
                <p:cNvSpPr>
                  <a:spLocks noChangeShapeType="1"/>
                </p:cNvSpPr>
                <p:nvPr/>
              </p:nvSpPr>
              <p:spPr bwMode="auto">
                <a:xfrm flipH="1">
                  <a:off x="808" y="1012"/>
                  <a:ext cx="24" cy="0"/>
                </a:xfrm>
                <a:prstGeom prst="line">
                  <a:avLst/>
                </a:prstGeom>
                <a:grpFill/>
                <a:ln w="9525">
                  <a:solidFill>
                    <a:srgbClr val="000000"/>
                  </a:solidFill>
                  <a:round/>
                  <a:headEnd/>
                  <a:tailEnd/>
                </a:ln>
                <a:extLst/>
              </p:spPr>
              <p:txBody>
                <a:bodyPr/>
                <a:lstStyle/>
                <a:p>
                  <a:endParaRPr lang="cs-CZ"/>
                </a:p>
              </p:txBody>
            </p:sp>
            <p:sp>
              <p:nvSpPr>
                <p:cNvPr id="18612" name="Rectangle 24"/>
                <p:cNvSpPr>
                  <a:spLocks noChangeArrowheads="1"/>
                </p:cNvSpPr>
                <p:nvPr/>
              </p:nvSpPr>
              <p:spPr bwMode="auto">
                <a:xfrm>
                  <a:off x="647" y="984"/>
                  <a:ext cx="126" cy="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1.25</a:t>
                  </a:r>
                  <a:endParaRPr lang="cs-CZ" altLang="cs-CZ" dirty="0">
                    <a:latin typeface="Arial" pitchFamily="34" charset="0"/>
                  </a:endParaRPr>
                </a:p>
              </p:txBody>
            </p:sp>
            <p:sp>
              <p:nvSpPr>
                <p:cNvPr id="18613" name="Line 25"/>
                <p:cNvSpPr>
                  <a:spLocks noChangeShapeType="1"/>
                </p:cNvSpPr>
                <p:nvPr/>
              </p:nvSpPr>
              <p:spPr bwMode="auto">
                <a:xfrm flipH="1">
                  <a:off x="808" y="906"/>
                  <a:ext cx="24" cy="1"/>
                </a:xfrm>
                <a:prstGeom prst="line">
                  <a:avLst/>
                </a:prstGeom>
                <a:grpFill/>
                <a:ln w="9525">
                  <a:solidFill>
                    <a:srgbClr val="000000"/>
                  </a:solidFill>
                  <a:round/>
                  <a:headEnd/>
                  <a:tailEnd/>
                </a:ln>
                <a:extLst/>
              </p:spPr>
              <p:txBody>
                <a:bodyPr/>
                <a:lstStyle/>
                <a:p>
                  <a:endParaRPr lang="cs-CZ"/>
                </a:p>
              </p:txBody>
            </p:sp>
            <p:sp>
              <p:nvSpPr>
                <p:cNvPr id="18614" name="Rectangle 26"/>
                <p:cNvSpPr>
                  <a:spLocks noChangeArrowheads="1"/>
                </p:cNvSpPr>
                <p:nvPr/>
              </p:nvSpPr>
              <p:spPr bwMode="auto">
                <a:xfrm>
                  <a:off x="684" y="879"/>
                  <a:ext cx="92" cy="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1.5</a:t>
                  </a:r>
                  <a:endParaRPr lang="cs-CZ" altLang="cs-CZ" dirty="0">
                    <a:latin typeface="Arial" pitchFamily="34" charset="0"/>
                  </a:endParaRPr>
                </a:p>
              </p:txBody>
            </p:sp>
            <p:sp>
              <p:nvSpPr>
                <p:cNvPr id="18615" name="Line 27"/>
                <p:cNvSpPr>
                  <a:spLocks noChangeShapeType="1"/>
                </p:cNvSpPr>
                <p:nvPr/>
              </p:nvSpPr>
              <p:spPr bwMode="auto">
                <a:xfrm flipH="1">
                  <a:off x="808" y="796"/>
                  <a:ext cx="24" cy="0"/>
                </a:xfrm>
                <a:prstGeom prst="line">
                  <a:avLst/>
                </a:prstGeom>
                <a:grpFill/>
                <a:ln w="9525">
                  <a:solidFill>
                    <a:srgbClr val="000000"/>
                  </a:solidFill>
                  <a:round/>
                  <a:headEnd/>
                  <a:tailEnd/>
                </a:ln>
                <a:extLst/>
              </p:spPr>
              <p:txBody>
                <a:bodyPr/>
                <a:lstStyle/>
                <a:p>
                  <a:endParaRPr lang="cs-CZ"/>
                </a:p>
              </p:txBody>
            </p:sp>
            <p:sp>
              <p:nvSpPr>
                <p:cNvPr id="18616" name="Rectangle 28"/>
                <p:cNvSpPr>
                  <a:spLocks noChangeArrowheads="1"/>
                </p:cNvSpPr>
                <p:nvPr/>
              </p:nvSpPr>
              <p:spPr bwMode="auto">
                <a:xfrm>
                  <a:off x="647" y="768"/>
                  <a:ext cx="126" cy="1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1.75</a:t>
                  </a:r>
                  <a:endParaRPr lang="cs-CZ" altLang="cs-CZ" dirty="0">
                    <a:latin typeface="Arial" pitchFamily="34" charset="0"/>
                  </a:endParaRPr>
                </a:p>
              </p:txBody>
            </p:sp>
            <p:sp>
              <p:nvSpPr>
                <p:cNvPr id="18617" name="Line 29"/>
                <p:cNvSpPr>
                  <a:spLocks noChangeShapeType="1"/>
                </p:cNvSpPr>
                <p:nvPr/>
              </p:nvSpPr>
              <p:spPr bwMode="auto">
                <a:xfrm flipH="1">
                  <a:off x="808" y="690"/>
                  <a:ext cx="24" cy="1"/>
                </a:xfrm>
                <a:prstGeom prst="line">
                  <a:avLst/>
                </a:prstGeom>
                <a:grpFill/>
                <a:ln w="9525">
                  <a:solidFill>
                    <a:srgbClr val="000000"/>
                  </a:solidFill>
                  <a:round/>
                  <a:headEnd/>
                  <a:tailEnd/>
                </a:ln>
                <a:extLst/>
              </p:spPr>
              <p:txBody>
                <a:bodyPr/>
                <a:lstStyle/>
                <a:p>
                  <a:endParaRPr lang="cs-CZ"/>
                </a:p>
              </p:txBody>
            </p:sp>
            <p:sp>
              <p:nvSpPr>
                <p:cNvPr id="18618" name="Rectangle 30"/>
                <p:cNvSpPr>
                  <a:spLocks noChangeArrowheads="1"/>
                </p:cNvSpPr>
                <p:nvPr/>
              </p:nvSpPr>
              <p:spPr bwMode="auto">
                <a:xfrm>
                  <a:off x="740" y="663"/>
                  <a:ext cx="36" cy="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2</a:t>
                  </a:r>
                  <a:endParaRPr lang="cs-CZ" altLang="cs-CZ">
                    <a:latin typeface="Arial" pitchFamily="34" charset="0"/>
                  </a:endParaRPr>
                </a:p>
              </p:txBody>
            </p:sp>
            <p:sp>
              <p:nvSpPr>
                <p:cNvPr id="18619" name="Line 31"/>
                <p:cNvSpPr>
                  <a:spLocks noChangeShapeType="1"/>
                </p:cNvSpPr>
                <p:nvPr/>
              </p:nvSpPr>
              <p:spPr bwMode="auto">
                <a:xfrm flipH="1">
                  <a:off x="808" y="585"/>
                  <a:ext cx="24" cy="1"/>
                </a:xfrm>
                <a:prstGeom prst="line">
                  <a:avLst/>
                </a:prstGeom>
                <a:grpFill/>
                <a:ln w="9525">
                  <a:solidFill>
                    <a:srgbClr val="000000"/>
                  </a:solidFill>
                  <a:round/>
                  <a:headEnd/>
                  <a:tailEnd/>
                </a:ln>
                <a:extLst/>
              </p:spPr>
              <p:txBody>
                <a:bodyPr/>
                <a:lstStyle/>
                <a:p>
                  <a:endParaRPr lang="cs-CZ"/>
                </a:p>
              </p:txBody>
            </p:sp>
            <p:sp>
              <p:nvSpPr>
                <p:cNvPr id="18620" name="Rectangle 32"/>
                <p:cNvSpPr>
                  <a:spLocks noChangeArrowheads="1"/>
                </p:cNvSpPr>
                <p:nvPr/>
              </p:nvSpPr>
              <p:spPr bwMode="auto">
                <a:xfrm>
                  <a:off x="647" y="539"/>
                  <a:ext cx="129"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2.25</a:t>
                  </a:r>
                  <a:endParaRPr lang="cs-CZ" altLang="cs-CZ">
                    <a:latin typeface="Arial" pitchFamily="34" charset="0"/>
                  </a:endParaRPr>
                </a:p>
              </p:txBody>
            </p:sp>
            <p:sp>
              <p:nvSpPr>
                <p:cNvPr id="18621" name="Line 33"/>
                <p:cNvSpPr>
                  <a:spLocks noChangeShapeType="1"/>
                </p:cNvSpPr>
                <p:nvPr/>
              </p:nvSpPr>
              <p:spPr bwMode="auto">
                <a:xfrm>
                  <a:off x="832" y="1649"/>
                  <a:ext cx="1783" cy="1"/>
                </a:xfrm>
                <a:prstGeom prst="line">
                  <a:avLst/>
                </a:prstGeom>
                <a:grpFill/>
                <a:ln w="9525">
                  <a:solidFill>
                    <a:srgbClr val="000000"/>
                  </a:solidFill>
                  <a:round/>
                  <a:headEnd/>
                  <a:tailEnd/>
                </a:ln>
                <a:extLst/>
              </p:spPr>
              <p:txBody>
                <a:bodyPr/>
                <a:lstStyle/>
                <a:p>
                  <a:endParaRPr lang="cs-CZ"/>
                </a:p>
              </p:txBody>
            </p:sp>
            <p:sp>
              <p:nvSpPr>
                <p:cNvPr id="18622" name="Line 34"/>
                <p:cNvSpPr>
                  <a:spLocks noChangeShapeType="1"/>
                </p:cNvSpPr>
                <p:nvPr/>
              </p:nvSpPr>
              <p:spPr bwMode="auto">
                <a:xfrm>
                  <a:off x="1130" y="1649"/>
                  <a:ext cx="0" cy="11"/>
                </a:xfrm>
                <a:prstGeom prst="line">
                  <a:avLst/>
                </a:prstGeom>
                <a:grpFill/>
                <a:ln w="9525">
                  <a:solidFill>
                    <a:srgbClr val="000000"/>
                  </a:solidFill>
                  <a:round/>
                  <a:headEnd/>
                  <a:tailEnd/>
                </a:ln>
                <a:extLst/>
              </p:spPr>
              <p:txBody>
                <a:bodyPr/>
                <a:lstStyle/>
                <a:p>
                  <a:endParaRPr lang="cs-CZ"/>
                </a:p>
              </p:txBody>
            </p:sp>
            <p:sp>
              <p:nvSpPr>
                <p:cNvPr id="18623" name="Rectangle 35"/>
                <p:cNvSpPr>
                  <a:spLocks noChangeArrowheads="1"/>
                </p:cNvSpPr>
                <p:nvPr/>
              </p:nvSpPr>
              <p:spPr bwMode="auto">
                <a:xfrm>
                  <a:off x="950" y="1688"/>
                  <a:ext cx="326" cy="2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b="1" dirty="0" err="1">
                      <a:solidFill>
                        <a:srgbClr val="000000"/>
                      </a:solidFill>
                      <a:latin typeface="Arial" pitchFamily="34" charset="0"/>
                    </a:rPr>
                    <a:t>Baseline</a:t>
                  </a:r>
                  <a:endParaRPr lang="cs-CZ" altLang="cs-CZ" sz="800" b="1" dirty="0">
                    <a:solidFill>
                      <a:srgbClr val="000000"/>
                    </a:solidFill>
                    <a:latin typeface="Arial" pitchFamily="34" charset="0"/>
                  </a:endParaRPr>
                </a:p>
                <a:p>
                  <a:pPr eaLnBrk="1" hangingPunct="1"/>
                  <a:r>
                    <a:rPr lang="cs-CZ" altLang="cs-CZ" sz="900" b="1" dirty="0">
                      <a:solidFill>
                        <a:srgbClr val="FF0000"/>
                      </a:solidFill>
                      <a:latin typeface="Arial" pitchFamily="34" charset="0"/>
                    </a:rPr>
                    <a:t> </a:t>
                  </a:r>
                  <a:r>
                    <a:rPr lang="cs-CZ" altLang="cs-CZ" sz="800" b="1" dirty="0">
                      <a:solidFill>
                        <a:srgbClr val="FF0000"/>
                      </a:solidFill>
                      <a:latin typeface="Arial" pitchFamily="34" charset="0"/>
                    </a:rPr>
                    <a:t>N=1476</a:t>
                  </a:r>
                </a:p>
                <a:p>
                  <a:pPr eaLnBrk="1" hangingPunct="1"/>
                  <a:r>
                    <a:rPr lang="cs-CZ" altLang="cs-CZ" sz="800" b="1" dirty="0">
                      <a:solidFill>
                        <a:srgbClr val="0000FF"/>
                      </a:solidFill>
                      <a:latin typeface="Arial" pitchFamily="34" charset="0"/>
                    </a:rPr>
                    <a:t>  N=248</a:t>
                  </a:r>
                  <a:endParaRPr lang="cs-CZ" altLang="cs-CZ" dirty="0">
                    <a:latin typeface="Arial" pitchFamily="34" charset="0"/>
                  </a:endParaRPr>
                </a:p>
              </p:txBody>
            </p:sp>
            <p:sp>
              <p:nvSpPr>
                <p:cNvPr id="18624" name="Line 36"/>
                <p:cNvSpPr>
                  <a:spLocks noChangeShapeType="1"/>
                </p:cNvSpPr>
                <p:nvPr/>
              </p:nvSpPr>
              <p:spPr bwMode="auto">
                <a:xfrm>
                  <a:off x="1724" y="1649"/>
                  <a:ext cx="0" cy="11"/>
                </a:xfrm>
                <a:prstGeom prst="line">
                  <a:avLst/>
                </a:prstGeom>
                <a:grpFill/>
                <a:ln w="9525">
                  <a:solidFill>
                    <a:srgbClr val="000000"/>
                  </a:solidFill>
                  <a:round/>
                  <a:headEnd/>
                  <a:tailEnd/>
                </a:ln>
                <a:extLst/>
              </p:spPr>
              <p:txBody>
                <a:bodyPr/>
                <a:lstStyle/>
                <a:p>
                  <a:endParaRPr lang="cs-CZ"/>
                </a:p>
              </p:txBody>
            </p:sp>
            <p:sp>
              <p:nvSpPr>
                <p:cNvPr id="18625" name="Rectangle 37"/>
                <p:cNvSpPr>
                  <a:spLocks noChangeArrowheads="1"/>
                </p:cNvSpPr>
                <p:nvPr/>
              </p:nvSpPr>
              <p:spPr bwMode="auto">
                <a:xfrm>
                  <a:off x="1563" y="1688"/>
                  <a:ext cx="294" cy="2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b="1" dirty="0">
                      <a:solidFill>
                        <a:srgbClr val="000000"/>
                      </a:solidFill>
                      <a:latin typeface="Arial" pitchFamily="34" charset="0"/>
                    </a:rPr>
                    <a:t>3 </a:t>
                  </a:r>
                  <a:r>
                    <a:rPr lang="cs-CZ" altLang="cs-CZ" sz="800" b="1" dirty="0" err="1">
                      <a:solidFill>
                        <a:srgbClr val="000000"/>
                      </a:solidFill>
                      <a:latin typeface="Arial" pitchFamily="34" charset="0"/>
                    </a:rPr>
                    <a:t>months</a:t>
                  </a:r>
                  <a:endParaRPr lang="cs-CZ" altLang="cs-CZ" sz="800" b="1" dirty="0">
                    <a:solidFill>
                      <a:srgbClr val="000000"/>
                    </a:solidFill>
                    <a:latin typeface="Arial" pitchFamily="34" charset="0"/>
                  </a:endParaRPr>
                </a:p>
                <a:p>
                  <a:pPr eaLnBrk="1" hangingPunct="1"/>
                  <a:r>
                    <a:rPr lang="cs-CZ" altLang="cs-CZ" sz="800" b="1" dirty="0">
                      <a:solidFill>
                        <a:srgbClr val="FF0000"/>
                      </a:solidFill>
                      <a:latin typeface="Arial" pitchFamily="34" charset="0"/>
                    </a:rPr>
                    <a:t>   N=772</a:t>
                  </a:r>
                </a:p>
                <a:p>
                  <a:pPr eaLnBrk="1" hangingPunct="1"/>
                  <a:r>
                    <a:rPr lang="cs-CZ" altLang="cs-CZ" sz="800" b="1" dirty="0">
                      <a:solidFill>
                        <a:srgbClr val="0000FF"/>
                      </a:solidFill>
                      <a:latin typeface="Arial" pitchFamily="34" charset="0"/>
                    </a:rPr>
                    <a:t>   N=152</a:t>
                  </a:r>
                </a:p>
                <a:p>
                  <a:pPr eaLnBrk="1" hangingPunct="1"/>
                  <a:endParaRPr lang="cs-CZ" altLang="cs-CZ" sz="800" b="1" dirty="0">
                    <a:solidFill>
                      <a:srgbClr val="000000"/>
                    </a:solidFill>
                    <a:latin typeface="Arial" pitchFamily="34" charset="0"/>
                  </a:endParaRPr>
                </a:p>
                <a:p>
                  <a:pPr eaLnBrk="1" hangingPunct="1"/>
                  <a:endParaRPr lang="cs-CZ" altLang="cs-CZ" sz="800" b="1" dirty="0">
                    <a:solidFill>
                      <a:srgbClr val="000000"/>
                    </a:solidFill>
                    <a:latin typeface="Arial" pitchFamily="34" charset="0"/>
                  </a:endParaRPr>
                </a:p>
                <a:p>
                  <a:pPr eaLnBrk="1" hangingPunct="1"/>
                  <a:endParaRPr lang="cs-CZ" altLang="cs-CZ" dirty="0">
                    <a:latin typeface="Arial" pitchFamily="34" charset="0"/>
                  </a:endParaRPr>
                </a:p>
              </p:txBody>
            </p:sp>
            <p:sp>
              <p:nvSpPr>
                <p:cNvPr id="18626" name="Line 38"/>
                <p:cNvSpPr>
                  <a:spLocks noChangeShapeType="1"/>
                </p:cNvSpPr>
                <p:nvPr/>
              </p:nvSpPr>
              <p:spPr bwMode="auto">
                <a:xfrm>
                  <a:off x="2318" y="1649"/>
                  <a:ext cx="1" cy="11"/>
                </a:xfrm>
                <a:prstGeom prst="line">
                  <a:avLst/>
                </a:prstGeom>
                <a:grpFill/>
                <a:ln w="9525">
                  <a:solidFill>
                    <a:srgbClr val="000000"/>
                  </a:solidFill>
                  <a:round/>
                  <a:headEnd/>
                  <a:tailEnd/>
                </a:ln>
                <a:extLst/>
              </p:spPr>
              <p:txBody>
                <a:bodyPr/>
                <a:lstStyle/>
                <a:p>
                  <a:endParaRPr lang="cs-CZ"/>
                </a:p>
              </p:txBody>
            </p:sp>
            <p:sp>
              <p:nvSpPr>
                <p:cNvPr id="18627" name="Rectangle 39"/>
                <p:cNvSpPr>
                  <a:spLocks noChangeArrowheads="1"/>
                </p:cNvSpPr>
                <p:nvPr/>
              </p:nvSpPr>
              <p:spPr bwMode="auto">
                <a:xfrm>
                  <a:off x="2151" y="1688"/>
                  <a:ext cx="294" cy="2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b="1" dirty="0">
                      <a:solidFill>
                        <a:srgbClr val="000000"/>
                      </a:solidFill>
                      <a:latin typeface="Arial" pitchFamily="34" charset="0"/>
                    </a:rPr>
                    <a:t>6 </a:t>
                  </a:r>
                  <a:r>
                    <a:rPr lang="cs-CZ" altLang="cs-CZ" sz="800" b="1" dirty="0" err="1">
                      <a:solidFill>
                        <a:srgbClr val="000000"/>
                      </a:solidFill>
                      <a:latin typeface="Arial" pitchFamily="34" charset="0"/>
                    </a:rPr>
                    <a:t>months</a:t>
                  </a:r>
                  <a:endParaRPr lang="cs-CZ" altLang="cs-CZ" sz="800" b="1" dirty="0">
                    <a:solidFill>
                      <a:srgbClr val="000000"/>
                    </a:solidFill>
                    <a:latin typeface="Arial" pitchFamily="34" charset="0"/>
                  </a:endParaRPr>
                </a:p>
                <a:p>
                  <a:pPr eaLnBrk="1" hangingPunct="1"/>
                  <a:r>
                    <a:rPr lang="cs-CZ" altLang="cs-CZ" sz="800" b="1" dirty="0">
                      <a:solidFill>
                        <a:srgbClr val="000000"/>
                      </a:solidFill>
                      <a:latin typeface="Arial" pitchFamily="34" charset="0"/>
                    </a:rPr>
                    <a:t>   </a:t>
                  </a:r>
                  <a:r>
                    <a:rPr lang="cs-CZ" altLang="cs-CZ" sz="800" b="1" dirty="0">
                      <a:solidFill>
                        <a:srgbClr val="FF0000"/>
                      </a:solidFill>
                      <a:latin typeface="Arial" pitchFamily="34" charset="0"/>
                    </a:rPr>
                    <a:t>N=658</a:t>
                  </a:r>
                </a:p>
                <a:p>
                  <a:pPr eaLnBrk="1" hangingPunct="1"/>
                  <a:r>
                    <a:rPr lang="cs-CZ" altLang="cs-CZ" sz="800" b="1" dirty="0">
                      <a:solidFill>
                        <a:srgbClr val="000000"/>
                      </a:solidFill>
                      <a:latin typeface="Arial" pitchFamily="34" charset="0"/>
                    </a:rPr>
                    <a:t>   </a:t>
                  </a:r>
                  <a:r>
                    <a:rPr lang="cs-CZ" altLang="cs-CZ" sz="800" b="1" dirty="0">
                      <a:solidFill>
                        <a:srgbClr val="0000FF"/>
                      </a:solidFill>
                      <a:latin typeface="Arial" pitchFamily="34" charset="0"/>
                    </a:rPr>
                    <a:t>N=140</a:t>
                  </a:r>
                  <a:endParaRPr lang="cs-CZ" altLang="cs-CZ" dirty="0">
                    <a:latin typeface="Arial" pitchFamily="34" charset="0"/>
                  </a:endParaRPr>
                </a:p>
              </p:txBody>
            </p:sp>
            <p:sp>
              <p:nvSpPr>
                <p:cNvPr id="18628" name="Rectangle 40"/>
                <p:cNvSpPr>
                  <a:spLocks noChangeArrowheads="1"/>
                </p:cNvSpPr>
                <p:nvPr/>
              </p:nvSpPr>
              <p:spPr bwMode="auto">
                <a:xfrm>
                  <a:off x="2176" y="1134"/>
                  <a:ext cx="48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629" name="Rectangle 41"/>
                <p:cNvSpPr>
                  <a:spLocks noChangeArrowheads="1"/>
                </p:cNvSpPr>
                <p:nvPr/>
              </p:nvSpPr>
              <p:spPr bwMode="auto">
                <a:xfrm>
                  <a:off x="2207" y="1389"/>
                  <a:ext cx="365"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RF Negative</a:t>
                  </a:r>
                  <a:endParaRPr lang="cs-CZ" altLang="cs-CZ">
                    <a:latin typeface="Arial" pitchFamily="34" charset="0"/>
                  </a:endParaRPr>
                </a:p>
              </p:txBody>
            </p:sp>
            <p:sp>
              <p:nvSpPr>
                <p:cNvPr id="18630" name="Line 42"/>
                <p:cNvSpPr>
                  <a:spLocks noChangeShapeType="1"/>
                </p:cNvSpPr>
                <p:nvPr/>
              </p:nvSpPr>
              <p:spPr bwMode="auto">
                <a:xfrm>
                  <a:off x="2058" y="1416"/>
                  <a:ext cx="124" cy="1"/>
                </a:xfrm>
                <a:prstGeom prst="line">
                  <a:avLst/>
                </a:prstGeom>
                <a:grpFill/>
                <a:ln w="9525">
                  <a:solidFill>
                    <a:srgbClr val="0000FF"/>
                  </a:solidFill>
                  <a:round/>
                  <a:headEnd/>
                  <a:tailEnd/>
                </a:ln>
                <a:extLst/>
              </p:spPr>
              <p:txBody>
                <a:bodyPr/>
                <a:lstStyle/>
                <a:p>
                  <a:endParaRPr lang="cs-CZ"/>
                </a:p>
              </p:txBody>
            </p:sp>
            <p:sp>
              <p:nvSpPr>
                <p:cNvPr id="18631" name="Oval 43"/>
                <p:cNvSpPr>
                  <a:spLocks noChangeArrowheads="1"/>
                </p:cNvSpPr>
                <p:nvPr/>
              </p:nvSpPr>
              <p:spPr bwMode="auto">
                <a:xfrm>
                  <a:off x="2101" y="1400"/>
                  <a:ext cx="44" cy="39"/>
                </a:xfrm>
                <a:prstGeom prst="ellipse">
                  <a:avLst/>
                </a:prstGeom>
                <a:grpFill/>
                <a:ln w="9525">
                  <a:solidFill>
                    <a:srgbClr val="0000FF"/>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632" name="Rectangle 44"/>
                <p:cNvSpPr>
                  <a:spLocks noChangeArrowheads="1"/>
                </p:cNvSpPr>
                <p:nvPr/>
              </p:nvSpPr>
              <p:spPr bwMode="auto">
                <a:xfrm>
                  <a:off x="2207" y="1245"/>
                  <a:ext cx="367"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RF Positive</a:t>
                  </a:r>
                  <a:endParaRPr lang="cs-CZ" altLang="cs-CZ">
                    <a:latin typeface="Arial" pitchFamily="34" charset="0"/>
                  </a:endParaRPr>
                </a:p>
              </p:txBody>
            </p:sp>
            <p:sp>
              <p:nvSpPr>
                <p:cNvPr id="18633" name="Line 45"/>
                <p:cNvSpPr>
                  <a:spLocks noChangeShapeType="1"/>
                </p:cNvSpPr>
                <p:nvPr/>
              </p:nvSpPr>
              <p:spPr bwMode="auto">
                <a:xfrm>
                  <a:off x="2058" y="1284"/>
                  <a:ext cx="124" cy="0"/>
                </a:xfrm>
                <a:prstGeom prst="line">
                  <a:avLst/>
                </a:prstGeom>
                <a:grpFill/>
                <a:ln w="9525">
                  <a:solidFill>
                    <a:srgbClr val="FF0000"/>
                  </a:solidFill>
                  <a:round/>
                  <a:headEnd/>
                  <a:tailEnd/>
                </a:ln>
                <a:extLst/>
              </p:spPr>
              <p:txBody>
                <a:bodyPr/>
                <a:lstStyle/>
                <a:p>
                  <a:endParaRPr lang="cs-CZ"/>
                </a:p>
              </p:txBody>
            </p:sp>
            <p:sp>
              <p:nvSpPr>
                <p:cNvPr id="18634" name="Oval 46"/>
                <p:cNvSpPr>
                  <a:spLocks noChangeArrowheads="1"/>
                </p:cNvSpPr>
                <p:nvPr/>
              </p:nvSpPr>
              <p:spPr bwMode="auto">
                <a:xfrm>
                  <a:off x="2101" y="1267"/>
                  <a:ext cx="44" cy="39"/>
                </a:xfrm>
                <a:prstGeom prst="ellipse">
                  <a:avLst/>
                </a:prstGeom>
                <a:grpFill/>
                <a:ln w="9525">
                  <a:solidFill>
                    <a:srgbClr val="FF0000"/>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635" name="Rectangle 47"/>
                <p:cNvSpPr>
                  <a:spLocks noChangeArrowheads="1"/>
                </p:cNvSpPr>
                <p:nvPr/>
              </p:nvSpPr>
              <p:spPr bwMode="auto">
                <a:xfrm rot="-5400000">
                  <a:off x="354" y="1012"/>
                  <a:ext cx="429" cy="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b="1">
                      <a:solidFill>
                        <a:srgbClr val="000000"/>
                      </a:solidFill>
                      <a:latin typeface="Arial" pitchFamily="34" charset="0"/>
                    </a:rPr>
                    <a:t>Delta DAS 28</a:t>
                  </a:r>
                  <a:endParaRPr lang="cs-CZ" altLang="cs-CZ" sz="800">
                    <a:latin typeface="Arial" pitchFamily="34" charset="0"/>
                  </a:endParaRPr>
                </a:p>
              </p:txBody>
            </p:sp>
            <p:sp>
              <p:nvSpPr>
                <p:cNvPr id="18636" name="Line 48"/>
                <p:cNvSpPr>
                  <a:spLocks noChangeShapeType="1"/>
                </p:cNvSpPr>
                <p:nvPr/>
              </p:nvSpPr>
              <p:spPr bwMode="auto">
                <a:xfrm flipV="1">
                  <a:off x="1130" y="929"/>
                  <a:ext cx="594" cy="615"/>
                </a:xfrm>
                <a:prstGeom prst="line">
                  <a:avLst/>
                </a:prstGeom>
                <a:grpFill/>
                <a:ln w="9525">
                  <a:solidFill>
                    <a:srgbClr val="0000FF"/>
                  </a:solidFill>
                  <a:round/>
                  <a:headEnd/>
                  <a:tailEnd/>
                </a:ln>
                <a:extLst/>
              </p:spPr>
              <p:txBody>
                <a:bodyPr/>
                <a:lstStyle/>
                <a:p>
                  <a:endParaRPr lang="cs-CZ"/>
                </a:p>
              </p:txBody>
            </p:sp>
            <p:sp>
              <p:nvSpPr>
                <p:cNvPr id="18637" name="Line 49"/>
                <p:cNvSpPr>
                  <a:spLocks noChangeShapeType="1"/>
                </p:cNvSpPr>
                <p:nvPr/>
              </p:nvSpPr>
              <p:spPr bwMode="auto">
                <a:xfrm>
                  <a:off x="1130" y="1544"/>
                  <a:ext cx="0" cy="0"/>
                </a:xfrm>
                <a:prstGeom prst="line">
                  <a:avLst/>
                </a:prstGeom>
                <a:grpFill/>
                <a:ln w="9525">
                  <a:solidFill>
                    <a:srgbClr val="0000FF"/>
                  </a:solidFill>
                  <a:round/>
                  <a:headEnd/>
                  <a:tailEnd/>
                </a:ln>
                <a:extLst/>
              </p:spPr>
              <p:txBody>
                <a:bodyPr/>
                <a:lstStyle/>
                <a:p>
                  <a:endParaRPr lang="cs-CZ"/>
                </a:p>
              </p:txBody>
            </p:sp>
            <p:sp>
              <p:nvSpPr>
                <p:cNvPr id="18638" name="Line 50"/>
                <p:cNvSpPr>
                  <a:spLocks noChangeShapeType="1"/>
                </p:cNvSpPr>
                <p:nvPr/>
              </p:nvSpPr>
              <p:spPr bwMode="auto">
                <a:xfrm>
                  <a:off x="1117" y="1544"/>
                  <a:ext cx="25" cy="0"/>
                </a:xfrm>
                <a:prstGeom prst="line">
                  <a:avLst/>
                </a:prstGeom>
                <a:grpFill/>
                <a:ln w="9525">
                  <a:solidFill>
                    <a:srgbClr val="0000FF"/>
                  </a:solidFill>
                  <a:round/>
                  <a:headEnd/>
                  <a:tailEnd/>
                </a:ln>
                <a:extLst/>
              </p:spPr>
              <p:txBody>
                <a:bodyPr/>
                <a:lstStyle/>
                <a:p>
                  <a:endParaRPr lang="cs-CZ"/>
                </a:p>
              </p:txBody>
            </p:sp>
            <p:sp>
              <p:nvSpPr>
                <p:cNvPr id="18639" name="Line 51"/>
                <p:cNvSpPr>
                  <a:spLocks noChangeShapeType="1"/>
                </p:cNvSpPr>
                <p:nvPr/>
              </p:nvSpPr>
              <p:spPr bwMode="auto">
                <a:xfrm>
                  <a:off x="1117" y="1544"/>
                  <a:ext cx="25" cy="0"/>
                </a:xfrm>
                <a:prstGeom prst="line">
                  <a:avLst/>
                </a:prstGeom>
                <a:grpFill/>
                <a:ln w="9525">
                  <a:solidFill>
                    <a:srgbClr val="0000FF"/>
                  </a:solidFill>
                  <a:round/>
                  <a:headEnd/>
                  <a:tailEnd/>
                </a:ln>
                <a:extLst/>
              </p:spPr>
              <p:txBody>
                <a:bodyPr/>
                <a:lstStyle/>
                <a:p>
                  <a:endParaRPr lang="cs-CZ"/>
                </a:p>
              </p:txBody>
            </p:sp>
            <p:sp>
              <p:nvSpPr>
                <p:cNvPr id="18640" name="Oval 52"/>
                <p:cNvSpPr>
                  <a:spLocks noChangeArrowheads="1"/>
                </p:cNvSpPr>
                <p:nvPr/>
              </p:nvSpPr>
              <p:spPr bwMode="auto">
                <a:xfrm>
                  <a:off x="1108" y="1524"/>
                  <a:ext cx="44" cy="40"/>
                </a:xfrm>
                <a:prstGeom prst="ellipse">
                  <a:avLst/>
                </a:prstGeom>
                <a:grpFill/>
                <a:ln w="9525">
                  <a:solidFill>
                    <a:srgbClr val="0000FF"/>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641" name="Line 53"/>
                <p:cNvSpPr>
                  <a:spLocks noChangeShapeType="1"/>
                </p:cNvSpPr>
                <p:nvPr/>
              </p:nvSpPr>
              <p:spPr bwMode="auto">
                <a:xfrm flipV="1">
                  <a:off x="1724" y="834"/>
                  <a:ext cx="594" cy="95"/>
                </a:xfrm>
                <a:prstGeom prst="line">
                  <a:avLst/>
                </a:prstGeom>
                <a:grpFill/>
                <a:ln w="9525">
                  <a:solidFill>
                    <a:srgbClr val="0000FF"/>
                  </a:solidFill>
                  <a:round/>
                  <a:headEnd/>
                  <a:tailEnd/>
                </a:ln>
                <a:extLst/>
              </p:spPr>
              <p:txBody>
                <a:bodyPr/>
                <a:lstStyle/>
                <a:p>
                  <a:endParaRPr lang="cs-CZ"/>
                </a:p>
              </p:txBody>
            </p:sp>
            <p:sp>
              <p:nvSpPr>
                <p:cNvPr id="18642" name="Line 54"/>
                <p:cNvSpPr>
                  <a:spLocks noChangeShapeType="1"/>
                </p:cNvSpPr>
                <p:nvPr/>
              </p:nvSpPr>
              <p:spPr bwMode="auto">
                <a:xfrm>
                  <a:off x="1724" y="884"/>
                  <a:ext cx="0" cy="94"/>
                </a:xfrm>
                <a:prstGeom prst="line">
                  <a:avLst/>
                </a:prstGeom>
                <a:grpFill/>
                <a:ln w="9525">
                  <a:solidFill>
                    <a:srgbClr val="0000FF"/>
                  </a:solidFill>
                  <a:round/>
                  <a:headEnd/>
                  <a:tailEnd/>
                </a:ln>
                <a:extLst/>
              </p:spPr>
              <p:txBody>
                <a:bodyPr/>
                <a:lstStyle/>
                <a:p>
                  <a:endParaRPr lang="cs-CZ"/>
                </a:p>
              </p:txBody>
            </p:sp>
            <p:sp>
              <p:nvSpPr>
                <p:cNvPr id="18643" name="Line 55"/>
                <p:cNvSpPr>
                  <a:spLocks noChangeShapeType="1"/>
                </p:cNvSpPr>
                <p:nvPr/>
              </p:nvSpPr>
              <p:spPr bwMode="auto">
                <a:xfrm>
                  <a:off x="1711" y="884"/>
                  <a:ext cx="25" cy="1"/>
                </a:xfrm>
                <a:prstGeom prst="line">
                  <a:avLst/>
                </a:prstGeom>
                <a:grpFill/>
                <a:ln w="9525">
                  <a:solidFill>
                    <a:srgbClr val="0000FF"/>
                  </a:solidFill>
                  <a:round/>
                  <a:headEnd/>
                  <a:tailEnd/>
                </a:ln>
                <a:extLst/>
              </p:spPr>
              <p:txBody>
                <a:bodyPr/>
                <a:lstStyle/>
                <a:p>
                  <a:endParaRPr lang="cs-CZ"/>
                </a:p>
              </p:txBody>
            </p:sp>
            <p:sp>
              <p:nvSpPr>
                <p:cNvPr id="18644" name="Line 56"/>
                <p:cNvSpPr>
                  <a:spLocks noChangeShapeType="1"/>
                </p:cNvSpPr>
                <p:nvPr/>
              </p:nvSpPr>
              <p:spPr bwMode="auto">
                <a:xfrm>
                  <a:off x="1711" y="978"/>
                  <a:ext cx="25" cy="1"/>
                </a:xfrm>
                <a:prstGeom prst="line">
                  <a:avLst/>
                </a:prstGeom>
                <a:grpFill/>
                <a:ln w="9525">
                  <a:solidFill>
                    <a:srgbClr val="0000FF"/>
                  </a:solidFill>
                  <a:round/>
                  <a:headEnd/>
                  <a:tailEnd/>
                </a:ln>
                <a:extLst/>
              </p:spPr>
              <p:txBody>
                <a:bodyPr/>
                <a:lstStyle/>
                <a:p>
                  <a:endParaRPr lang="cs-CZ"/>
                </a:p>
              </p:txBody>
            </p:sp>
            <p:sp>
              <p:nvSpPr>
                <p:cNvPr id="18645" name="Oval 57"/>
                <p:cNvSpPr>
                  <a:spLocks noChangeArrowheads="1"/>
                </p:cNvSpPr>
                <p:nvPr/>
              </p:nvSpPr>
              <p:spPr bwMode="auto">
                <a:xfrm>
                  <a:off x="1702" y="909"/>
                  <a:ext cx="44" cy="39"/>
                </a:xfrm>
                <a:prstGeom prst="ellipse">
                  <a:avLst/>
                </a:prstGeom>
                <a:grpFill/>
                <a:ln w="9525">
                  <a:solidFill>
                    <a:srgbClr val="0000FF"/>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646" name="Line 58"/>
                <p:cNvSpPr>
                  <a:spLocks noChangeShapeType="1"/>
                </p:cNvSpPr>
                <p:nvPr/>
              </p:nvSpPr>
              <p:spPr bwMode="auto">
                <a:xfrm>
                  <a:off x="2318" y="779"/>
                  <a:ext cx="1" cy="111"/>
                </a:xfrm>
                <a:prstGeom prst="line">
                  <a:avLst/>
                </a:prstGeom>
                <a:grpFill/>
                <a:ln w="9525">
                  <a:solidFill>
                    <a:srgbClr val="0000FF"/>
                  </a:solidFill>
                  <a:round/>
                  <a:headEnd/>
                  <a:tailEnd/>
                </a:ln>
                <a:extLst/>
              </p:spPr>
              <p:txBody>
                <a:bodyPr/>
                <a:lstStyle/>
                <a:p>
                  <a:endParaRPr lang="cs-CZ"/>
                </a:p>
              </p:txBody>
            </p:sp>
            <p:sp>
              <p:nvSpPr>
                <p:cNvPr id="18647" name="Line 59"/>
                <p:cNvSpPr>
                  <a:spLocks noChangeShapeType="1"/>
                </p:cNvSpPr>
                <p:nvPr/>
              </p:nvSpPr>
              <p:spPr bwMode="auto">
                <a:xfrm>
                  <a:off x="2306" y="779"/>
                  <a:ext cx="25" cy="1"/>
                </a:xfrm>
                <a:prstGeom prst="line">
                  <a:avLst/>
                </a:prstGeom>
                <a:grpFill/>
                <a:ln w="9525">
                  <a:solidFill>
                    <a:srgbClr val="0000FF"/>
                  </a:solidFill>
                  <a:round/>
                  <a:headEnd/>
                  <a:tailEnd/>
                </a:ln>
                <a:extLst/>
              </p:spPr>
              <p:txBody>
                <a:bodyPr/>
                <a:lstStyle/>
                <a:p>
                  <a:endParaRPr lang="cs-CZ"/>
                </a:p>
              </p:txBody>
            </p:sp>
            <p:sp>
              <p:nvSpPr>
                <p:cNvPr id="18648" name="Line 60"/>
                <p:cNvSpPr>
                  <a:spLocks noChangeShapeType="1"/>
                </p:cNvSpPr>
                <p:nvPr/>
              </p:nvSpPr>
              <p:spPr bwMode="auto">
                <a:xfrm>
                  <a:off x="2306" y="890"/>
                  <a:ext cx="25" cy="0"/>
                </a:xfrm>
                <a:prstGeom prst="line">
                  <a:avLst/>
                </a:prstGeom>
                <a:grpFill/>
                <a:ln w="9525">
                  <a:solidFill>
                    <a:srgbClr val="0000FF"/>
                  </a:solidFill>
                  <a:round/>
                  <a:headEnd/>
                  <a:tailEnd/>
                </a:ln>
                <a:extLst/>
              </p:spPr>
              <p:txBody>
                <a:bodyPr/>
                <a:lstStyle/>
                <a:p>
                  <a:endParaRPr lang="cs-CZ"/>
                </a:p>
              </p:txBody>
            </p:sp>
            <p:sp>
              <p:nvSpPr>
                <p:cNvPr id="18649" name="Oval 61"/>
                <p:cNvSpPr>
                  <a:spLocks noChangeArrowheads="1"/>
                </p:cNvSpPr>
                <p:nvPr/>
              </p:nvSpPr>
              <p:spPr bwMode="auto">
                <a:xfrm>
                  <a:off x="2296" y="815"/>
                  <a:ext cx="44" cy="39"/>
                </a:xfrm>
                <a:prstGeom prst="ellipse">
                  <a:avLst/>
                </a:prstGeom>
                <a:grpFill/>
                <a:ln w="9525">
                  <a:solidFill>
                    <a:srgbClr val="0000FF"/>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650" name="Line 62"/>
                <p:cNvSpPr>
                  <a:spLocks noChangeShapeType="1"/>
                </p:cNvSpPr>
                <p:nvPr/>
              </p:nvSpPr>
              <p:spPr bwMode="auto">
                <a:xfrm flipV="1">
                  <a:off x="1130" y="746"/>
                  <a:ext cx="594" cy="798"/>
                </a:xfrm>
                <a:prstGeom prst="line">
                  <a:avLst/>
                </a:prstGeom>
                <a:grpFill/>
                <a:ln w="9525">
                  <a:solidFill>
                    <a:srgbClr val="FF0000"/>
                  </a:solidFill>
                  <a:round/>
                  <a:headEnd/>
                  <a:tailEnd/>
                </a:ln>
                <a:extLst/>
              </p:spPr>
              <p:txBody>
                <a:bodyPr/>
                <a:lstStyle/>
                <a:p>
                  <a:endParaRPr lang="cs-CZ"/>
                </a:p>
              </p:txBody>
            </p:sp>
            <p:sp>
              <p:nvSpPr>
                <p:cNvPr id="18651" name="Line 63"/>
                <p:cNvSpPr>
                  <a:spLocks noChangeShapeType="1"/>
                </p:cNvSpPr>
                <p:nvPr/>
              </p:nvSpPr>
              <p:spPr bwMode="auto">
                <a:xfrm>
                  <a:off x="1130" y="1544"/>
                  <a:ext cx="0" cy="0"/>
                </a:xfrm>
                <a:prstGeom prst="line">
                  <a:avLst/>
                </a:prstGeom>
                <a:grpFill/>
                <a:ln w="9525">
                  <a:solidFill>
                    <a:srgbClr val="FF0000"/>
                  </a:solidFill>
                  <a:round/>
                  <a:headEnd/>
                  <a:tailEnd/>
                </a:ln>
                <a:extLst/>
              </p:spPr>
              <p:txBody>
                <a:bodyPr/>
                <a:lstStyle/>
                <a:p>
                  <a:endParaRPr lang="cs-CZ"/>
                </a:p>
              </p:txBody>
            </p:sp>
            <p:sp>
              <p:nvSpPr>
                <p:cNvPr id="18652" name="Line 64"/>
                <p:cNvSpPr>
                  <a:spLocks noChangeShapeType="1"/>
                </p:cNvSpPr>
                <p:nvPr/>
              </p:nvSpPr>
              <p:spPr bwMode="auto">
                <a:xfrm>
                  <a:off x="1117" y="1544"/>
                  <a:ext cx="25" cy="0"/>
                </a:xfrm>
                <a:prstGeom prst="line">
                  <a:avLst/>
                </a:prstGeom>
                <a:grpFill/>
                <a:ln w="9525">
                  <a:solidFill>
                    <a:srgbClr val="FF0000"/>
                  </a:solidFill>
                  <a:round/>
                  <a:headEnd/>
                  <a:tailEnd/>
                </a:ln>
                <a:extLst/>
              </p:spPr>
              <p:txBody>
                <a:bodyPr/>
                <a:lstStyle/>
                <a:p>
                  <a:endParaRPr lang="cs-CZ"/>
                </a:p>
              </p:txBody>
            </p:sp>
            <p:sp>
              <p:nvSpPr>
                <p:cNvPr id="18653" name="Line 65"/>
                <p:cNvSpPr>
                  <a:spLocks noChangeShapeType="1"/>
                </p:cNvSpPr>
                <p:nvPr/>
              </p:nvSpPr>
              <p:spPr bwMode="auto">
                <a:xfrm>
                  <a:off x="1117" y="1544"/>
                  <a:ext cx="25" cy="0"/>
                </a:xfrm>
                <a:prstGeom prst="line">
                  <a:avLst/>
                </a:prstGeom>
                <a:grpFill/>
                <a:ln w="9525">
                  <a:solidFill>
                    <a:srgbClr val="FF0000"/>
                  </a:solidFill>
                  <a:round/>
                  <a:headEnd/>
                  <a:tailEnd/>
                </a:ln>
                <a:extLst/>
              </p:spPr>
              <p:txBody>
                <a:bodyPr/>
                <a:lstStyle/>
                <a:p>
                  <a:endParaRPr lang="cs-CZ"/>
                </a:p>
              </p:txBody>
            </p:sp>
            <p:sp>
              <p:nvSpPr>
                <p:cNvPr id="18654" name="Oval 66"/>
                <p:cNvSpPr>
                  <a:spLocks noChangeArrowheads="1"/>
                </p:cNvSpPr>
                <p:nvPr/>
              </p:nvSpPr>
              <p:spPr bwMode="auto">
                <a:xfrm>
                  <a:off x="1108" y="1524"/>
                  <a:ext cx="44" cy="40"/>
                </a:xfrm>
                <a:prstGeom prst="ellipse">
                  <a:avLst/>
                </a:prstGeom>
                <a:grpFill/>
                <a:ln w="9525">
                  <a:solidFill>
                    <a:srgbClr val="FF0000"/>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655" name="Line 67"/>
                <p:cNvSpPr>
                  <a:spLocks noChangeShapeType="1"/>
                </p:cNvSpPr>
                <p:nvPr/>
              </p:nvSpPr>
              <p:spPr bwMode="auto">
                <a:xfrm flipV="1">
                  <a:off x="1724" y="690"/>
                  <a:ext cx="594" cy="56"/>
                </a:xfrm>
                <a:prstGeom prst="line">
                  <a:avLst/>
                </a:prstGeom>
                <a:grpFill/>
                <a:ln w="9525">
                  <a:solidFill>
                    <a:srgbClr val="FF0000"/>
                  </a:solidFill>
                  <a:round/>
                  <a:headEnd/>
                  <a:tailEnd/>
                </a:ln>
                <a:extLst/>
              </p:spPr>
              <p:txBody>
                <a:bodyPr/>
                <a:lstStyle/>
                <a:p>
                  <a:endParaRPr lang="cs-CZ"/>
                </a:p>
              </p:txBody>
            </p:sp>
            <p:sp>
              <p:nvSpPr>
                <p:cNvPr id="18656" name="Line 68"/>
                <p:cNvSpPr>
                  <a:spLocks noChangeShapeType="1"/>
                </p:cNvSpPr>
                <p:nvPr/>
              </p:nvSpPr>
              <p:spPr bwMode="auto">
                <a:xfrm>
                  <a:off x="1724" y="724"/>
                  <a:ext cx="0" cy="44"/>
                </a:xfrm>
                <a:prstGeom prst="line">
                  <a:avLst/>
                </a:prstGeom>
                <a:grpFill/>
                <a:ln w="9525">
                  <a:solidFill>
                    <a:srgbClr val="FF0000"/>
                  </a:solidFill>
                  <a:round/>
                  <a:headEnd/>
                  <a:tailEnd/>
                </a:ln>
                <a:extLst/>
              </p:spPr>
              <p:txBody>
                <a:bodyPr/>
                <a:lstStyle/>
                <a:p>
                  <a:endParaRPr lang="cs-CZ"/>
                </a:p>
              </p:txBody>
            </p:sp>
            <p:sp>
              <p:nvSpPr>
                <p:cNvPr id="18657" name="Line 69"/>
                <p:cNvSpPr>
                  <a:spLocks noChangeShapeType="1"/>
                </p:cNvSpPr>
                <p:nvPr/>
              </p:nvSpPr>
              <p:spPr bwMode="auto">
                <a:xfrm>
                  <a:off x="1711" y="724"/>
                  <a:ext cx="25" cy="0"/>
                </a:xfrm>
                <a:prstGeom prst="line">
                  <a:avLst/>
                </a:prstGeom>
                <a:grpFill/>
                <a:ln w="9525">
                  <a:solidFill>
                    <a:srgbClr val="FF0000"/>
                  </a:solidFill>
                  <a:round/>
                  <a:headEnd/>
                  <a:tailEnd/>
                </a:ln>
                <a:extLst/>
              </p:spPr>
              <p:txBody>
                <a:bodyPr/>
                <a:lstStyle/>
                <a:p>
                  <a:endParaRPr lang="cs-CZ"/>
                </a:p>
              </p:txBody>
            </p:sp>
            <p:sp>
              <p:nvSpPr>
                <p:cNvPr id="18658" name="Line 70"/>
                <p:cNvSpPr>
                  <a:spLocks noChangeShapeType="1"/>
                </p:cNvSpPr>
                <p:nvPr/>
              </p:nvSpPr>
              <p:spPr bwMode="auto">
                <a:xfrm>
                  <a:off x="1711" y="768"/>
                  <a:ext cx="25" cy="0"/>
                </a:xfrm>
                <a:prstGeom prst="line">
                  <a:avLst/>
                </a:prstGeom>
                <a:grpFill/>
                <a:ln w="9525">
                  <a:solidFill>
                    <a:srgbClr val="FF0000"/>
                  </a:solidFill>
                  <a:round/>
                  <a:headEnd/>
                  <a:tailEnd/>
                </a:ln>
                <a:extLst/>
              </p:spPr>
              <p:txBody>
                <a:bodyPr/>
                <a:lstStyle/>
                <a:p>
                  <a:endParaRPr lang="cs-CZ"/>
                </a:p>
              </p:txBody>
            </p:sp>
            <p:sp>
              <p:nvSpPr>
                <p:cNvPr id="18659" name="Oval 71"/>
                <p:cNvSpPr>
                  <a:spLocks noChangeArrowheads="1"/>
                </p:cNvSpPr>
                <p:nvPr/>
              </p:nvSpPr>
              <p:spPr bwMode="auto">
                <a:xfrm>
                  <a:off x="1702" y="726"/>
                  <a:ext cx="44" cy="39"/>
                </a:xfrm>
                <a:prstGeom prst="ellipse">
                  <a:avLst/>
                </a:prstGeom>
                <a:grpFill/>
                <a:ln w="9525">
                  <a:solidFill>
                    <a:srgbClr val="FF0000"/>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660" name="Line 72"/>
                <p:cNvSpPr>
                  <a:spLocks noChangeShapeType="1"/>
                </p:cNvSpPr>
                <p:nvPr/>
              </p:nvSpPr>
              <p:spPr bwMode="auto">
                <a:xfrm>
                  <a:off x="2318" y="663"/>
                  <a:ext cx="1" cy="49"/>
                </a:xfrm>
                <a:prstGeom prst="line">
                  <a:avLst/>
                </a:prstGeom>
                <a:grpFill/>
                <a:ln w="9525">
                  <a:solidFill>
                    <a:srgbClr val="FF0000"/>
                  </a:solidFill>
                  <a:round/>
                  <a:headEnd/>
                  <a:tailEnd/>
                </a:ln>
                <a:extLst/>
              </p:spPr>
              <p:txBody>
                <a:bodyPr/>
                <a:lstStyle/>
                <a:p>
                  <a:endParaRPr lang="cs-CZ"/>
                </a:p>
              </p:txBody>
            </p:sp>
            <p:sp>
              <p:nvSpPr>
                <p:cNvPr id="18661" name="Line 73"/>
                <p:cNvSpPr>
                  <a:spLocks noChangeShapeType="1"/>
                </p:cNvSpPr>
                <p:nvPr/>
              </p:nvSpPr>
              <p:spPr bwMode="auto">
                <a:xfrm>
                  <a:off x="2306" y="663"/>
                  <a:ext cx="25" cy="0"/>
                </a:xfrm>
                <a:prstGeom prst="line">
                  <a:avLst/>
                </a:prstGeom>
                <a:grpFill/>
                <a:ln w="9525">
                  <a:solidFill>
                    <a:srgbClr val="FF0000"/>
                  </a:solidFill>
                  <a:round/>
                  <a:headEnd/>
                  <a:tailEnd/>
                </a:ln>
                <a:extLst/>
              </p:spPr>
              <p:txBody>
                <a:bodyPr/>
                <a:lstStyle/>
                <a:p>
                  <a:endParaRPr lang="cs-CZ"/>
                </a:p>
              </p:txBody>
            </p:sp>
            <p:sp>
              <p:nvSpPr>
                <p:cNvPr id="18662" name="Line 74"/>
                <p:cNvSpPr>
                  <a:spLocks noChangeShapeType="1"/>
                </p:cNvSpPr>
                <p:nvPr/>
              </p:nvSpPr>
              <p:spPr bwMode="auto">
                <a:xfrm>
                  <a:off x="2306" y="712"/>
                  <a:ext cx="25" cy="1"/>
                </a:xfrm>
                <a:prstGeom prst="line">
                  <a:avLst/>
                </a:prstGeom>
                <a:grpFill/>
                <a:ln w="9525">
                  <a:solidFill>
                    <a:srgbClr val="FF0000"/>
                  </a:solidFill>
                  <a:round/>
                  <a:headEnd/>
                  <a:tailEnd/>
                </a:ln>
                <a:extLst/>
              </p:spPr>
              <p:txBody>
                <a:bodyPr/>
                <a:lstStyle/>
                <a:p>
                  <a:endParaRPr lang="cs-CZ"/>
                </a:p>
              </p:txBody>
            </p:sp>
            <p:sp>
              <p:nvSpPr>
                <p:cNvPr id="18663" name="Oval 75"/>
                <p:cNvSpPr>
                  <a:spLocks noChangeArrowheads="1"/>
                </p:cNvSpPr>
                <p:nvPr/>
              </p:nvSpPr>
              <p:spPr bwMode="auto">
                <a:xfrm>
                  <a:off x="2296" y="671"/>
                  <a:ext cx="44" cy="39"/>
                </a:xfrm>
                <a:prstGeom prst="ellipse">
                  <a:avLst/>
                </a:prstGeom>
                <a:grpFill/>
                <a:ln w="9525">
                  <a:solidFill>
                    <a:srgbClr val="FF0000"/>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664" name="Line 76"/>
                <p:cNvSpPr>
                  <a:spLocks noChangeShapeType="1"/>
                </p:cNvSpPr>
                <p:nvPr/>
              </p:nvSpPr>
              <p:spPr bwMode="auto">
                <a:xfrm>
                  <a:off x="832" y="1649"/>
                  <a:ext cx="1783" cy="1"/>
                </a:xfrm>
                <a:prstGeom prst="line">
                  <a:avLst/>
                </a:prstGeom>
                <a:grpFill/>
                <a:ln w="9525">
                  <a:solidFill>
                    <a:srgbClr val="000000"/>
                  </a:solidFill>
                  <a:round/>
                  <a:headEnd/>
                  <a:tailEnd/>
                </a:ln>
                <a:extLst/>
              </p:spPr>
              <p:txBody>
                <a:bodyPr/>
                <a:lstStyle/>
                <a:p>
                  <a:endParaRPr lang="cs-CZ"/>
                </a:p>
              </p:txBody>
            </p:sp>
            <p:sp>
              <p:nvSpPr>
                <p:cNvPr id="18665" name="Line 77"/>
                <p:cNvSpPr>
                  <a:spLocks noChangeShapeType="1"/>
                </p:cNvSpPr>
                <p:nvPr/>
              </p:nvSpPr>
              <p:spPr bwMode="auto">
                <a:xfrm flipV="1">
                  <a:off x="832" y="585"/>
                  <a:ext cx="1" cy="1064"/>
                </a:xfrm>
                <a:prstGeom prst="line">
                  <a:avLst/>
                </a:prstGeom>
                <a:grpFill/>
                <a:ln w="9525">
                  <a:solidFill>
                    <a:srgbClr val="000000"/>
                  </a:solidFill>
                  <a:round/>
                  <a:headEnd/>
                  <a:tailEnd/>
                </a:ln>
                <a:extLst/>
              </p:spPr>
              <p:txBody>
                <a:bodyPr/>
                <a:lstStyle/>
                <a:p>
                  <a:endParaRPr lang="cs-CZ"/>
                </a:p>
              </p:txBody>
            </p:sp>
          </p:grpSp>
          <p:sp>
            <p:nvSpPr>
              <p:cNvPr id="18593" name="Text Box 78"/>
              <p:cNvSpPr txBox="1">
                <a:spLocks noChangeArrowheads="1"/>
              </p:cNvSpPr>
              <p:nvPr/>
            </p:nvSpPr>
            <p:spPr bwMode="auto">
              <a:xfrm>
                <a:off x="930" y="391"/>
                <a:ext cx="186" cy="18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1400" b="1">
                    <a:solidFill>
                      <a:srgbClr val="000000"/>
                    </a:solidFill>
                    <a:latin typeface="Arial" pitchFamily="34" charset="0"/>
                  </a:rPr>
                  <a:t>A</a:t>
                </a:r>
              </a:p>
            </p:txBody>
          </p:sp>
          <p:sp>
            <p:nvSpPr>
              <p:cNvPr id="18594" name="Text Box 79"/>
              <p:cNvSpPr txBox="1">
                <a:spLocks noChangeArrowheads="1"/>
              </p:cNvSpPr>
              <p:nvPr/>
            </p:nvSpPr>
            <p:spPr bwMode="auto">
              <a:xfrm>
                <a:off x="1517" y="555"/>
                <a:ext cx="387" cy="14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1000" b="1">
                    <a:solidFill>
                      <a:srgbClr val="000000"/>
                    </a:solidFill>
                    <a:latin typeface="Arial" pitchFamily="34" charset="0"/>
                  </a:rPr>
                  <a:t>p&lt;0.001</a:t>
                </a:r>
              </a:p>
            </p:txBody>
          </p:sp>
          <p:sp>
            <p:nvSpPr>
              <p:cNvPr id="18595" name="Text Box 80"/>
              <p:cNvSpPr txBox="1">
                <a:spLocks noChangeArrowheads="1"/>
              </p:cNvSpPr>
              <p:nvPr/>
            </p:nvSpPr>
            <p:spPr bwMode="auto">
              <a:xfrm>
                <a:off x="2109" y="527"/>
                <a:ext cx="387" cy="14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1000" b="1">
                    <a:solidFill>
                      <a:srgbClr val="000000"/>
                    </a:solidFill>
                    <a:latin typeface="Arial" pitchFamily="34" charset="0"/>
                  </a:rPr>
                  <a:t>p&lt;0.009</a:t>
                </a:r>
              </a:p>
            </p:txBody>
          </p:sp>
        </p:grpSp>
      </p:grpSp>
      <p:grpSp>
        <p:nvGrpSpPr>
          <p:cNvPr id="2" name="Skupina 1"/>
          <p:cNvGrpSpPr/>
          <p:nvPr/>
        </p:nvGrpSpPr>
        <p:grpSpPr>
          <a:xfrm>
            <a:off x="4716016" y="1052761"/>
            <a:ext cx="3889375" cy="2808287"/>
            <a:chOff x="4716016" y="1052761"/>
            <a:chExt cx="3889375" cy="2808287"/>
          </a:xfrm>
        </p:grpSpPr>
        <p:sp>
          <p:nvSpPr>
            <p:cNvPr id="18516" name="Rectangle 82"/>
            <p:cNvSpPr>
              <a:spLocks noChangeArrowheads="1"/>
            </p:cNvSpPr>
            <p:nvPr/>
          </p:nvSpPr>
          <p:spPr bwMode="auto">
            <a:xfrm>
              <a:off x="4716016" y="1052761"/>
              <a:ext cx="3889375" cy="280828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517" name="Line 83"/>
            <p:cNvSpPr>
              <a:spLocks noChangeShapeType="1"/>
            </p:cNvSpPr>
            <p:nvPr/>
          </p:nvSpPr>
          <p:spPr bwMode="auto">
            <a:xfrm flipV="1">
              <a:off x="5225839" y="1461136"/>
              <a:ext cx="0" cy="1859360"/>
            </a:xfrm>
            <a:prstGeom prst="line">
              <a:avLst/>
            </a:prstGeom>
            <a:solidFill>
              <a:schemeClr val="bg1"/>
            </a:solidFill>
            <a:ln w="9525">
              <a:solidFill>
                <a:srgbClr val="000000"/>
              </a:solidFill>
              <a:round/>
              <a:headEnd/>
              <a:tailEnd/>
            </a:ln>
            <a:extLst/>
          </p:spPr>
          <p:txBody>
            <a:bodyPr/>
            <a:lstStyle/>
            <a:p>
              <a:endParaRPr lang="cs-CZ"/>
            </a:p>
          </p:txBody>
        </p:sp>
        <p:sp>
          <p:nvSpPr>
            <p:cNvPr id="18518" name="Line 84"/>
            <p:cNvSpPr>
              <a:spLocks noChangeShapeType="1"/>
            </p:cNvSpPr>
            <p:nvPr/>
          </p:nvSpPr>
          <p:spPr bwMode="auto">
            <a:xfrm>
              <a:off x="5225839" y="3156484"/>
              <a:ext cx="3013677" cy="0"/>
            </a:xfrm>
            <a:prstGeom prst="line">
              <a:avLst/>
            </a:prstGeom>
            <a:solidFill>
              <a:schemeClr val="bg1"/>
            </a:solidFill>
            <a:ln w="9525">
              <a:solidFill>
                <a:srgbClr val="000000"/>
              </a:solidFill>
              <a:prstDash val="sysDot"/>
              <a:round/>
              <a:headEnd/>
              <a:tailEnd/>
            </a:ln>
            <a:extLst/>
          </p:spPr>
          <p:txBody>
            <a:bodyPr/>
            <a:lstStyle/>
            <a:p>
              <a:endParaRPr lang="cs-CZ"/>
            </a:p>
          </p:txBody>
        </p:sp>
        <p:sp>
          <p:nvSpPr>
            <p:cNvPr id="18519" name="Line 85"/>
            <p:cNvSpPr>
              <a:spLocks noChangeShapeType="1"/>
            </p:cNvSpPr>
            <p:nvPr/>
          </p:nvSpPr>
          <p:spPr bwMode="auto">
            <a:xfrm flipH="1">
              <a:off x="5183819" y="3320496"/>
              <a:ext cx="42020" cy="0"/>
            </a:xfrm>
            <a:prstGeom prst="line">
              <a:avLst/>
            </a:prstGeom>
            <a:solidFill>
              <a:schemeClr val="bg1"/>
            </a:solidFill>
            <a:ln w="9525">
              <a:solidFill>
                <a:srgbClr val="000000"/>
              </a:solidFill>
              <a:round/>
              <a:headEnd/>
              <a:tailEnd/>
            </a:ln>
            <a:extLst/>
          </p:spPr>
          <p:txBody>
            <a:bodyPr/>
            <a:lstStyle/>
            <a:p>
              <a:endParaRPr lang="cs-CZ"/>
            </a:p>
          </p:txBody>
        </p:sp>
        <p:sp>
          <p:nvSpPr>
            <p:cNvPr id="18520" name="Rectangle 86"/>
            <p:cNvSpPr>
              <a:spLocks noChangeArrowheads="1"/>
            </p:cNvSpPr>
            <p:nvPr/>
          </p:nvSpPr>
          <p:spPr bwMode="auto">
            <a:xfrm>
              <a:off x="4933379" y="3271962"/>
              <a:ext cx="191611" cy="237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latin typeface="Arial" pitchFamily="34" charset="0"/>
              </a:endParaRPr>
            </a:p>
          </p:txBody>
        </p:sp>
        <p:sp>
          <p:nvSpPr>
            <p:cNvPr id="18521" name="Line 87"/>
            <p:cNvSpPr>
              <a:spLocks noChangeShapeType="1"/>
            </p:cNvSpPr>
            <p:nvPr/>
          </p:nvSpPr>
          <p:spPr bwMode="auto">
            <a:xfrm flipH="1">
              <a:off x="5183819" y="3156484"/>
              <a:ext cx="42020" cy="0"/>
            </a:xfrm>
            <a:prstGeom prst="line">
              <a:avLst/>
            </a:prstGeom>
            <a:solidFill>
              <a:schemeClr val="bg1"/>
            </a:solidFill>
            <a:ln w="9525">
              <a:solidFill>
                <a:srgbClr val="000000"/>
              </a:solidFill>
              <a:round/>
              <a:headEnd/>
              <a:tailEnd/>
            </a:ln>
            <a:extLst/>
          </p:spPr>
          <p:txBody>
            <a:bodyPr/>
            <a:lstStyle/>
            <a:p>
              <a:endParaRPr lang="cs-CZ"/>
            </a:p>
          </p:txBody>
        </p:sp>
        <p:sp>
          <p:nvSpPr>
            <p:cNvPr id="18522" name="Rectangle 88"/>
            <p:cNvSpPr>
              <a:spLocks noChangeArrowheads="1"/>
            </p:cNvSpPr>
            <p:nvPr/>
          </p:nvSpPr>
          <p:spPr bwMode="auto">
            <a:xfrm>
              <a:off x="5069524" y="3107950"/>
              <a:ext cx="62190" cy="118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0</a:t>
              </a:r>
              <a:endParaRPr lang="cs-CZ" altLang="cs-CZ">
                <a:latin typeface="Arial" pitchFamily="34" charset="0"/>
              </a:endParaRPr>
            </a:p>
          </p:txBody>
        </p:sp>
        <p:sp>
          <p:nvSpPr>
            <p:cNvPr id="18523" name="Line 89"/>
            <p:cNvSpPr>
              <a:spLocks noChangeShapeType="1"/>
            </p:cNvSpPr>
            <p:nvPr/>
          </p:nvSpPr>
          <p:spPr bwMode="auto">
            <a:xfrm flipH="1">
              <a:off x="5183819" y="2982431"/>
              <a:ext cx="42020" cy="0"/>
            </a:xfrm>
            <a:prstGeom prst="line">
              <a:avLst/>
            </a:prstGeom>
            <a:solidFill>
              <a:schemeClr val="bg1"/>
            </a:solidFill>
            <a:ln w="9525">
              <a:solidFill>
                <a:srgbClr val="000000"/>
              </a:solidFill>
              <a:round/>
              <a:headEnd/>
              <a:tailEnd/>
            </a:ln>
            <a:extLst/>
          </p:spPr>
          <p:txBody>
            <a:bodyPr/>
            <a:lstStyle/>
            <a:p>
              <a:endParaRPr lang="cs-CZ"/>
            </a:p>
          </p:txBody>
        </p:sp>
        <p:sp>
          <p:nvSpPr>
            <p:cNvPr id="18524" name="Rectangle 90"/>
            <p:cNvSpPr>
              <a:spLocks noChangeArrowheads="1"/>
            </p:cNvSpPr>
            <p:nvPr/>
          </p:nvSpPr>
          <p:spPr bwMode="auto">
            <a:xfrm>
              <a:off x="4903125" y="2933897"/>
              <a:ext cx="241510" cy="1640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0.25</a:t>
              </a:r>
              <a:endParaRPr lang="cs-CZ" altLang="cs-CZ" dirty="0">
                <a:latin typeface="Arial" pitchFamily="34" charset="0"/>
              </a:endParaRPr>
            </a:p>
          </p:txBody>
        </p:sp>
        <p:sp>
          <p:nvSpPr>
            <p:cNvPr id="18525" name="Line 91"/>
            <p:cNvSpPr>
              <a:spLocks noChangeShapeType="1"/>
            </p:cNvSpPr>
            <p:nvPr/>
          </p:nvSpPr>
          <p:spPr bwMode="auto">
            <a:xfrm flipH="1">
              <a:off x="5183819" y="2816745"/>
              <a:ext cx="42020" cy="1674"/>
            </a:xfrm>
            <a:prstGeom prst="line">
              <a:avLst/>
            </a:prstGeom>
            <a:solidFill>
              <a:schemeClr val="bg1"/>
            </a:solidFill>
            <a:ln w="9525">
              <a:solidFill>
                <a:srgbClr val="000000"/>
              </a:solidFill>
              <a:round/>
              <a:headEnd/>
              <a:tailEnd/>
            </a:ln>
            <a:extLst/>
          </p:spPr>
          <p:txBody>
            <a:bodyPr/>
            <a:lstStyle/>
            <a:p>
              <a:endParaRPr lang="cs-CZ"/>
            </a:p>
          </p:txBody>
        </p:sp>
        <p:sp>
          <p:nvSpPr>
            <p:cNvPr id="18526" name="Rectangle 92"/>
            <p:cNvSpPr>
              <a:spLocks noChangeArrowheads="1"/>
            </p:cNvSpPr>
            <p:nvPr/>
          </p:nvSpPr>
          <p:spPr bwMode="auto">
            <a:xfrm>
              <a:off x="4963634" y="2768211"/>
              <a:ext cx="220185" cy="1204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0.5</a:t>
              </a:r>
              <a:endParaRPr lang="cs-CZ" altLang="cs-CZ" dirty="0">
                <a:latin typeface="Arial" pitchFamily="34" charset="0"/>
              </a:endParaRPr>
            </a:p>
          </p:txBody>
        </p:sp>
        <p:sp>
          <p:nvSpPr>
            <p:cNvPr id="18527" name="Line 93"/>
            <p:cNvSpPr>
              <a:spLocks noChangeShapeType="1"/>
            </p:cNvSpPr>
            <p:nvPr/>
          </p:nvSpPr>
          <p:spPr bwMode="auto">
            <a:xfrm flipH="1">
              <a:off x="5183819" y="2642692"/>
              <a:ext cx="42020" cy="0"/>
            </a:xfrm>
            <a:prstGeom prst="line">
              <a:avLst/>
            </a:prstGeom>
            <a:solidFill>
              <a:schemeClr val="bg1"/>
            </a:solidFill>
            <a:ln w="9525">
              <a:solidFill>
                <a:srgbClr val="000000"/>
              </a:solidFill>
              <a:round/>
              <a:headEnd/>
              <a:tailEnd/>
            </a:ln>
            <a:extLst/>
          </p:spPr>
          <p:txBody>
            <a:bodyPr/>
            <a:lstStyle/>
            <a:p>
              <a:endParaRPr lang="cs-CZ"/>
            </a:p>
          </p:txBody>
        </p:sp>
        <p:sp>
          <p:nvSpPr>
            <p:cNvPr id="18528" name="Rectangle 94"/>
            <p:cNvSpPr>
              <a:spLocks noChangeArrowheads="1"/>
            </p:cNvSpPr>
            <p:nvPr/>
          </p:nvSpPr>
          <p:spPr bwMode="auto">
            <a:xfrm>
              <a:off x="4913210" y="2594158"/>
              <a:ext cx="247078" cy="1740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0.75</a:t>
              </a:r>
              <a:endParaRPr lang="cs-CZ" altLang="cs-CZ" dirty="0">
                <a:latin typeface="Arial" pitchFamily="34" charset="0"/>
              </a:endParaRPr>
            </a:p>
          </p:txBody>
        </p:sp>
        <p:sp>
          <p:nvSpPr>
            <p:cNvPr id="18529" name="Line 95"/>
            <p:cNvSpPr>
              <a:spLocks noChangeShapeType="1"/>
            </p:cNvSpPr>
            <p:nvPr/>
          </p:nvSpPr>
          <p:spPr bwMode="auto">
            <a:xfrm flipH="1">
              <a:off x="5183819" y="2477006"/>
              <a:ext cx="42020" cy="1674"/>
            </a:xfrm>
            <a:prstGeom prst="line">
              <a:avLst/>
            </a:prstGeom>
            <a:solidFill>
              <a:schemeClr val="bg1"/>
            </a:solidFill>
            <a:ln w="9525">
              <a:solidFill>
                <a:srgbClr val="000000"/>
              </a:solidFill>
              <a:round/>
              <a:headEnd/>
              <a:tailEnd/>
            </a:ln>
            <a:extLst/>
          </p:spPr>
          <p:txBody>
            <a:bodyPr/>
            <a:lstStyle/>
            <a:p>
              <a:endParaRPr lang="cs-CZ"/>
            </a:p>
          </p:txBody>
        </p:sp>
        <p:sp>
          <p:nvSpPr>
            <p:cNvPr id="18530" name="Rectangle 96"/>
            <p:cNvSpPr>
              <a:spLocks noChangeArrowheads="1"/>
            </p:cNvSpPr>
            <p:nvPr/>
          </p:nvSpPr>
          <p:spPr bwMode="auto">
            <a:xfrm>
              <a:off x="5069524" y="2430146"/>
              <a:ext cx="62190" cy="1171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1</a:t>
              </a:r>
              <a:endParaRPr lang="cs-CZ" altLang="cs-CZ">
                <a:latin typeface="Arial" pitchFamily="34" charset="0"/>
              </a:endParaRPr>
            </a:p>
          </p:txBody>
        </p:sp>
        <p:sp>
          <p:nvSpPr>
            <p:cNvPr id="18531" name="Line 97"/>
            <p:cNvSpPr>
              <a:spLocks noChangeShapeType="1"/>
            </p:cNvSpPr>
            <p:nvPr/>
          </p:nvSpPr>
          <p:spPr bwMode="auto">
            <a:xfrm flipH="1">
              <a:off x="5183819" y="2302953"/>
              <a:ext cx="42020" cy="1674"/>
            </a:xfrm>
            <a:prstGeom prst="line">
              <a:avLst/>
            </a:prstGeom>
            <a:solidFill>
              <a:schemeClr val="bg1"/>
            </a:solidFill>
            <a:ln w="9525">
              <a:solidFill>
                <a:srgbClr val="000000"/>
              </a:solidFill>
              <a:round/>
              <a:headEnd/>
              <a:tailEnd/>
            </a:ln>
            <a:extLst/>
          </p:spPr>
          <p:txBody>
            <a:bodyPr/>
            <a:lstStyle/>
            <a:p>
              <a:endParaRPr lang="cs-CZ"/>
            </a:p>
          </p:txBody>
        </p:sp>
        <p:sp>
          <p:nvSpPr>
            <p:cNvPr id="18532" name="Rectangle 98"/>
            <p:cNvSpPr>
              <a:spLocks noChangeArrowheads="1"/>
            </p:cNvSpPr>
            <p:nvPr/>
          </p:nvSpPr>
          <p:spPr bwMode="auto">
            <a:xfrm>
              <a:off x="4911529" y="2256092"/>
              <a:ext cx="218504" cy="164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1.25</a:t>
              </a:r>
              <a:endParaRPr lang="cs-CZ" altLang="cs-CZ" dirty="0">
                <a:latin typeface="Arial" pitchFamily="34" charset="0"/>
              </a:endParaRPr>
            </a:p>
          </p:txBody>
        </p:sp>
        <p:sp>
          <p:nvSpPr>
            <p:cNvPr id="18533" name="Line 99"/>
            <p:cNvSpPr>
              <a:spLocks noChangeShapeType="1"/>
            </p:cNvSpPr>
            <p:nvPr/>
          </p:nvSpPr>
          <p:spPr bwMode="auto">
            <a:xfrm flipH="1">
              <a:off x="5183819" y="2138941"/>
              <a:ext cx="42020" cy="0"/>
            </a:xfrm>
            <a:prstGeom prst="line">
              <a:avLst/>
            </a:prstGeom>
            <a:solidFill>
              <a:schemeClr val="bg1"/>
            </a:solidFill>
            <a:ln w="9525">
              <a:solidFill>
                <a:srgbClr val="000000"/>
              </a:solidFill>
              <a:round/>
              <a:headEnd/>
              <a:tailEnd/>
            </a:ln>
            <a:extLst/>
          </p:spPr>
          <p:txBody>
            <a:bodyPr/>
            <a:lstStyle/>
            <a:p>
              <a:endParaRPr lang="cs-CZ"/>
            </a:p>
          </p:txBody>
        </p:sp>
        <p:sp>
          <p:nvSpPr>
            <p:cNvPr id="18534" name="Rectangle 100"/>
            <p:cNvSpPr>
              <a:spLocks noChangeArrowheads="1"/>
            </p:cNvSpPr>
            <p:nvPr/>
          </p:nvSpPr>
          <p:spPr bwMode="auto">
            <a:xfrm>
              <a:off x="4975398" y="2090406"/>
              <a:ext cx="159233" cy="1765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1.5</a:t>
              </a:r>
              <a:endParaRPr lang="cs-CZ" altLang="cs-CZ" dirty="0">
                <a:latin typeface="Arial" pitchFamily="34" charset="0"/>
              </a:endParaRPr>
            </a:p>
          </p:txBody>
        </p:sp>
        <p:sp>
          <p:nvSpPr>
            <p:cNvPr id="18535" name="Line 101"/>
            <p:cNvSpPr>
              <a:spLocks noChangeShapeType="1"/>
            </p:cNvSpPr>
            <p:nvPr/>
          </p:nvSpPr>
          <p:spPr bwMode="auto">
            <a:xfrm flipH="1">
              <a:off x="5183819" y="1964887"/>
              <a:ext cx="42020" cy="0"/>
            </a:xfrm>
            <a:prstGeom prst="line">
              <a:avLst/>
            </a:prstGeom>
            <a:solidFill>
              <a:schemeClr val="bg1"/>
            </a:solidFill>
            <a:ln w="9525">
              <a:solidFill>
                <a:srgbClr val="000000"/>
              </a:solidFill>
              <a:round/>
              <a:headEnd/>
              <a:tailEnd/>
            </a:ln>
            <a:extLst/>
          </p:spPr>
          <p:txBody>
            <a:bodyPr/>
            <a:lstStyle/>
            <a:p>
              <a:endParaRPr lang="cs-CZ"/>
            </a:p>
          </p:txBody>
        </p:sp>
        <p:sp>
          <p:nvSpPr>
            <p:cNvPr id="18536" name="Rectangle 102"/>
            <p:cNvSpPr>
              <a:spLocks noChangeArrowheads="1"/>
            </p:cNvSpPr>
            <p:nvPr/>
          </p:nvSpPr>
          <p:spPr bwMode="auto">
            <a:xfrm>
              <a:off x="4911529" y="1916353"/>
              <a:ext cx="203096" cy="1690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1.75</a:t>
              </a:r>
              <a:endParaRPr lang="cs-CZ" altLang="cs-CZ" dirty="0">
                <a:latin typeface="Arial" pitchFamily="34" charset="0"/>
              </a:endParaRPr>
            </a:p>
          </p:txBody>
        </p:sp>
        <p:sp>
          <p:nvSpPr>
            <p:cNvPr id="18537" name="Line 103"/>
            <p:cNvSpPr>
              <a:spLocks noChangeShapeType="1"/>
            </p:cNvSpPr>
            <p:nvPr/>
          </p:nvSpPr>
          <p:spPr bwMode="auto">
            <a:xfrm flipH="1">
              <a:off x="5183819" y="1800875"/>
              <a:ext cx="42020" cy="0"/>
            </a:xfrm>
            <a:prstGeom prst="line">
              <a:avLst/>
            </a:prstGeom>
            <a:solidFill>
              <a:schemeClr val="bg1"/>
            </a:solidFill>
            <a:ln w="9525">
              <a:solidFill>
                <a:srgbClr val="000000"/>
              </a:solidFill>
              <a:round/>
              <a:headEnd/>
              <a:tailEnd/>
            </a:ln>
            <a:extLst/>
          </p:spPr>
          <p:txBody>
            <a:bodyPr/>
            <a:lstStyle/>
            <a:p>
              <a:endParaRPr lang="cs-CZ"/>
            </a:p>
          </p:txBody>
        </p:sp>
        <p:sp>
          <p:nvSpPr>
            <p:cNvPr id="18538" name="Rectangle 104"/>
            <p:cNvSpPr>
              <a:spLocks noChangeArrowheads="1"/>
            </p:cNvSpPr>
            <p:nvPr/>
          </p:nvSpPr>
          <p:spPr bwMode="auto">
            <a:xfrm>
              <a:off x="5069524" y="1752341"/>
              <a:ext cx="62190" cy="118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2</a:t>
              </a:r>
              <a:endParaRPr lang="cs-CZ" altLang="cs-CZ">
                <a:latin typeface="Arial" pitchFamily="34" charset="0"/>
              </a:endParaRPr>
            </a:p>
          </p:txBody>
        </p:sp>
        <p:sp>
          <p:nvSpPr>
            <p:cNvPr id="18539" name="Line 105"/>
            <p:cNvSpPr>
              <a:spLocks noChangeShapeType="1"/>
            </p:cNvSpPr>
            <p:nvPr/>
          </p:nvSpPr>
          <p:spPr bwMode="auto">
            <a:xfrm flipH="1">
              <a:off x="5183819" y="1626822"/>
              <a:ext cx="42020" cy="0"/>
            </a:xfrm>
            <a:prstGeom prst="line">
              <a:avLst/>
            </a:prstGeom>
            <a:solidFill>
              <a:schemeClr val="bg1"/>
            </a:solidFill>
            <a:ln w="9525">
              <a:solidFill>
                <a:srgbClr val="000000"/>
              </a:solidFill>
              <a:round/>
              <a:headEnd/>
              <a:tailEnd/>
            </a:ln>
            <a:extLst/>
          </p:spPr>
          <p:txBody>
            <a:bodyPr/>
            <a:lstStyle/>
            <a:p>
              <a:endParaRPr lang="cs-CZ"/>
            </a:p>
          </p:txBody>
        </p:sp>
        <p:sp>
          <p:nvSpPr>
            <p:cNvPr id="18540" name="Rectangle 106"/>
            <p:cNvSpPr>
              <a:spLocks noChangeArrowheads="1"/>
            </p:cNvSpPr>
            <p:nvPr/>
          </p:nvSpPr>
          <p:spPr bwMode="auto">
            <a:xfrm>
              <a:off x="4911529" y="1576614"/>
              <a:ext cx="218504" cy="1690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2.25</a:t>
              </a:r>
              <a:endParaRPr lang="cs-CZ" altLang="cs-CZ" dirty="0">
                <a:latin typeface="Arial" pitchFamily="34" charset="0"/>
              </a:endParaRPr>
            </a:p>
          </p:txBody>
        </p:sp>
        <p:sp>
          <p:nvSpPr>
            <p:cNvPr id="18541" name="Line 107"/>
            <p:cNvSpPr>
              <a:spLocks noChangeShapeType="1"/>
            </p:cNvSpPr>
            <p:nvPr/>
          </p:nvSpPr>
          <p:spPr bwMode="auto">
            <a:xfrm flipH="1">
              <a:off x="5183819" y="1461136"/>
              <a:ext cx="42020" cy="1674"/>
            </a:xfrm>
            <a:prstGeom prst="line">
              <a:avLst/>
            </a:prstGeom>
            <a:solidFill>
              <a:schemeClr val="bg1"/>
            </a:solidFill>
            <a:ln w="9525">
              <a:solidFill>
                <a:srgbClr val="000000"/>
              </a:solidFill>
              <a:round/>
              <a:headEnd/>
              <a:tailEnd/>
            </a:ln>
            <a:extLst/>
          </p:spPr>
          <p:txBody>
            <a:bodyPr/>
            <a:lstStyle/>
            <a:p>
              <a:endParaRPr lang="cs-CZ"/>
            </a:p>
          </p:txBody>
        </p:sp>
        <p:sp>
          <p:nvSpPr>
            <p:cNvPr id="18542" name="Rectangle 108"/>
            <p:cNvSpPr>
              <a:spLocks noChangeArrowheads="1"/>
            </p:cNvSpPr>
            <p:nvPr/>
          </p:nvSpPr>
          <p:spPr bwMode="auto">
            <a:xfrm>
              <a:off x="4975399" y="1412602"/>
              <a:ext cx="154634" cy="164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2.5</a:t>
              </a:r>
              <a:endParaRPr lang="cs-CZ" altLang="cs-CZ" dirty="0">
                <a:latin typeface="Arial" pitchFamily="34" charset="0"/>
              </a:endParaRPr>
            </a:p>
          </p:txBody>
        </p:sp>
        <p:sp>
          <p:nvSpPr>
            <p:cNvPr id="18543" name="Line 109"/>
            <p:cNvSpPr>
              <a:spLocks noChangeShapeType="1"/>
            </p:cNvSpPr>
            <p:nvPr/>
          </p:nvSpPr>
          <p:spPr bwMode="auto">
            <a:xfrm>
              <a:off x="5225839" y="3320496"/>
              <a:ext cx="3013677" cy="0"/>
            </a:xfrm>
            <a:prstGeom prst="line">
              <a:avLst/>
            </a:prstGeom>
            <a:solidFill>
              <a:schemeClr val="bg1"/>
            </a:solidFill>
            <a:ln w="9525">
              <a:solidFill>
                <a:srgbClr val="000000"/>
              </a:solidFill>
              <a:round/>
              <a:headEnd/>
              <a:tailEnd/>
            </a:ln>
            <a:extLst/>
          </p:spPr>
          <p:txBody>
            <a:bodyPr/>
            <a:lstStyle/>
            <a:p>
              <a:endParaRPr lang="cs-CZ"/>
            </a:p>
          </p:txBody>
        </p:sp>
        <p:sp>
          <p:nvSpPr>
            <p:cNvPr id="18544" name="Line 110"/>
            <p:cNvSpPr>
              <a:spLocks noChangeShapeType="1"/>
            </p:cNvSpPr>
            <p:nvPr/>
          </p:nvSpPr>
          <p:spPr bwMode="auto">
            <a:xfrm>
              <a:off x="5728398" y="3320496"/>
              <a:ext cx="0" cy="20083"/>
            </a:xfrm>
            <a:prstGeom prst="line">
              <a:avLst/>
            </a:prstGeom>
            <a:solidFill>
              <a:schemeClr val="bg1"/>
            </a:solidFill>
            <a:ln w="9525">
              <a:solidFill>
                <a:srgbClr val="000000"/>
              </a:solidFill>
              <a:round/>
              <a:headEnd/>
              <a:tailEnd/>
            </a:ln>
            <a:extLst/>
          </p:spPr>
          <p:txBody>
            <a:bodyPr/>
            <a:lstStyle/>
            <a:p>
              <a:endParaRPr lang="cs-CZ"/>
            </a:p>
          </p:txBody>
        </p:sp>
        <p:sp>
          <p:nvSpPr>
            <p:cNvPr id="18545" name="Rectangle 111"/>
            <p:cNvSpPr>
              <a:spLocks noChangeArrowheads="1"/>
            </p:cNvSpPr>
            <p:nvPr/>
          </p:nvSpPr>
          <p:spPr bwMode="auto">
            <a:xfrm>
              <a:off x="5424173" y="3389114"/>
              <a:ext cx="460540" cy="4719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b="1" dirty="0" err="1">
                  <a:solidFill>
                    <a:srgbClr val="000000"/>
                  </a:solidFill>
                  <a:latin typeface="Arial" pitchFamily="34" charset="0"/>
                </a:rPr>
                <a:t>Baseline</a:t>
              </a:r>
              <a:endParaRPr lang="cs-CZ" altLang="cs-CZ" sz="800" b="1" dirty="0">
                <a:solidFill>
                  <a:srgbClr val="000000"/>
                </a:solidFill>
                <a:latin typeface="Arial" pitchFamily="34" charset="0"/>
              </a:endParaRPr>
            </a:p>
            <a:p>
              <a:pPr eaLnBrk="1" hangingPunct="1"/>
              <a:r>
                <a:rPr lang="cs-CZ" altLang="cs-CZ" sz="800" b="1" dirty="0">
                  <a:solidFill>
                    <a:srgbClr val="FF0000"/>
                  </a:solidFill>
                  <a:latin typeface="Arial" pitchFamily="34" charset="0"/>
                </a:rPr>
                <a:t>  N=456</a:t>
              </a:r>
            </a:p>
            <a:p>
              <a:pPr eaLnBrk="1" hangingPunct="1"/>
              <a:r>
                <a:rPr lang="cs-CZ" altLang="cs-CZ" sz="800" b="1" dirty="0">
                  <a:solidFill>
                    <a:srgbClr val="000000"/>
                  </a:solidFill>
                  <a:latin typeface="Arial" pitchFamily="34" charset="0"/>
                </a:rPr>
                <a:t>  </a:t>
              </a:r>
              <a:r>
                <a:rPr lang="cs-CZ" altLang="cs-CZ" sz="800" b="1" dirty="0">
                  <a:solidFill>
                    <a:srgbClr val="0000FF"/>
                  </a:solidFill>
                  <a:latin typeface="Arial" pitchFamily="34" charset="0"/>
                </a:rPr>
                <a:t>N=138</a:t>
              </a:r>
              <a:endParaRPr lang="cs-CZ" altLang="cs-CZ" dirty="0">
                <a:latin typeface="Arial" pitchFamily="34" charset="0"/>
              </a:endParaRPr>
            </a:p>
          </p:txBody>
        </p:sp>
        <p:sp>
          <p:nvSpPr>
            <p:cNvPr id="18546" name="Line 112"/>
            <p:cNvSpPr>
              <a:spLocks noChangeShapeType="1"/>
            </p:cNvSpPr>
            <p:nvPr/>
          </p:nvSpPr>
          <p:spPr bwMode="auto">
            <a:xfrm>
              <a:off x="6733518" y="3320496"/>
              <a:ext cx="0" cy="20083"/>
            </a:xfrm>
            <a:prstGeom prst="line">
              <a:avLst/>
            </a:prstGeom>
            <a:solidFill>
              <a:schemeClr val="bg1"/>
            </a:solidFill>
            <a:ln w="9525">
              <a:solidFill>
                <a:srgbClr val="000000"/>
              </a:solidFill>
              <a:round/>
              <a:headEnd/>
              <a:tailEnd/>
            </a:ln>
            <a:extLst/>
          </p:spPr>
          <p:txBody>
            <a:bodyPr/>
            <a:lstStyle/>
            <a:p>
              <a:endParaRPr lang="cs-CZ"/>
            </a:p>
          </p:txBody>
        </p:sp>
        <p:sp>
          <p:nvSpPr>
            <p:cNvPr id="18547" name="Rectangle 113"/>
            <p:cNvSpPr>
              <a:spLocks noChangeArrowheads="1"/>
            </p:cNvSpPr>
            <p:nvPr/>
          </p:nvSpPr>
          <p:spPr bwMode="auto">
            <a:xfrm>
              <a:off x="6461228" y="3389114"/>
              <a:ext cx="495836" cy="4719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b="1" dirty="0">
                  <a:solidFill>
                    <a:srgbClr val="000000"/>
                  </a:solidFill>
                  <a:latin typeface="Arial" pitchFamily="34" charset="0"/>
                </a:rPr>
                <a:t>3 </a:t>
              </a:r>
              <a:r>
                <a:rPr lang="cs-CZ" altLang="cs-CZ" sz="800" b="1" dirty="0" err="1">
                  <a:solidFill>
                    <a:srgbClr val="000000"/>
                  </a:solidFill>
                  <a:latin typeface="Arial" pitchFamily="34" charset="0"/>
                </a:rPr>
                <a:t>months</a:t>
              </a:r>
              <a:endParaRPr lang="cs-CZ" altLang="cs-CZ" sz="800" b="1" dirty="0">
                <a:solidFill>
                  <a:srgbClr val="000000"/>
                </a:solidFill>
                <a:latin typeface="Arial" pitchFamily="34" charset="0"/>
              </a:endParaRPr>
            </a:p>
            <a:p>
              <a:pPr eaLnBrk="1" hangingPunct="1"/>
              <a:r>
                <a:rPr lang="cs-CZ" altLang="cs-CZ" sz="800" b="1" dirty="0">
                  <a:solidFill>
                    <a:srgbClr val="000000"/>
                  </a:solidFill>
                  <a:latin typeface="Arial" pitchFamily="34" charset="0"/>
                </a:rPr>
                <a:t>   </a:t>
              </a:r>
              <a:r>
                <a:rPr lang="cs-CZ" altLang="cs-CZ" sz="800" b="1" dirty="0">
                  <a:solidFill>
                    <a:srgbClr val="FF0000"/>
                  </a:solidFill>
                  <a:latin typeface="Arial" pitchFamily="34" charset="0"/>
                </a:rPr>
                <a:t>N=281</a:t>
              </a:r>
            </a:p>
            <a:p>
              <a:pPr eaLnBrk="1" hangingPunct="1"/>
              <a:r>
                <a:rPr lang="cs-CZ" altLang="cs-CZ" sz="800" b="1" dirty="0">
                  <a:solidFill>
                    <a:srgbClr val="000000"/>
                  </a:solidFill>
                  <a:latin typeface="Arial" pitchFamily="34" charset="0"/>
                </a:rPr>
                <a:t>    </a:t>
              </a:r>
              <a:r>
                <a:rPr lang="cs-CZ" altLang="cs-CZ" sz="800" b="1" dirty="0">
                  <a:solidFill>
                    <a:srgbClr val="0000FF"/>
                  </a:solidFill>
                  <a:latin typeface="Arial" pitchFamily="34" charset="0"/>
                </a:rPr>
                <a:t>N=94</a:t>
              </a:r>
              <a:endParaRPr lang="cs-CZ" altLang="cs-CZ" dirty="0">
                <a:latin typeface="Arial" pitchFamily="34" charset="0"/>
              </a:endParaRPr>
            </a:p>
          </p:txBody>
        </p:sp>
        <p:sp>
          <p:nvSpPr>
            <p:cNvPr id="18548" name="Line 114"/>
            <p:cNvSpPr>
              <a:spLocks noChangeShapeType="1"/>
            </p:cNvSpPr>
            <p:nvPr/>
          </p:nvSpPr>
          <p:spPr bwMode="auto">
            <a:xfrm>
              <a:off x="7736956" y="3320496"/>
              <a:ext cx="1681" cy="20083"/>
            </a:xfrm>
            <a:prstGeom prst="line">
              <a:avLst/>
            </a:prstGeom>
            <a:solidFill>
              <a:schemeClr val="bg1"/>
            </a:solidFill>
            <a:ln w="9525">
              <a:solidFill>
                <a:srgbClr val="000000"/>
              </a:solidFill>
              <a:round/>
              <a:headEnd/>
              <a:tailEnd/>
            </a:ln>
            <a:extLst/>
          </p:spPr>
          <p:txBody>
            <a:bodyPr/>
            <a:lstStyle/>
            <a:p>
              <a:endParaRPr lang="cs-CZ"/>
            </a:p>
          </p:txBody>
        </p:sp>
        <p:sp>
          <p:nvSpPr>
            <p:cNvPr id="18549" name="Rectangle 115"/>
            <p:cNvSpPr>
              <a:spLocks noChangeArrowheads="1"/>
            </p:cNvSpPr>
            <p:nvPr/>
          </p:nvSpPr>
          <p:spPr bwMode="auto">
            <a:xfrm>
              <a:off x="7454582" y="3389114"/>
              <a:ext cx="497517" cy="4719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b="1" dirty="0">
                  <a:solidFill>
                    <a:srgbClr val="000000"/>
                  </a:solidFill>
                  <a:latin typeface="Arial" pitchFamily="34" charset="0"/>
                </a:rPr>
                <a:t>6 </a:t>
              </a:r>
              <a:r>
                <a:rPr lang="cs-CZ" altLang="cs-CZ" sz="800" b="1" dirty="0" err="1">
                  <a:solidFill>
                    <a:srgbClr val="000000"/>
                  </a:solidFill>
                  <a:latin typeface="Arial" pitchFamily="34" charset="0"/>
                </a:rPr>
                <a:t>months</a:t>
              </a:r>
              <a:endParaRPr lang="cs-CZ" altLang="cs-CZ" sz="800" b="1" dirty="0">
                <a:solidFill>
                  <a:srgbClr val="000000"/>
                </a:solidFill>
                <a:latin typeface="Arial" pitchFamily="34" charset="0"/>
              </a:endParaRPr>
            </a:p>
            <a:p>
              <a:pPr eaLnBrk="1" hangingPunct="1"/>
              <a:r>
                <a:rPr lang="cs-CZ" altLang="cs-CZ" sz="800" b="1" dirty="0">
                  <a:solidFill>
                    <a:srgbClr val="000000"/>
                  </a:solidFill>
                  <a:latin typeface="Arial" pitchFamily="34" charset="0"/>
                </a:rPr>
                <a:t>   </a:t>
              </a:r>
              <a:r>
                <a:rPr lang="cs-CZ" altLang="cs-CZ" sz="800" b="1" dirty="0">
                  <a:solidFill>
                    <a:srgbClr val="FF0000"/>
                  </a:solidFill>
                  <a:latin typeface="Arial" pitchFamily="34" charset="0"/>
                </a:rPr>
                <a:t>N=213</a:t>
              </a:r>
            </a:p>
            <a:p>
              <a:pPr eaLnBrk="1" hangingPunct="1"/>
              <a:r>
                <a:rPr lang="cs-CZ" altLang="cs-CZ" sz="800" b="1" dirty="0">
                  <a:solidFill>
                    <a:srgbClr val="0000FF"/>
                  </a:solidFill>
                  <a:latin typeface="Arial" pitchFamily="34" charset="0"/>
                </a:rPr>
                <a:t>    N=67</a:t>
              </a:r>
              <a:endParaRPr lang="cs-CZ" altLang="cs-CZ" dirty="0">
                <a:latin typeface="Arial" pitchFamily="34" charset="0"/>
              </a:endParaRPr>
            </a:p>
          </p:txBody>
        </p:sp>
        <p:sp>
          <p:nvSpPr>
            <p:cNvPr id="18550" name="Rectangle 116"/>
            <p:cNvSpPr>
              <a:spLocks noChangeArrowheads="1"/>
            </p:cNvSpPr>
            <p:nvPr/>
          </p:nvSpPr>
          <p:spPr bwMode="auto">
            <a:xfrm>
              <a:off x="7506687" y="2871974"/>
              <a:ext cx="1021927" cy="237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Anti-CCP Negative</a:t>
              </a:r>
              <a:endParaRPr lang="cs-CZ" altLang="cs-CZ">
                <a:latin typeface="Arial" pitchFamily="34" charset="0"/>
              </a:endParaRPr>
            </a:p>
          </p:txBody>
        </p:sp>
        <p:sp>
          <p:nvSpPr>
            <p:cNvPr id="18551" name="Line 117"/>
            <p:cNvSpPr>
              <a:spLocks noChangeShapeType="1"/>
            </p:cNvSpPr>
            <p:nvPr/>
          </p:nvSpPr>
          <p:spPr bwMode="auto">
            <a:xfrm>
              <a:off x="7234397" y="2930550"/>
              <a:ext cx="210100" cy="1674"/>
            </a:xfrm>
            <a:prstGeom prst="line">
              <a:avLst/>
            </a:prstGeom>
            <a:solidFill>
              <a:schemeClr val="bg1"/>
            </a:solidFill>
            <a:ln w="9525">
              <a:solidFill>
                <a:srgbClr val="0000FF"/>
              </a:solidFill>
              <a:round/>
              <a:headEnd/>
              <a:tailEnd/>
            </a:ln>
            <a:extLst/>
          </p:spPr>
          <p:txBody>
            <a:bodyPr/>
            <a:lstStyle/>
            <a:p>
              <a:endParaRPr lang="cs-CZ"/>
            </a:p>
          </p:txBody>
        </p:sp>
        <p:sp>
          <p:nvSpPr>
            <p:cNvPr id="18552" name="Oval 118"/>
            <p:cNvSpPr>
              <a:spLocks noChangeArrowheads="1"/>
            </p:cNvSpPr>
            <p:nvPr/>
          </p:nvSpPr>
          <p:spPr bwMode="auto">
            <a:xfrm>
              <a:off x="7296586" y="2902098"/>
              <a:ext cx="73955" cy="68617"/>
            </a:xfrm>
            <a:prstGeom prst="ellipse">
              <a:avLst/>
            </a:prstGeom>
            <a:solidFill>
              <a:schemeClr val="bg1"/>
            </a:solidFill>
            <a:ln w="9525">
              <a:solidFill>
                <a:srgbClr val="0000FF"/>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553" name="Rectangle 119"/>
            <p:cNvSpPr>
              <a:spLocks noChangeArrowheads="1"/>
            </p:cNvSpPr>
            <p:nvPr/>
          </p:nvSpPr>
          <p:spPr bwMode="auto">
            <a:xfrm>
              <a:off x="7506687" y="2641018"/>
              <a:ext cx="921079" cy="237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Anti-CCP Positive</a:t>
              </a:r>
              <a:endParaRPr lang="cs-CZ" altLang="cs-CZ">
                <a:latin typeface="Arial" pitchFamily="34" charset="0"/>
              </a:endParaRPr>
            </a:p>
          </p:txBody>
        </p:sp>
        <p:sp>
          <p:nvSpPr>
            <p:cNvPr id="18554" name="Line 120"/>
            <p:cNvSpPr>
              <a:spLocks noChangeShapeType="1"/>
            </p:cNvSpPr>
            <p:nvPr/>
          </p:nvSpPr>
          <p:spPr bwMode="auto">
            <a:xfrm>
              <a:off x="7234397" y="2697920"/>
              <a:ext cx="210100" cy="1674"/>
            </a:xfrm>
            <a:prstGeom prst="line">
              <a:avLst/>
            </a:prstGeom>
            <a:solidFill>
              <a:schemeClr val="bg1"/>
            </a:solidFill>
            <a:ln w="9525">
              <a:solidFill>
                <a:srgbClr val="FF0000"/>
              </a:solidFill>
              <a:round/>
              <a:headEnd/>
              <a:tailEnd/>
            </a:ln>
            <a:extLst/>
          </p:spPr>
          <p:txBody>
            <a:bodyPr/>
            <a:lstStyle/>
            <a:p>
              <a:endParaRPr lang="cs-CZ"/>
            </a:p>
          </p:txBody>
        </p:sp>
        <p:sp>
          <p:nvSpPr>
            <p:cNvPr id="18555" name="Oval 121"/>
            <p:cNvSpPr>
              <a:spLocks noChangeArrowheads="1"/>
            </p:cNvSpPr>
            <p:nvPr/>
          </p:nvSpPr>
          <p:spPr bwMode="auto">
            <a:xfrm>
              <a:off x="7296586" y="2669469"/>
              <a:ext cx="73955" cy="68617"/>
            </a:xfrm>
            <a:prstGeom prst="ellipse">
              <a:avLst/>
            </a:prstGeom>
            <a:solidFill>
              <a:schemeClr val="bg1"/>
            </a:solidFill>
            <a:ln w="9525">
              <a:solidFill>
                <a:srgbClr val="FF0000"/>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556" name="Line 122"/>
            <p:cNvSpPr>
              <a:spLocks noChangeShapeType="1"/>
            </p:cNvSpPr>
            <p:nvPr/>
          </p:nvSpPr>
          <p:spPr bwMode="auto">
            <a:xfrm flipV="1">
              <a:off x="5728398" y="2312994"/>
              <a:ext cx="1005119" cy="843490"/>
            </a:xfrm>
            <a:prstGeom prst="line">
              <a:avLst/>
            </a:prstGeom>
            <a:solidFill>
              <a:schemeClr val="bg1"/>
            </a:solidFill>
            <a:ln w="9525">
              <a:solidFill>
                <a:srgbClr val="0000FF"/>
              </a:solidFill>
              <a:round/>
              <a:headEnd/>
              <a:tailEnd/>
            </a:ln>
            <a:extLst/>
          </p:spPr>
          <p:txBody>
            <a:bodyPr/>
            <a:lstStyle/>
            <a:p>
              <a:endParaRPr lang="cs-CZ"/>
            </a:p>
          </p:txBody>
        </p:sp>
        <p:sp>
          <p:nvSpPr>
            <p:cNvPr id="18557" name="Line 123"/>
            <p:cNvSpPr>
              <a:spLocks noChangeShapeType="1"/>
            </p:cNvSpPr>
            <p:nvPr/>
          </p:nvSpPr>
          <p:spPr bwMode="auto">
            <a:xfrm>
              <a:off x="5728398" y="3156484"/>
              <a:ext cx="0" cy="0"/>
            </a:xfrm>
            <a:prstGeom prst="line">
              <a:avLst/>
            </a:prstGeom>
            <a:solidFill>
              <a:schemeClr val="bg1"/>
            </a:solidFill>
            <a:ln w="9525">
              <a:solidFill>
                <a:srgbClr val="0000FF"/>
              </a:solidFill>
              <a:round/>
              <a:headEnd/>
              <a:tailEnd/>
            </a:ln>
            <a:extLst/>
          </p:spPr>
          <p:txBody>
            <a:bodyPr/>
            <a:lstStyle/>
            <a:p>
              <a:endParaRPr lang="cs-CZ"/>
            </a:p>
          </p:txBody>
        </p:sp>
        <p:sp>
          <p:nvSpPr>
            <p:cNvPr id="18558" name="Line 124"/>
            <p:cNvSpPr>
              <a:spLocks noChangeShapeType="1"/>
            </p:cNvSpPr>
            <p:nvPr/>
          </p:nvSpPr>
          <p:spPr bwMode="auto">
            <a:xfrm>
              <a:off x="5706548" y="3156484"/>
              <a:ext cx="42020" cy="0"/>
            </a:xfrm>
            <a:prstGeom prst="line">
              <a:avLst/>
            </a:prstGeom>
            <a:solidFill>
              <a:schemeClr val="bg1"/>
            </a:solidFill>
            <a:ln w="9525">
              <a:solidFill>
                <a:srgbClr val="0000FF"/>
              </a:solidFill>
              <a:round/>
              <a:headEnd/>
              <a:tailEnd/>
            </a:ln>
            <a:extLst/>
          </p:spPr>
          <p:txBody>
            <a:bodyPr/>
            <a:lstStyle/>
            <a:p>
              <a:endParaRPr lang="cs-CZ"/>
            </a:p>
          </p:txBody>
        </p:sp>
        <p:sp>
          <p:nvSpPr>
            <p:cNvPr id="18559" name="Line 125"/>
            <p:cNvSpPr>
              <a:spLocks noChangeShapeType="1"/>
            </p:cNvSpPr>
            <p:nvPr/>
          </p:nvSpPr>
          <p:spPr bwMode="auto">
            <a:xfrm>
              <a:off x="5706548" y="3156484"/>
              <a:ext cx="42020" cy="0"/>
            </a:xfrm>
            <a:prstGeom prst="line">
              <a:avLst/>
            </a:prstGeom>
            <a:solidFill>
              <a:schemeClr val="bg1"/>
            </a:solidFill>
            <a:ln w="9525">
              <a:solidFill>
                <a:srgbClr val="0000FF"/>
              </a:solidFill>
              <a:round/>
              <a:headEnd/>
              <a:tailEnd/>
            </a:ln>
            <a:extLst/>
          </p:spPr>
          <p:txBody>
            <a:bodyPr/>
            <a:lstStyle/>
            <a:p>
              <a:endParaRPr lang="cs-CZ"/>
            </a:p>
          </p:txBody>
        </p:sp>
        <p:sp>
          <p:nvSpPr>
            <p:cNvPr id="18560" name="Oval 126"/>
            <p:cNvSpPr>
              <a:spLocks noChangeArrowheads="1"/>
            </p:cNvSpPr>
            <p:nvPr/>
          </p:nvSpPr>
          <p:spPr bwMode="auto">
            <a:xfrm>
              <a:off x="5691421" y="3121339"/>
              <a:ext cx="73955" cy="68617"/>
            </a:xfrm>
            <a:prstGeom prst="ellipse">
              <a:avLst/>
            </a:prstGeom>
            <a:solidFill>
              <a:schemeClr val="bg1"/>
            </a:solidFill>
            <a:ln w="9525">
              <a:solidFill>
                <a:srgbClr val="0000FF"/>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561" name="Line 127"/>
            <p:cNvSpPr>
              <a:spLocks noChangeShapeType="1"/>
            </p:cNvSpPr>
            <p:nvPr/>
          </p:nvSpPr>
          <p:spPr bwMode="auto">
            <a:xfrm flipV="1">
              <a:off x="6733518" y="2118858"/>
              <a:ext cx="1003439" cy="194137"/>
            </a:xfrm>
            <a:prstGeom prst="line">
              <a:avLst/>
            </a:prstGeom>
            <a:solidFill>
              <a:schemeClr val="bg1"/>
            </a:solidFill>
            <a:ln w="9525">
              <a:solidFill>
                <a:srgbClr val="0000FF"/>
              </a:solidFill>
              <a:round/>
              <a:headEnd/>
              <a:tailEnd/>
            </a:ln>
            <a:extLst/>
          </p:spPr>
          <p:txBody>
            <a:bodyPr/>
            <a:lstStyle/>
            <a:p>
              <a:endParaRPr lang="cs-CZ"/>
            </a:p>
          </p:txBody>
        </p:sp>
        <p:sp>
          <p:nvSpPr>
            <p:cNvPr id="18562" name="Line 128"/>
            <p:cNvSpPr>
              <a:spLocks noChangeShapeType="1"/>
            </p:cNvSpPr>
            <p:nvPr/>
          </p:nvSpPr>
          <p:spPr bwMode="auto">
            <a:xfrm>
              <a:off x="6733518" y="2205884"/>
              <a:ext cx="0" cy="204178"/>
            </a:xfrm>
            <a:prstGeom prst="line">
              <a:avLst/>
            </a:prstGeom>
            <a:solidFill>
              <a:schemeClr val="bg1"/>
            </a:solidFill>
            <a:ln w="9525">
              <a:solidFill>
                <a:srgbClr val="0000FF"/>
              </a:solidFill>
              <a:round/>
              <a:headEnd/>
              <a:tailEnd/>
            </a:ln>
            <a:extLst/>
          </p:spPr>
          <p:txBody>
            <a:bodyPr/>
            <a:lstStyle/>
            <a:p>
              <a:endParaRPr lang="cs-CZ"/>
            </a:p>
          </p:txBody>
        </p:sp>
        <p:sp>
          <p:nvSpPr>
            <p:cNvPr id="18563" name="Line 129"/>
            <p:cNvSpPr>
              <a:spLocks noChangeShapeType="1"/>
            </p:cNvSpPr>
            <p:nvPr/>
          </p:nvSpPr>
          <p:spPr bwMode="auto">
            <a:xfrm>
              <a:off x="6711667" y="2205884"/>
              <a:ext cx="42020" cy="1674"/>
            </a:xfrm>
            <a:prstGeom prst="line">
              <a:avLst/>
            </a:prstGeom>
            <a:solidFill>
              <a:schemeClr val="bg1"/>
            </a:solidFill>
            <a:ln w="9525">
              <a:solidFill>
                <a:srgbClr val="0000FF"/>
              </a:solidFill>
              <a:round/>
              <a:headEnd/>
              <a:tailEnd/>
            </a:ln>
            <a:extLst/>
          </p:spPr>
          <p:txBody>
            <a:bodyPr/>
            <a:lstStyle/>
            <a:p>
              <a:endParaRPr lang="cs-CZ"/>
            </a:p>
          </p:txBody>
        </p:sp>
        <p:sp>
          <p:nvSpPr>
            <p:cNvPr id="18564" name="Line 130"/>
            <p:cNvSpPr>
              <a:spLocks noChangeShapeType="1"/>
            </p:cNvSpPr>
            <p:nvPr/>
          </p:nvSpPr>
          <p:spPr bwMode="auto">
            <a:xfrm>
              <a:off x="6711667" y="2410062"/>
              <a:ext cx="42020" cy="0"/>
            </a:xfrm>
            <a:prstGeom prst="line">
              <a:avLst/>
            </a:prstGeom>
            <a:solidFill>
              <a:schemeClr val="bg1"/>
            </a:solidFill>
            <a:ln w="9525">
              <a:solidFill>
                <a:srgbClr val="0000FF"/>
              </a:solidFill>
              <a:round/>
              <a:headEnd/>
              <a:tailEnd/>
            </a:ln>
            <a:extLst/>
          </p:spPr>
          <p:txBody>
            <a:bodyPr/>
            <a:lstStyle/>
            <a:p>
              <a:endParaRPr lang="cs-CZ"/>
            </a:p>
          </p:txBody>
        </p:sp>
        <p:sp>
          <p:nvSpPr>
            <p:cNvPr id="18565" name="Oval 131"/>
            <p:cNvSpPr>
              <a:spLocks noChangeArrowheads="1"/>
            </p:cNvSpPr>
            <p:nvPr/>
          </p:nvSpPr>
          <p:spPr bwMode="auto">
            <a:xfrm>
              <a:off x="6696540" y="2279522"/>
              <a:ext cx="73955" cy="66944"/>
            </a:xfrm>
            <a:prstGeom prst="ellipse">
              <a:avLst/>
            </a:prstGeom>
            <a:solidFill>
              <a:schemeClr val="bg1"/>
            </a:solidFill>
            <a:ln w="9525">
              <a:solidFill>
                <a:srgbClr val="0000FF"/>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566" name="Line 132"/>
            <p:cNvSpPr>
              <a:spLocks noChangeShapeType="1"/>
            </p:cNvSpPr>
            <p:nvPr/>
          </p:nvSpPr>
          <p:spPr bwMode="auto">
            <a:xfrm>
              <a:off x="7736956" y="1984970"/>
              <a:ext cx="1681" cy="261080"/>
            </a:xfrm>
            <a:prstGeom prst="line">
              <a:avLst/>
            </a:prstGeom>
            <a:solidFill>
              <a:schemeClr val="bg1"/>
            </a:solidFill>
            <a:ln w="9525">
              <a:solidFill>
                <a:srgbClr val="0000FF"/>
              </a:solidFill>
              <a:round/>
              <a:headEnd/>
              <a:tailEnd/>
            </a:ln>
            <a:extLst/>
          </p:spPr>
          <p:txBody>
            <a:bodyPr/>
            <a:lstStyle/>
            <a:p>
              <a:endParaRPr lang="cs-CZ"/>
            </a:p>
          </p:txBody>
        </p:sp>
        <p:sp>
          <p:nvSpPr>
            <p:cNvPr id="18567" name="Line 133"/>
            <p:cNvSpPr>
              <a:spLocks noChangeShapeType="1"/>
            </p:cNvSpPr>
            <p:nvPr/>
          </p:nvSpPr>
          <p:spPr bwMode="auto">
            <a:xfrm>
              <a:off x="7716787" y="1984970"/>
              <a:ext cx="42020" cy="0"/>
            </a:xfrm>
            <a:prstGeom prst="line">
              <a:avLst/>
            </a:prstGeom>
            <a:solidFill>
              <a:schemeClr val="bg1"/>
            </a:solidFill>
            <a:ln w="9525">
              <a:solidFill>
                <a:srgbClr val="0000FF"/>
              </a:solidFill>
              <a:round/>
              <a:headEnd/>
              <a:tailEnd/>
            </a:ln>
            <a:extLst/>
          </p:spPr>
          <p:txBody>
            <a:bodyPr/>
            <a:lstStyle/>
            <a:p>
              <a:endParaRPr lang="cs-CZ"/>
            </a:p>
          </p:txBody>
        </p:sp>
        <p:sp>
          <p:nvSpPr>
            <p:cNvPr id="18568" name="Line 134"/>
            <p:cNvSpPr>
              <a:spLocks noChangeShapeType="1"/>
            </p:cNvSpPr>
            <p:nvPr/>
          </p:nvSpPr>
          <p:spPr bwMode="auto">
            <a:xfrm>
              <a:off x="7716787" y="2246050"/>
              <a:ext cx="42020" cy="0"/>
            </a:xfrm>
            <a:prstGeom prst="line">
              <a:avLst/>
            </a:prstGeom>
            <a:solidFill>
              <a:schemeClr val="bg1"/>
            </a:solidFill>
            <a:ln w="9525">
              <a:solidFill>
                <a:srgbClr val="0000FF"/>
              </a:solidFill>
              <a:round/>
              <a:headEnd/>
              <a:tailEnd/>
            </a:ln>
            <a:extLst/>
          </p:spPr>
          <p:txBody>
            <a:bodyPr/>
            <a:lstStyle/>
            <a:p>
              <a:endParaRPr lang="cs-CZ"/>
            </a:p>
          </p:txBody>
        </p:sp>
        <p:sp>
          <p:nvSpPr>
            <p:cNvPr id="18569" name="Oval 135"/>
            <p:cNvSpPr>
              <a:spLocks noChangeArrowheads="1"/>
            </p:cNvSpPr>
            <p:nvPr/>
          </p:nvSpPr>
          <p:spPr bwMode="auto">
            <a:xfrm>
              <a:off x="7699979" y="2085386"/>
              <a:ext cx="73955" cy="68617"/>
            </a:xfrm>
            <a:prstGeom prst="ellipse">
              <a:avLst/>
            </a:prstGeom>
            <a:solidFill>
              <a:schemeClr val="bg1"/>
            </a:solidFill>
            <a:ln w="9525">
              <a:solidFill>
                <a:srgbClr val="0000FF"/>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570" name="Line 136"/>
            <p:cNvSpPr>
              <a:spLocks noChangeShapeType="1"/>
            </p:cNvSpPr>
            <p:nvPr/>
          </p:nvSpPr>
          <p:spPr bwMode="auto">
            <a:xfrm flipV="1">
              <a:off x="5728398" y="1790834"/>
              <a:ext cx="1005119" cy="1365651"/>
            </a:xfrm>
            <a:prstGeom prst="line">
              <a:avLst/>
            </a:prstGeom>
            <a:solidFill>
              <a:schemeClr val="bg1"/>
            </a:solidFill>
            <a:ln w="9525">
              <a:solidFill>
                <a:srgbClr val="FF0000"/>
              </a:solidFill>
              <a:round/>
              <a:headEnd/>
              <a:tailEnd/>
            </a:ln>
            <a:extLst/>
          </p:spPr>
          <p:txBody>
            <a:bodyPr/>
            <a:lstStyle/>
            <a:p>
              <a:endParaRPr lang="cs-CZ"/>
            </a:p>
          </p:txBody>
        </p:sp>
        <p:sp>
          <p:nvSpPr>
            <p:cNvPr id="18571" name="Line 137"/>
            <p:cNvSpPr>
              <a:spLocks noChangeShapeType="1"/>
            </p:cNvSpPr>
            <p:nvPr/>
          </p:nvSpPr>
          <p:spPr bwMode="auto">
            <a:xfrm>
              <a:off x="5728398" y="3156484"/>
              <a:ext cx="0" cy="0"/>
            </a:xfrm>
            <a:prstGeom prst="line">
              <a:avLst/>
            </a:prstGeom>
            <a:solidFill>
              <a:schemeClr val="bg1"/>
            </a:solidFill>
            <a:ln w="9525">
              <a:solidFill>
                <a:srgbClr val="FF0000"/>
              </a:solidFill>
              <a:round/>
              <a:headEnd/>
              <a:tailEnd/>
            </a:ln>
            <a:extLst/>
          </p:spPr>
          <p:txBody>
            <a:bodyPr/>
            <a:lstStyle/>
            <a:p>
              <a:endParaRPr lang="cs-CZ"/>
            </a:p>
          </p:txBody>
        </p:sp>
        <p:sp>
          <p:nvSpPr>
            <p:cNvPr id="18572" name="Line 138"/>
            <p:cNvSpPr>
              <a:spLocks noChangeShapeType="1"/>
            </p:cNvSpPr>
            <p:nvPr/>
          </p:nvSpPr>
          <p:spPr bwMode="auto">
            <a:xfrm>
              <a:off x="5706548" y="3156484"/>
              <a:ext cx="42020" cy="0"/>
            </a:xfrm>
            <a:prstGeom prst="line">
              <a:avLst/>
            </a:prstGeom>
            <a:solidFill>
              <a:schemeClr val="bg1"/>
            </a:solidFill>
            <a:ln w="9525">
              <a:solidFill>
                <a:srgbClr val="FF0000"/>
              </a:solidFill>
              <a:round/>
              <a:headEnd/>
              <a:tailEnd/>
            </a:ln>
            <a:extLst/>
          </p:spPr>
          <p:txBody>
            <a:bodyPr/>
            <a:lstStyle/>
            <a:p>
              <a:endParaRPr lang="cs-CZ"/>
            </a:p>
          </p:txBody>
        </p:sp>
        <p:sp>
          <p:nvSpPr>
            <p:cNvPr id="18573" name="Line 139"/>
            <p:cNvSpPr>
              <a:spLocks noChangeShapeType="1"/>
            </p:cNvSpPr>
            <p:nvPr/>
          </p:nvSpPr>
          <p:spPr bwMode="auto">
            <a:xfrm>
              <a:off x="5706548" y="3156484"/>
              <a:ext cx="42020" cy="0"/>
            </a:xfrm>
            <a:prstGeom prst="line">
              <a:avLst/>
            </a:prstGeom>
            <a:solidFill>
              <a:schemeClr val="bg1"/>
            </a:solidFill>
            <a:ln w="9525">
              <a:solidFill>
                <a:srgbClr val="FF0000"/>
              </a:solidFill>
              <a:round/>
              <a:headEnd/>
              <a:tailEnd/>
            </a:ln>
            <a:extLst/>
          </p:spPr>
          <p:txBody>
            <a:bodyPr/>
            <a:lstStyle/>
            <a:p>
              <a:endParaRPr lang="cs-CZ"/>
            </a:p>
          </p:txBody>
        </p:sp>
        <p:sp>
          <p:nvSpPr>
            <p:cNvPr id="18574" name="Oval 140"/>
            <p:cNvSpPr>
              <a:spLocks noChangeArrowheads="1"/>
            </p:cNvSpPr>
            <p:nvPr/>
          </p:nvSpPr>
          <p:spPr bwMode="auto">
            <a:xfrm>
              <a:off x="5691421" y="3121339"/>
              <a:ext cx="73955" cy="68617"/>
            </a:xfrm>
            <a:prstGeom prst="ellipse">
              <a:avLst/>
            </a:prstGeom>
            <a:solidFill>
              <a:schemeClr val="bg1"/>
            </a:solidFill>
            <a:ln w="9525">
              <a:solidFill>
                <a:srgbClr val="FF0000"/>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575" name="Line 141"/>
            <p:cNvSpPr>
              <a:spLocks noChangeShapeType="1"/>
            </p:cNvSpPr>
            <p:nvPr/>
          </p:nvSpPr>
          <p:spPr bwMode="auto">
            <a:xfrm flipV="1">
              <a:off x="6733518" y="1722216"/>
              <a:ext cx="1003439" cy="68617"/>
            </a:xfrm>
            <a:prstGeom prst="line">
              <a:avLst/>
            </a:prstGeom>
            <a:solidFill>
              <a:schemeClr val="bg1"/>
            </a:solidFill>
            <a:ln w="9525">
              <a:solidFill>
                <a:srgbClr val="FF0000"/>
              </a:solidFill>
              <a:round/>
              <a:headEnd/>
              <a:tailEnd/>
            </a:ln>
            <a:extLst/>
          </p:spPr>
          <p:txBody>
            <a:bodyPr/>
            <a:lstStyle/>
            <a:p>
              <a:endParaRPr lang="cs-CZ"/>
            </a:p>
          </p:txBody>
        </p:sp>
        <p:sp>
          <p:nvSpPr>
            <p:cNvPr id="18576" name="Line 142"/>
            <p:cNvSpPr>
              <a:spLocks noChangeShapeType="1"/>
            </p:cNvSpPr>
            <p:nvPr/>
          </p:nvSpPr>
          <p:spPr bwMode="auto">
            <a:xfrm>
              <a:off x="6733518" y="1732258"/>
              <a:ext cx="0" cy="125519"/>
            </a:xfrm>
            <a:prstGeom prst="line">
              <a:avLst/>
            </a:prstGeom>
            <a:solidFill>
              <a:schemeClr val="bg1"/>
            </a:solidFill>
            <a:ln w="9525">
              <a:solidFill>
                <a:srgbClr val="FF0000"/>
              </a:solidFill>
              <a:round/>
              <a:headEnd/>
              <a:tailEnd/>
            </a:ln>
            <a:extLst/>
          </p:spPr>
          <p:txBody>
            <a:bodyPr/>
            <a:lstStyle/>
            <a:p>
              <a:endParaRPr lang="cs-CZ"/>
            </a:p>
          </p:txBody>
        </p:sp>
        <p:sp>
          <p:nvSpPr>
            <p:cNvPr id="18577" name="Line 143"/>
            <p:cNvSpPr>
              <a:spLocks noChangeShapeType="1"/>
            </p:cNvSpPr>
            <p:nvPr/>
          </p:nvSpPr>
          <p:spPr bwMode="auto">
            <a:xfrm>
              <a:off x="6711667" y="1732258"/>
              <a:ext cx="42020" cy="1674"/>
            </a:xfrm>
            <a:prstGeom prst="line">
              <a:avLst/>
            </a:prstGeom>
            <a:solidFill>
              <a:schemeClr val="bg1"/>
            </a:solidFill>
            <a:ln w="9525">
              <a:solidFill>
                <a:srgbClr val="FF0000"/>
              </a:solidFill>
              <a:round/>
              <a:headEnd/>
              <a:tailEnd/>
            </a:ln>
            <a:extLst/>
          </p:spPr>
          <p:txBody>
            <a:bodyPr/>
            <a:lstStyle/>
            <a:p>
              <a:endParaRPr lang="cs-CZ"/>
            </a:p>
          </p:txBody>
        </p:sp>
        <p:sp>
          <p:nvSpPr>
            <p:cNvPr id="18578" name="Line 144"/>
            <p:cNvSpPr>
              <a:spLocks noChangeShapeType="1"/>
            </p:cNvSpPr>
            <p:nvPr/>
          </p:nvSpPr>
          <p:spPr bwMode="auto">
            <a:xfrm>
              <a:off x="6711667" y="1857777"/>
              <a:ext cx="42020" cy="1674"/>
            </a:xfrm>
            <a:prstGeom prst="line">
              <a:avLst/>
            </a:prstGeom>
            <a:solidFill>
              <a:schemeClr val="bg1"/>
            </a:solidFill>
            <a:ln w="9525">
              <a:solidFill>
                <a:srgbClr val="FF0000"/>
              </a:solidFill>
              <a:round/>
              <a:headEnd/>
              <a:tailEnd/>
            </a:ln>
            <a:extLst/>
          </p:spPr>
          <p:txBody>
            <a:bodyPr/>
            <a:lstStyle/>
            <a:p>
              <a:endParaRPr lang="cs-CZ"/>
            </a:p>
          </p:txBody>
        </p:sp>
        <p:sp>
          <p:nvSpPr>
            <p:cNvPr id="18579" name="Oval 145"/>
            <p:cNvSpPr>
              <a:spLocks noChangeArrowheads="1"/>
            </p:cNvSpPr>
            <p:nvPr/>
          </p:nvSpPr>
          <p:spPr bwMode="auto">
            <a:xfrm>
              <a:off x="6696540" y="1755688"/>
              <a:ext cx="73955" cy="68617"/>
            </a:xfrm>
            <a:prstGeom prst="ellipse">
              <a:avLst/>
            </a:prstGeom>
            <a:solidFill>
              <a:schemeClr val="bg1"/>
            </a:solidFill>
            <a:ln w="9525">
              <a:solidFill>
                <a:srgbClr val="FF0000"/>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580" name="Line 146"/>
            <p:cNvSpPr>
              <a:spLocks noChangeShapeType="1"/>
            </p:cNvSpPr>
            <p:nvPr/>
          </p:nvSpPr>
          <p:spPr bwMode="auto">
            <a:xfrm>
              <a:off x="7736956" y="1655273"/>
              <a:ext cx="1681" cy="135561"/>
            </a:xfrm>
            <a:prstGeom prst="line">
              <a:avLst/>
            </a:prstGeom>
            <a:solidFill>
              <a:schemeClr val="bg1"/>
            </a:solidFill>
            <a:ln w="9525">
              <a:solidFill>
                <a:srgbClr val="FF0000"/>
              </a:solidFill>
              <a:round/>
              <a:headEnd/>
              <a:tailEnd/>
            </a:ln>
            <a:extLst/>
          </p:spPr>
          <p:txBody>
            <a:bodyPr/>
            <a:lstStyle/>
            <a:p>
              <a:endParaRPr lang="cs-CZ"/>
            </a:p>
          </p:txBody>
        </p:sp>
        <p:sp>
          <p:nvSpPr>
            <p:cNvPr id="18581" name="Line 147"/>
            <p:cNvSpPr>
              <a:spLocks noChangeShapeType="1"/>
            </p:cNvSpPr>
            <p:nvPr/>
          </p:nvSpPr>
          <p:spPr bwMode="auto">
            <a:xfrm>
              <a:off x="7716787" y="1655273"/>
              <a:ext cx="42020" cy="0"/>
            </a:xfrm>
            <a:prstGeom prst="line">
              <a:avLst/>
            </a:prstGeom>
            <a:solidFill>
              <a:schemeClr val="bg1"/>
            </a:solidFill>
            <a:ln w="9525">
              <a:solidFill>
                <a:srgbClr val="FF0000"/>
              </a:solidFill>
              <a:round/>
              <a:headEnd/>
              <a:tailEnd/>
            </a:ln>
            <a:extLst/>
          </p:spPr>
          <p:txBody>
            <a:bodyPr/>
            <a:lstStyle/>
            <a:p>
              <a:endParaRPr lang="cs-CZ"/>
            </a:p>
          </p:txBody>
        </p:sp>
        <p:sp>
          <p:nvSpPr>
            <p:cNvPr id="18582" name="Line 148"/>
            <p:cNvSpPr>
              <a:spLocks noChangeShapeType="1"/>
            </p:cNvSpPr>
            <p:nvPr/>
          </p:nvSpPr>
          <p:spPr bwMode="auto">
            <a:xfrm>
              <a:off x="7716787" y="1790834"/>
              <a:ext cx="42020" cy="0"/>
            </a:xfrm>
            <a:prstGeom prst="line">
              <a:avLst/>
            </a:prstGeom>
            <a:solidFill>
              <a:schemeClr val="bg1"/>
            </a:solidFill>
            <a:ln w="9525">
              <a:solidFill>
                <a:srgbClr val="FF0000"/>
              </a:solidFill>
              <a:round/>
              <a:headEnd/>
              <a:tailEnd/>
            </a:ln>
            <a:extLst/>
          </p:spPr>
          <p:txBody>
            <a:bodyPr/>
            <a:lstStyle/>
            <a:p>
              <a:endParaRPr lang="cs-CZ"/>
            </a:p>
          </p:txBody>
        </p:sp>
        <p:sp>
          <p:nvSpPr>
            <p:cNvPr id="18583" name="Oval 149"/>
            <p:cNvSpPr>
              <a:spLocks noChangeArrowheads="1"/>
            </p:cNvSpPr>
            <p:nvPr/>
          </p:nvSpPr>
          <p:spPr bwMode="auto">
            <a:xfrm>
              <a:off x="7699979" y="1688744"/>
              <a:ext cx="73955" cy="68617"/>
            </a:xfrm>
            <a:prstGeom prst="ellipse">
              <a:avLst/>
            </a:prstGeom>
            <a:solidFill>
              <a:schemeClr val="bg1"/>
            </a:solidFill>
            <a:ln w="9525">
              <a:solidFill>
                <a:srgbClr val="FF0000"/>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584" name="Line 150"/>
            <p:cNvSpPr>
              <a:spLocks noChangeShapeType="1"/>
            </p:cNvSpPr>
            <p:nvPr/>
          </p:nvSpPr>
          <p:spPr bwMode="auto">
            <a:xfrm>
              <a:off x="5225839" y="3320496"/>
              <a:ext cx="3013677" cy="0"/>
            </a:xfrm>
            <a:prstGeom prst="line">
              <a:avLst/>
            </a:prstGeom>
            <a:solidFill>
              <a:schemeClr val="bg1"/>
            </a:solidFill>
            <a:ln w="9525">
              <a:solidFill>
                <a:srgbClr val="000000"/>
              </a:solidFill>
              <a:round/>
              <a:headEnd/>
              <a:tailEnd/>
            </a:ln>
            <a:extLst/>
          </p:spPr>
          <p:txBody>
            <a:bodyPr/>
            <a:lstStyle/>
            <a:p>
              <a:endParaRPr lang="cs-CZ"/>
            </a:p>
          </p:txBody>
        </p:sp>
        <p:sp>
          <p:nvSpPr>
            <p:cNvPr id="18585" name="Line 151"/>
            <p:cNvSpPr>
              <a:spLocks noChangeShapeType="1"/>
            </p:cNvSpPr>
            <p:nvPr/>
          </p:nvSpPr>
          <p:spPr bwMode="auto">
            <a:xfrm flipV="1">
              <a:off x="5225839" y="1461136"/>
              <a:ext cx="0" cy="1859360"/>
            </a:xfrm>
            <a:prstGeom prst="line">
              <a:avLst/>
            </a:prstGeom>
            <a:solidFill>
              <a:schemeClr val="bg1"/>
            </a:solidFill>
            <a:ln w="9525">
              <a:solidFill>
                <a:srgbClr val="000000"/>
              </a:solidFill>
              <a:round/>
              <a:headEnd/>
              <a:tailEnd/>
            </a:ln>
            <a:extLst/>
          </p:spPr>
          <p:txBody>
            <a:bodyPr/>
            <a:lstStyle/>
            <a:p>
              <a:endParaRPr lang="cs-CZ"/>
            </a:p>
          </p:txBody>
        </p:sp>
        <p:grpSp>
          <p:nvGrpSpPr>
            <p:cNvPr id="18586" name="Group 152"/>
            <p:cNvGrpSpPr>
              <a:grpSpLocks/>
            </p:cNvGrpSpPr>
            <p:nvPr/>
          </p:nvGrpSpPr>
          <p:grpSpPr bwMode="auto">
            <a:xfrm>
              <a:off x="5400642" y="1200056"/>
              <a:ext cx="2632135" cy="545591"/>
              <a:chOff x="3243" y="391"/>
              <a:chExt cx="1566" cy="326"/>
            </a:xfrm>
            <a:solidFill>
              <a:schemeClr val="bg1"/>
            </a:solidFill>
          </p:grpSpPr>
          <p:sp>
            <p:nvSpPr>
              <p:cNvPr id="18587" name="Text Box 153"/>
              <p:cNvSpPr txBox="1">
                <a:spLocks noChangeArrowheads="1"/>
              </p:cNvSpPr>
              <p:nvPr/>
            </p:nvSpPr>
            <p:spPr bwMode="auto">
              <a:xfrm>
                <a:off x="3243" y="391"/>
                <a:ext cx="186" cy="18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1400" b="1">
                    <a:solidFill>
                      <a:srgbClr val="000000"/>
                    </a:solidFill>
                    <a:latin typeface="Arial" pitchFamily="34" charset="0"/>
                  </a:rPr>
                  <a:t>B</a:t>
                </a:r>
              </a:p>
            </p:txBody>
          </p:sp>
          <p:sp>
            <p:nvSpPr>
              <p:cNvPr id="18588" name="Text Box 154"/>
              <p:cNvSpPr txBox="1">
                <a:spLocks noChangeArrowheads="1"/>
              </p:cNvSpPr>
              <p:nvPr/>
            </p:nvSpPr>
            <p:spPr bwMode="auto">
              <a:xfrm>
                <a:off x="3787" y="572"/>
                <a:ext cx="429" cy="14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1000" b="1">
                    <a:solidFill>
                      <a:srgbClr val="000000"/>
                    </a:solidFill>
                    <a:latin typeface="Arial" pitchFamily="34" charset="0"/>
                  </a:rPr>
                  <a:t>p&lt;0.0001</a:t>
                </a:r>
              </a:p>
            </p:txBody>
          </p:sp>
          <p:sp>
            <p:nvSpPr>
              <p:cNvPr id="18589" name="Text Box 155"/>
              <p:cNvSpPr txBox="1">
                <a:spLocks noChangeArrowheads="1"/>
              </p:cNvSpPr>
              <p:nvPr/>
            </p:nvSpPr>
            <p:spPr bwMode="auto">
              <a:xfrm>
                <a:off x="4422" y="527"/>
                <a:ext cx="387" cy="14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1000" b="1">
                    <a:solidFill>
                      <a:srgbClr val="000000"/>
                    </a:solidFill>
                    <a:latin typeface="Arial" pitchFamily="34" charset="0"/>
                  </a:rPr>
                  <a:t>p&lt;0.002</a:t>
                </a:r>
              </a:p>
            </p:txBody>
          </p:sp>
        </p:grpSp>
      </p:grpSp>
      <p:grpSp>
        <p:nvGrpSpPr>
          <p:cNvPr id="4" name="Skupina 3"/>
          <p:cNvGrpSpPr/>
          <p:nvPr/>
        </p:nvGrpSpPr>
        <p:grpSpPr>
          <a:xfrm>
            <a:off x="2195736" y="3901009"/>
            <a:ext cx="4479794" cy="2696343"/>
            <a:chOff x="2195736" y="3933056"/>
            <a:chExt cx="4479794" cy="2696343"/>
          </a:xfrm>
        </p:grpSpPr>
        <p:sp>
          <p:nvSpPr>
            <p:cNvPr id="18435" name="Rectangle 3"/>
            <p:cNvSpPr>
              <a:spLocks noChangeArrowheads="1"/>
            </p:cNvSpPr>
            <p:nvPr/>
          </p:nvSpPr>
          <p:spPr bwMode="auto">
            <a:xfrm>
              <a:off x="2600325" y="5991225"/>
              <a:ext cx="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latin typeface="Arial" pitchFamily="34" charset="0"/>
              </a:endParaRPr>
            </a:p>
          </p:txBody>
        </p:sp>
        <p:sp>
          <p:nvSpPr>
            <p:cNvPr id="18441" name="Rectangle 157"/>
            <p:cNvSpPr>
              <a:spLocks noChangeArrowheads="1"/>
            </p:cNvSpPr>
            <p:nvPr/>
          </p:nvSpPr>
          <p:spPr bwMode="auto">
            <a:xfrm>
              <a:off x="2195736" y="3933056"/>
              <a:ext cx="4479794" cy="269634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grpSp>
          <p:nvGrpSpPr>
            <p:cNvPr id="18442" name="Group 158"/>
            <p:cNvGrpSpPr>
              <a:grpSpLocks/>
            </p:cNvGrpSpPr>
            <p:nvPr/>
          </p:nvGrpSpPr>
          <p:grpSpPr bwMode="auto">
            <a:xfrm>
              <a:off x="2267744" y="3949830"/>
              <a:ext cx="4320480" cy="2622479"/>
              <a:chOff x="1423" y="2296"/>
              <a:chExt cx="2682" cy="1577"/>
            </a:xfrm>
            <a:solidFill>
              <a:schemeClr val="bg1"/>
            </a:solidFill>
          </p:grpSpPr>
          <p:sp>
            <p:nvSpPr>
              <p:cNvPr id="18443" name="AutoShape 159"/>
              <p:cNvSpPr>
                <a:spLocks noChangeAspect="1" noChangeArrowheads="1"/>
              </p:cNvSpPr>
              <p:nvPr/>
            </p:nvSpPr>
            <p:spPr bwMode="auto">
              <a:xfrm>
                <a:off x="1423" y="2296"/>
                <a:ext cx="2682" cy="15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444" name="Line 160"/>
              <p:cNvSpPr>
                <a:spLocks noChangeShapeType="1"/>
              </p:cNvSpPr>
              <p:nvPr/>
            </p:nvSpPr>
            <p:spPr bwMode="auto">
              <a:xfrm flipV="1">
                <a:off x="1891" y="2515"/>
                <a:ext cx="1" cy="1092"/>
              </a:xfrm>
              <a:prstGeom prst="line">
                <a:avLst/>
              </a:prstGeom>
              <a:grpFill/>
              <a:ln w="9525">
                <a:solidFill>
                  <a:srgbClr val="000000"/>
                </a:solidFill>
                <a:round/>
                <a:headEnd/>
                <a:tailEnd/>
              </a:ln>
              <a:extLst/>
            </p:spPr>
            <p:txBody>
              <a:bodyPr/>
              <a:lstStyle/>
              <a:p>
                <a:endParaRPr lang="cs-CZ"/>
              </a:p>
            </p:txBody>
          </p:sp>
          <p:sp>
            <p:nvSpPr>
              <p:cNvPr id="18445" name="Line 161"/>
              <p:cNvSpPr>
                <a:spLocks noChangeShapeType="1"/>
              </p:cNvSpPr>
              <p:nvPr/>
            </p:nvSpPr>
            <p:spPr bwMode="auto">
              <a:xfrm>
                <a:off x="1891" y="3511"/>
                <a:ext cx="1728" cy="0"/>
              </a:xfrm>
              <a:prstGeom prst="line">
                <a:avLst/>
              </a:prstGeom>
              <a:grpFill/>
              <a:ln w="9525">
                <a:solidFill>
                  <a:srgbClr val="000000"/>
                </a:solidFill>
                <a:prstDash val="sysDot"/>
                <a:round/>
                <a:headEnd/>
                <a:tailEnd/>
              </a:ln>
              <a:extLst/>
            </p:spPr>
            <p:txBody>
              <a:bodyPr/>
              <a:lstStyle/>
              <a:p>
                <a:endParaRPr lang="cs-CZ"/>
              </a:p>
            </p:txBody>
          </p:sp>
          <p:sp>
            <p:nvSpPr>
              <p:cNvPr id="18446" name="Line 162"/>
              <p:cNvSpPr>
                <a:spLocks noChangeShapeType="1"/>
              </p:cNvSpPr>
              <p:nvPr/>
            </p:nvSpPr>
            <p:spPr bwMode="auto">
              <a:xfrm flipH="1">
                <a:off x="1867" y="3607"/>
                <a:ext cx="24" cy="1"/>
              </a:xfrm>
              <a:prstGeom prst="line">
                <a:avLst/>
              </a:prstGeom>
              <a:grpFill/>
              <a:ln w="9525">
                <a:solidFill>
                  <a:srgbClr val="000000"/>
                </a:solidFill>
                <a:round/>
                <a:headEnd/>
                <a:tailEnd/>
              </a:ln>
              <a:extLst/>
            </p:spPr>
            <p:txBody>
              <a:bodyPr/>
              <a:lstStyle/>
              <a:p>
                <a:endParaRPr lang="cs-CZ"/>
              </a:p>
            </p:txBody>
          </p:sp>
          <p:sp>
            <p:nvSpPr>
              <p:cNvPr id="18447" name="Line 163"/>
              <p:cNvSpPr>
                <a:spLocks noChangeShapeType="1"/>
              </p:cNvSpPr>
              <p:nvPr/>
            </p:nvSpPr>
            <p:spPr bwMode="auto">
              <a:xfrm flipH="1">
                <a:off x="1867" y="3511"/>
                <a:ext cx="24" cy="0"/>
              </a:xfrm>
              <a:prstGeom prst="line">
                <a:avLst/>
              </a:prstGeom>
              <a:grpFill/>
              <a:ln w="9525">
                <a:solidFill>
                  <a:srgbClr val="000000"/>
                </a:solidFill>
                <a:round/>
                <a:headEnd/>
                <a:tailEnd/>
              </a:ln>
              <a:extLst/>
            </p:spPr>
            <p:txBody>
              <a:bodyPr/>
              <a:lstStyle/>
              <a:p>
                <a:endParaRPr lang="cs-CZ"/>
              </a:p>
            </p:txBody>
          </p:sp>
          <p:sp>
            <p:nvSpPr>
              <p:cNvPr id="18448" name="Rectangle 164"/>
              <p:cNvSpPr>
                <a:spLocks noChangeArrowheads="1"/>
              </p:cNvSpPr>
              <p:nvPr/>
            </p:nvSpPr>
            <p:spPr bwMode="auto">
              <a:xfrm>
                <a:off x="1801" y="3482"/>
                <a:ext cx="34"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0</a:t>
                </a:r>
                <a:endParaRPr lang="cs-CZ" altLang="cs-CZ">
                  <a:latin typeface="Arial" pitchFamily="34" charset="0"/>
                </a:endParaRPr>
              </a:p>
            </p:txBody>
          </p:sp>
          <p:sp>
            <p:nvSpPr>
              <p:cNvPr id="18449" name="Line 165"/>
              <p:cNvSpPr>
                <a:spLocks noChangeShapeType="1"/>
              </p:cNvSpPr>
              <p:nvPr/>
            </p:nvSpPr>
            <p:spPr bwMode="auto">
              <a:xfrm flipH="1">
                <a:off x="1867" y="3408"/>
                <a:ext cx="24" cy="1"/>
              </a:xfrm>
              <a:prstGeom prst="line">
                <a:avLst/>
              </a:prstGeom>
              <a:grpFill/>
              <a:ln w="9525">
                <a:solidFill>
                  <a:srgbClr val="000000"/>
                </a:solidFill>
                <a:round/>
                <a:headEnd/>
                <a:tailEnd/>
              </a:ln>
              <a:extLst/>
            </p:spPr>
            <p:txBody>
              <a:bodyPr/>
              <a:lstStyle/>
              <a:p>
                <a:endParaRPr lang="cs-CZ"/>
              </a:p>
            </p:txBody>
          </p:sp>
          <p:sp>
            <p:nvSpPr>
              <p:cNvPr id="18450" name="Rectangle 166"/>
              <p:cNvSpPr>
                <a:spLocks noChangeArrowheads="1"/>
              </p:cNvSpPr>
              <p:nvPr/>
            </p:nvSpPr>
            <p:spPr bwMode="auto">
              <a:xfrm>
                <a:off x="1747" y="3380"/>
                <a:ext cx="119"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0.25</a:t>
                </a:r>
                <a:endParaRPr lang="cs-CZ" altLang="cs-CZ">
                  <a:latin typeface="Arial" pitchFamily="34" charset="0"/>
                </a:endParaRPr>
              </a:p>
            </p:txBody>
          </p:sp>
          <p:sp>
            <p:nvSpPr>
              <p:cNvPr id="18451" name="Line 167"/>
              <p:cNvSpPr>
                <a:spLocks noChangeShapeType="1"/>
              </p:cNvSpPr>
              <p:nvPr/>
            </p:nvSpPr>
            <p:spPr bwMode="auto">
              <a:xfrm flipH="1">
                <a:off x="1867" y="3311"/>
                <a:ext cx="24" cy="1"/>
              </a:xfrm>
              <a:prstGeom prst="line">
                <a:avLst/>
              </a:prstGeom>
              <a:grpFill/>
              <a:ln w="9525">
                <a:solidFill>
                  <a:srgbClr val="000000"/>
                </a:solidFill>
                <a:round/>
                <a:headEnd/>
                <a:tailEnd/>
              </a:ln>
              <a:extLst/>
            </p:spPr>
            <p:txBody>
              <a:bodyPr/>
              <a:lstStyle/>
              <a:p>
                <a:endParaRPr lang="cs-CZ"/>
              </a:p>
            </p:txBody>
          </p:sp>
          <p:sp>
            <p:nvSpPr>
              <p:cNvPr id="18452" name="Rectangle 168"/>
              <p:cNvSpPr>
                <a:spLocks noChangeArrowheads="1"/>
              </p:cNvSpPr>
              <p:nvPr/>
            </p:nvSpPr>
            <p:spPr bwMode="auto">
              <a:xfrm>
                <a:off x="1783" y="3283"/>
                <a:ext cx="85"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0.5</a:t>
                </a:r>
                <a:endParaRPr lang="cs-CZ" altLang="cs-CZ">
                  <a:latin typeface="Arial" pitchFamily="34" charset="0"/>
                </a:endParaRPr>
              </a:p>
            </p:txBody>
          </p:sp>
          <p:sp>
            <p:nvSpPr>
              <p:cNvPr id="18453" name="Line 169"/>
              <p:cNvSpPr>
                <a:spLocks noChangeShapeType="1"/>
              </p:cNvSpPr>
              <p:nvPr/>
            </p:nvSpPr>
            <p:spPr bwMode="auto">
              <a:xfrm flipH="1">
                <a:off x="1867" y="3209"/>
                <a:ext cx="24" cy="0"/>
              </a:xfrm>
              <a:prstGeom prst="line">
                <a:avLst/>
              </a:prstGeom>
              <a:grpFill/>
              <a:ln w="9525">
                <a:solidFill>
                  <a:srgbClr val="000000"/>
                </a:solidFill>
                <a:round/>
                <a:headEnd/>
                <a:tailEnd/>
              </a:ln>
              <a:extLst/>
            </p:spPr>
            <p:txBody>
              <a:bodyPr/>
              <a:lstStyle/>
              <a:p>
                <a:endParaRPr lang="cs-CZ"/>
              </a:p>
            </p:txBody>
          </p:sp>
          <p:sp>
            <p:nvSpPr>
              <p:cNvPr id="18454" name="Rectangle 170"/>
              <p:cNvSpPr>
                <a:spLocks noChangeArrowheads="1"/>
              </p:cNvSpPr>
              <p:nvPr/>
            </p:nvSpPr>
            <p:spPr bwMode="auto">
              <a:xfrm>
                <a:off x="1747" y="3181"/>
                <a:ext cx="119"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0.75</a:t>
                </a:r>
                <a:endParaRPr lang="cs-CZ" altLang="cs-CZ">
                  <a:latin typeface="Arial" pitchFamily="34" charset="0"/>
                </a:endParaRPr>
              </a:p>
            </p:txBody>
          </p:sp>
          <p:sp>
            <p:nvSpPr>
              <p:cNvPr id="18455" name="Line 171"/>
              <p:cNvSpPr>
                <a:spLocks noChangeShapeType="1"/>
              </p:cNvSpPr>
              <p:nvPr/>
            </p:nvSpPr>
            <p:spPr bwMode="auto">
              <a:xfrm flipH="1">
                <a:off x="1867" y="3112"/>
                <a:ext cx="24" cy="1"/>
              </a:xfrm>
              <a:prstGeom prst="line">
                <a:avLst/>
              </a:prstGeom>
              <a:grpFill/>
              <a:ln w="9525">
                <a:solidFill>
                  <a:srgbClr val="000000"/>
                </a:solidFill>
                <a:round/>
                <a:headEnd/>
                <a:tailEnd/>
              </a:ln>
              <a:extLst/>
            </p:spPr>
            <p:txBody>
              <a:bodyPr/>
              <a:lstStyle/>
              <a:p>
                <a:endParaRPr lang="cs-CZ"/>
              </a:p>
            </p:txBody>
          </p:sp>
          <p:sp>
            <p:nvSpPr>
              <p:cNvPr id="18456" name="Rectangle 172"/>
              <p:cNvSpPr>
                <a:spLocks noChangeArrowheads="1"/>
              </p:cNvSpPr>
              <p:nvPr/>
            </p:nvSpPr>
            <p:spPr bwMode="auto">
              <a:xfrm>
                <a:off x="1801" y="3084"/>
                <a:ext cx="34"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1</a:t>
                </a:r>
                <a:endParaRPr lang="cs-CZ" altLang="cs-CZ">
                  <a:latin typeface="Arial" pitchFamily="34" charset="0"/>
                </a:endParaRPr>
              </a:p>
            </p:txBody>
          </p:sp>
          <p:sp>
            <p:nvSpPr>
              <p:cNvPr id="18457" name="Line 173"/>
              <p:cNvSpPr>
                <a:spLocks noChangeShapeType="1"/>
              </p:cNvSpPr>
              <p:nvPr/>
            </p:nvSpPr>
            <p:spPr bwMode="auto">
              <a:xfrm flipH="1">
                <a:off x="1867" y="3010"/>
                <a:ext cx="24" cy="0"/>
              </a:xfrm>
              <a:prstGeom prst="line">
                <a:avLst/>
              </a:prstGeom>
              <a:grpFill/>
              <a:ln w="9525">
                <a:solidFill>
                  <a:srgbClr val="000000"/>
                </a:solidFill>
                <a:round/>
                <a:headEnd/>
                <a:tailEnd/>
              </a:ln>
              <a:extLst/>
            </p:spPr>
            <p:txBody>
              <a:bodyPr/>
              <a:lstStyle/>
              <a:p>
                <a:endParaRPr lang="cs-CZ"/>
              </a:p>
            </p:txBody>
          </p:sp>
          <p:sp>
            <p:nvSpPr>
              <p:cNvPr id="18458" name="Rectangle 174"/>
              <p:cNvSpPr>
                <a:spLocks noChangeArrowheads="1"/>
              </p:cNvSpPr>
              <p:nvPr/>
            </p:nvSpPr>
            <p:spPr bwMode="auto">
              <a:xfrm>
                <a:off x="1711" y="2981"/>
                <a:ext cx="119"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1.25</a:t>
                </a:r>
                <a:endParaRPr lang="cs-CZ" altLang="cs-CZ">
                  <a:latin typeface="Arial" pitchFamily="34" charset="0"/>
                </a:endParaRPr>
              </a:p>
            </p:txBody>
          </p:sp>
          <p:sp>
            <p:nvSpPr>
              <p:cNvPr id="18459" name="Line 175"/>
              <p:cNvSpPr>
                <a:spLocks noChangeShapeType="1"/>
              </p:cNvSpPr>
              <p:nvPr/>
            </p:nvSpPr>
            <p:spPr bwMode="auto">
              <a:xfrm flipH="1">
                <a:off x="1867" y="2913"/>
                <a:ext cx="24" cy="1"/>
              </a:xfrm>
              <a:prstGeom prst="line">
                <a:avLst/>
              </a:prstGeom>
              <a:grpFill/>
              <a:ln w="9525">
                <a:solidFill>
                  <a:srgbClr val="000000"/>
                </a:solidFill>
                <a:round/>
                <a:headEnd/>
                <a:tailEnd/>
              </a:ln>
              <a:extLst/>
            </p:spPr>
            <p:txBody>
              <a:bodyPr/>
              <a:lstStyle/>
              <a:p>
                <a:endParaRPr lang="cs-CZ"/>
              </a:p>
            </p:txBody>
          </p:sp>
          <p:sp>
            <p:nvSpPr>
              <p:cNvPr id="18460" name="Rectangle 176"/>
              <p:cNvSpPr>
                <a:spLocks noChangeArrowheads="1"/>
              </p:cNvSpPr>
              <p:nvPr/>
            </p:nvSpPr>
            <p:spPr bwMode="auto">
              <a:xfrm>
                <a:off x="1747" y="2885"/>
                <a:ext cx="85"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1.5</a:t>
                </a:r>
                <a:endParaRPr lang="cs-CZ" altLang="cs-CZ">
                  <a:latin typeface="Arial" pitchFamily="34" charset="0"/>
                </a:endParaRPr>
              </a:p>
            </p:txBody>
          </p:sp>
          <p:sp>
            <p:nvSpPr>
              <p:cNvPr id="18461" name="Line 177"/>
              <p:cNvSpPr>
                <a:spLocks noChangeShapeType="1"/>
              </p:cNvSpPr>
              <p:nvPr/>
            </p:nvSpPr>
            <p:spPr bwMode="auto">
              <a:xfrm flipH="1">
                <a:off x="1867" y="2811"/>
                <a:ext cx="24" cy="0"/>
              </a:xfrm>
              <a:prstGeom prst="line">
                <a:avLst/>
              </a:prstGeom>
              <a:grpFill/>
              <a:ln w="9525">
                <a:solidFill>
                  <a:srgbClr val="000000"/>
                </a:solidFill>
                <a:round/>
                <a:headEnd/>
                <a:tailEnd/>
              </a:ln>
              <a:extLst/>
            </p:spPr>
            <p:txBody>
              <a:bodyPr/>
              <a:lstStyle/>
              <a:p>
                <a:endParaRPr lang="cs-CZ"/>
              </a:p>
            </p:txBody>
          </p:sp>
          <p:sp>
            <p:nvSpPr>
              <p:cNvPr id="18462" name="Rectangle 178"/>
              <p:cNvSpPr>
                <a:spLocks noChangeArrowheads="1"/>
              </p:cNvSpPr>
              <p:nvPr/>
            </p:nvSpPr>
            <p:spPr bwMode="auto">
              <a:xfrm>
                <a:off x="1711" y="2782"/>
                <a:ext cx="119"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1.75</a:t>
                </a:r>
                <a:endParaRPr lang="cs-CZ" altLang="cs-CZ">
                  <a:latin typeface="Arial" pitchFamily="34" charset="0"/>
                </a:endParaRPr>
              </a:p>
            </p:txBody>
          </p:sp>
          <p:sp>
            <p:nvSpPr>
              <p:cNvPr id="18463" name="Line 179"/>
              <p:cNvSpPr>
                <a:spLocks noChangeShapeType="1"/>
              </p:cNvSpPr>
              <p:nvPr/>
            </p:nvSpPr>
            <p:spPr bwMode="auto">
              <a:xfrm flipH="1">
                <a:off x="1867" y="2714"/>
                <a:ext cx="24" cy="0"/>
              </a:xfrm>
              <a:prstGeom prst="line">
                <a:avLst/>
              </a:prstGeom>
              <a:grpFill/>
              <a:ln w="9525">
                <a:solidFill>
                  <a:srgbClr val="000000"/>
                </a:solidFill>
                <a:round/>
                <a:headEnd/>
                <a:tailEnd/>
              </a:ln>
              <a:extLst/>
            </p:spPr>
            <p:txBody>
              <a:bodyPr/>
              <a:lstStyle/>
              <a:p>
                <a:endParaRPr lang="cs-CZ"/>
              </a:p>
            </p:txBody>
          </p:sp>
          <p:sp>
            <p:nvSpPr>
              <p:cNvPr id="18464" name="Rectangle 180"/>
              <p:cNvSpPr>
                <a:spLocks noChangeArrowheads="1"/>
              </p:cNvSpPr>
              <p:nvPr/>
            </p:nvSpPr>
            <p:spPr bwMode="auto">
              <a:xfrm>
                <a:off x="1801" y="2685"/>
                <a:ext cx="34"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2</a:t>
                </a:r>
                <a:endParaRPr lang="cs-CZ" altLang="cs-CZ">
                  <a:latin typeface="Arial" pitchFamily="34" charset="0"/>
                </a:endParaRPr>
              </a:p>
            </p:txBody>
          </p:sp>
          <p:sp>
            <p:nvSpPr>
              <p:cNvPr id="18465" name="Line 181"/>
              <p:cNvSpPr>
                <a:spLocks noChangeShapeType="1"/>
              </p:cNvSpPr>
              <p:nvPr/>
            </p:nvSpPr>
            <p:spPr bwMode="auto">
              <a:xfrm flipH="1">
                <a:off x="1867" y="2612"/>
                <a:ext cx="24" cy="0"/>
              </a:xfrm>
              <a:prstGeom prst="line">
                <a:avLst/>
              </a:prstGeom>
              <a:grpFill/>
              <a:ln w="9525">
                <a:solidFill>
                  <a:srgbClr val="000000"/>
                </a:solidFill>
                <a:round/>
                <a:headEnd/>
                <a:tailEnd/>
              </a:ln>
              <a:extLst/>
            </p:spPr>
            <p:txBody>
              <a:bodyPr/>
              <a:lstStyle/>
              <a:p>
                <a:endParaRPr lang="cs-CZ"/>
              </a:p>
            </p:txBody>
          </p:sp>
          <p:sp>
            <p:nvSpPr>
              <p:cNvPr id="18466" name="Rectangle 182"/>
              <p:cNvSpPr>
                <a:spLocks noChangeArrowheads="1"/>
              </p:cNvSpPr>
              <p:nvPr/>
            </p:nvSpPr>
            <p:spPr bwMode="auto">
              <a:xfrm>
                <a:off x="1711" y="2583"/>
                <a:ext cx="119"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dirty="0">
                    <a:solidFill>
                      <a:srgbClr val="000000"/>
                    </a:solidFill>
                    <a:latin typeface="Arial" pitchFamily="34" charset="0"/>
                  </a:rPr>
                  <a:t>2.25</a:t>
                </a:r>
                <a:endParaRPr lang="cs-CZ" altLang="cs-CZ" dirty="0">
                  <a:latin typeface="Arial" pitchFamily="34" charset="0"/>
                </a:endParaRPr>
              </a:p>
            </p:txBody>
          </p:sp>
          <p:sp>
            <p:nvSpPr>
              <p:cNvPr id="18467" name="Line 183"/>
              <p:cNvSpPr>
                <a:spLocks noChangeShapeType="1"/>
              </p:cNvSpPr>
              <p:nvPr/>
            </p:nvSpPr>
            <p:spPr bwMode="auto">
              <a:xfrm flipH="1">
                <a:off x="1867" y="2515"/>
                <a:ext cx="24" cy="1"/>
              </a:xfrm>
              <a:prstGeom prst="line">
                <a:avLst/>
              </a:prstGeom>
              <a:grpFill/>
              <a:ln w="9525">
                <a:solidFill>
                  <a:srgbClr val="000000"/>
                </a:solidFill>
                <a:round/>
                <a:headEnd/>
                <a:tailEnd/>
              </a:ln>
              <a:extLst/>
            </p:spPr>
            <p:txBody>
              <a:bodyPr/>
              <a:lstStyle/>
              <a:p>
                <a:endParaRPr lang="cs-CZ"/>
              </a:p>
            </p:txBody>
          </p:sp>
          <p:sp>
            <p:nvSpPr>
              <p:cNvPr id="18468" name="Rectangle 184"/>
              <p:cNvSpPr>
                <a:spLocks noChangeArrowheads="1"/>
              </p:cNvSpPr>
              <p:nvPr/>
            </p:nvSpPr>
            <p:spPr bwMode="auto">
              <a:xfrm>
                <a:off x="1747" y="2487"/>
                <a:ext cx="85"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2.5</a:t>
                </a:r>
                <a:endParaRPr lang="cs-CZ" altLang="cs-CZ">
                  <a:latin typeface="Arial" pitchFamily="34" charset="0"/>
                </a:endParaRPr>
              </a:p>
            </p:txBody>
          </p:sp>
          <p:sp>
            <p:nvSpPr>
              <p:cNvPr id="18469" name="Line 185"/>
              <p:cNvSpPr>
                <a:spLocks noChangeShapeType="1"/>
              </p:cNvSpPr>
              <p:nvPr/>
            </p:nvSpPr>
            <p:spPr bwMode="auto">
              <a:xfrm>
                <a:off x="1891" y="3607"/>
                <a:ext cx="1728" cy="1"/>
              </a:xfrm>
              <a:prstGeom prst="line">
                <a:avLst/>
              </a:prstGeom>
              <a:grpFill/>
              <a:ln w="9525">
                <a:solidFill>
                  <a:srgbClr val="000000"/>
                </a:solidFill>
                <a:round/>
                <a:headEnd/>
                <a:tailEnd/>
              </a:ln>
              <a:extLst/>
            </p:spPr>
            <p:txBody>
              <a:bodyPr/>
              <a:lstStyle/>
              <a:p>
                <a:endParaRPr lang="cs-CZ"/>
              </a:p>
            </p:txBody>
          </p:sp>
          <p:sp>
            <p:nvSpPr>
              <p:cNvPr id="18470" name="Line 186"/>
              <p:cNvSpPr>
                <a:spLocks noChangeShapeType="1"/>
              </p:cNvSpPr>
              <p:nvPr/>
            </p:nvSpPr>
            <p:spPr bwMode="auto">
              <a:xfrm>
                <a:off x="2179" y="3607"/>
                <a:ext cx="1" cy="12"/>
              </a:xfrm>
              <a:prstGeom prst="line">
                <a:avLst/>
              </a:prstGeom>
              <a:grpFill/>
              <a:ln w="9525">
                <a:solidFill>
                  <a:srgbClr val="000000"/>
                </a:solidFill>
                <a:round/>
                <a:headEnd/>
                <a:tailEnd/>
              </a:ln>
              <a:extLst/>
            </p:spPr>
            <p:txBody>
              <a:bodyPr/>
              <a:lstStyle/>
              <a:p>
                <a:endParaRPr lang="cs-CZ"/>
              </a:p>
            </p:txBody>
          </p:sp>
          <p:sp>
            <p:nvSpPr>
              <p:cNvPr id="18471" name="Rectangle 187"/>
              <p:cNvSpPr>
                <a:spLocks noChangeArrowheads="1"/>
              </p:cNvSpPr>
              <p:nvPr/>
            </p:nvSpPr>
            <p:spPr bwMode="auto">
              <a:xfrm>
                <a:off x="2005" y="3647"/>
                <a:ext cx="250" cy="2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b="1">
                    <a:solidFill>
                      <a:srgbClr val="000000"/>
                    </a:solidFill>
                    <a:latin typeface="Arial" pitchFamily="34" charset="0"/>
                  </a:rPr>
                  <a:t>Baseline</a:t>
                </a:r>
              </a:p>
              <a:p>
                <a:pPr eaLnBrk="1" hangingPunct="1"/>
                <a:r>
                  <a:rPr lang="cs-CZ" altLang="cs-CZ" sz="800" b="1">
                    <a:solidFill>
                      <a:srgbClr val="000000"/>
                    </a:solidFill>
                    <a:latin typeface="Arial" pitchFamily="34" charset="0"/>
                  </a:rPr>
                  <a:t>  </a:t>
                </a:r>
                <a:r>
                  <a:rPr lang="cs-CZ" altLang="cs-CZ" sz="800" b="1">
                    <a:solidFill>
                      <a:srgbClr val="FF0000"/>
                    </a:solidFill>
                    <a:latin typeface="Arial" pitchFamily="34" charset="0"/>
                  </a:rPr>
                  <a:t>N=372</a:t>
                </a:r>
              </a:p>
              <a:p>
                <a:pPr eaLnBrk="1" hangingPunct="1"/>
                <a:r>
                  <a:rPr lang="cs-CZ" altLang="cs-CZ" sz="800" b="1">
                    <a:solidFill>
                      <a:srgbClr val="0000FF"/>
                    </a:solidFill>
                    <a:latin typeface="Arial" pitchFamily="34" charset="0"/>
                  </a:rPr>
                  <a:t>   N=59</a:t>
                </a:r>
                <a:endParaRPr lang="cs-CZ" altLang="cs-CZ">
                  <a:latin typeface="Arial" pitchFamily="34" charset="0"/>
                </a:endParaRPr>
              </a:p>
            </p:txBody>
          </p:sp>
          <p:sp>
            <p:nvSpPr>
              <p:cNvPr id="18472" name="Line 188"/>
              <p:cNvSpPr>
                <a:spLocks noChangeShapeType="1"/>
              </p:cNvSpPr>
              <p:nvPr/>
            </p:nvSpPr>
            <p:spPr bwMode="auto">
              <a:xfrm>
                <a:off x="2755" y="3607"/>
                <a:ext cx="1" cy="12"/>
              </a:xfrm>
              <a:prstGeom prst="line">
                <a:avLst/>
              </a:prstGeom>
              <a:grpFill/>
              <a:ln w="9525">
                <a:solidFill>
                  <a:srgbClr val="000000"/>
                </a:solidFill>
                <a:round/>
                <a:headEnd/>
                <a:tailEnd/>
              </a:ln>
              <a:extLst/>
            </p:spPr>
            <p:txBody>
              <a:bodyPr/>
              <a:lstStyle/>
              <a:p>
                <a:endParaRPr lang="cs-CZ"/>
              </a:p>
            </p:txBody>
          </p:sp>
          <p:sp>
            <p:nvSpPr>
              <p:cNvPr id="18473" name="Rectangle 189"/>
              <p:cNvSpPr>
                <a:spLocks noChangeArrowheads="1"/>
              </p:cNvSpPr>
              <p:nvPr/>
            </p:nvSpPr>
            <p:spPr bwMode="auto">
              <a:xfrm>
                <a:off x="2647" y="3653"/>
                <a:ext cx="269" cy="2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b="1">
                    <a:solidFill>
                      <a:srgbClr val="000000"/>
                    </a:solidFill>
                    <a:latin typeface="Arial" pitchFamily="34" charset="0"/>
                  </a:rPr>
                  <a:t>3 months</a:t>
                </a:r>
              </a:p>
              <a:p>
                <a:pPr eaLnBrk="1" hangingPunct="1"/>
                <a:r>
                  <a:rPr lang="cs-CZ" altLang="cs-CZ" sz="800" b="1">
                    <a:solidFill>
                      <a:srgbClr val="FF0000"/>
                    </a:solidFill>
                    <a:latin typeface="Arial" pitchFamily="34" charset="0"/>
                  </a:rPr>
                  <a:t>   N=225</a:t>
                </a:r>
              </a:p>
              <a:p>
                <a:pPr eaLnBrk="1" hangingPunct="1"/>
                <a:r>
                  <a:rPr lang="cs-CZ" altLang="cs-CZ" sz="800" b="1">
                    <a:solidFill>
                      <a:srgbClr val="000000"/>
                    </a:solidFill>
                    <a:latin typeface="Arial" pitchFamily="34" charset="0"/>
                  </a:rPr>
                  <a:t>    </a:t>
                </a:r>
                <a:r>
                  <a:rPr lang="cs-CZ" altLang="cs-CZ" sz="800" b="1">
                    <a:solidFill>
                      <a:srgbClr val="0000FF"/>
                    </a:solidFill>
                    <a:latin typeface="Arial" pitchFamily="34" charset="0"/>
                  </a:rPr>
                  <a:t>N=45</a:t>
                </a:r>
                <a:endParaRPr lang="cs-CZ" altLang="cs-CZ">
                  <a:latin typeface="Arial" pitchFamily="34" charset="0"/>
                </a:endParaRPr>
              </a:p>
            </p:txBody>
          </p:sp>
          <p:sp>
            <p:nvSpPr>
              <p:cNvPr id="18474" name="Line 190"/>
              <p:cNvSpPr>
                <a:spLocks noChangeShapeType="1"/>
              </p:cNvSpPr>
              <p:nvPr/>
            </p:nvSpPr>
            <p:spPr bwMode="auto">
              <a:xfrm>
                <a:off x="3331" y="3607"/>
                <a:ext cx="1" cy="12"/>
              </a:xfrm>
              <a:prstGeom prst="line">
                <a:avLst/>
              </a:prstGeom>
              <a:grpFill/>
              <a:ln w="9525">
                <a:solidFill>
                  <a:srgbClr val="000000"/>
                </a:solidFill>
                <a:round/>
                <a:headEnd/>
                <a:tailEnd/>
              </a:ln>
              <a:extLst/>
            </p:spPr>
            <p:txBody>
              <a:bodyPr/>
              <a:lstStyle/>
              <a:p>
                <a:endParaRPr lang="cs-CZ"/>
              </a:p>
            </p:txBody>
          </p:sp>
          <p:sp>
            <p:nvSpPr>
              <p:cNvPr id="18475" name="Rectangle 191"/>
              <p:cNvSpPr>
                <a:spLocks noChangeArrowheads="1"/>
              </p:cNvSpPr>
              <p:nvPr/>
            </p:nvSpPr>
            <p:spPr bwMode="auto">
              <a:xfrm>
                <a:off x="3169" y="3647"/>
                <a:ext cx="269" cy="2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b="1">
                    <a:solidFill>
                      <a:srgbClr val="000000"/>
                    </a:solidFill>
                    <a:latin typeface="Arial" pitchFamily="34" charset="0"/>
                  </a:rPr>
                  <a:t>6 months</a:t>
                </a:r>
              </a:p>
              <a:p>
                <a:pPr eaLnBrk="1" hangingPunct="1"/>
                <a:r>
                  <a:rPr lang="cs-CZ" altLang="cs-CZ" sz="800" b="1">
                    <a:solidFill>
                      <a:srgbClr val="FF0000"/>
                    </a:solidFill>
                    <a:latin typeface="Arial" pitchFamily="34" charset="0"/>
                  </a:rPr>
                  <a:t>   N=164</a:t>
                </a:r>
              </a:p>
              <a:p>
                <a:pPr eaLnBrk="1" hangingPunct="1"/>
                <a:r>
                  <a:rPr lang="cs-CZ" altLang="cs-CZ" sz="800" b="1">
                    <a:solidFill>
                      <a:srgbClr val="0000FF"/>
                    </a:solidFill>
                    <a:latin typeface="Arial" pitchFamily="34" charset="0"/>
                  </a:rPr>
                  <a:t>    N=32</a:t>
                </a:r>
                <a:endParaRPr lang="cs-CZ" altLang="cs-CZ">
                  <a:latin typeface="Arial" pitchFamily="34" charset="0"/>
                </a:endParaRPr>
              </a:p>
            </p:txBody>
          </p:sp>
          <p:sp>
            <p:nvSpPr>
              <p:cNvPr id="18476" name="Rectangle 192"/>
              <p:cNvSpPr>
                <a:spLocks noChangeArrowheads="1"/>
              </p:cNvSpPr>
              <p:nvPr/>
            </p:nvSpPr>
            <p:spPr bwMode="auto">
              <a:xfrm>
                <a:off x="3355" y="3380"/>
                <a:ext cx="558"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Double seronegative</a:t>
                </a:r>
                <a:endParaRPr lang="cs-CZ" altLang="cs-CZ">
                  <a:latin typeface="Arial" pitchFamily="34" charset="0"/>
                </a:endParaRPr>
              </a:p>
            </p:txBody>
          </p:sp>
          <p:sp>
            <p:nvSpPr>
              <p:cNvPr id="18477" name="Line 193"/>
              <p:cNvSpPr>
                <a:spLocks noChangeShapeType="1"/>
              </p:cNvSpPr>
              <p:nvPr/>
            </p:nvSpPr>
            <p:spPr bwMode="auto">
              <a:xfrm>
                <a:off x="3187" y="3414"/>
                <a:ext cx="120" cy="0"/>
              </a:xfrm>
              <a:prstGeom prst="line">
                <a:avLst/>
              </a:prstGeom>
              <a:grpFill/>
              <a:ln w="9525">
                <a:solidFill>
                  <a:srgbClr val="0000FF"/>
                </a:solidFill>
                <a:round/>
                <a:headEnd/>
                <a:tailEnd/>
              </a:ln>
              <a:extLst/>
            </p:spPr>
            <p:txBody>
              <a:bodyPr/>
              <a:lstStyle/>
              <a:p>
                <a:endParaRPr lang="cs-CZ"/>
              </a:p>
            </p:txBody>
          </p:sp>
          <p:sp>
            <p:nvSpPr>
              <p:cNvPr id="18478" name="Oval 194"/>
              <p:cNvSpPr>
                <a:spLocks noChangeArrowheads="1"/>
              </p:cNvSpPr>
              <p:nvPr/>
            </p:nvSpPr>
            <p:spPr bwMode="auto">
              <a:xfrm>
                <a:off x="3223" y="3397"/>
                <a:ext cx="42" cy="40"/>
              </a:xfrm>
              <a:prstGeom prst="ellipse">
                <a:avLst/>
              </a:prstGeom>
              <a:grpFill/>
              <a:ln w="9525">
                <a:solidFill>
                  <a:srgbClr val="0000FF"/>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479" name="Rectangle 195"/>
              <p:cNvSpPr>
                <a:spLocks noChangeArrowheads="1"/>
              </p:cNvSpPr>
              <p:nvPr/>
            </p:nvSpPr>
            <p:spPr bwMode="auto">
              <a:xfrm>
                <a:off x="3349" y="3243"/>
                <a:ext cx="533"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a:solidFill>
                      <a:srgbClr val="000000"/>
                    </a:solidFill>
                    <a:latin typeface="Arial" pitchFamily="34" charset="0"/>
                  </a:rPr>
                  <a:t>Double seropositive</a:t>
                </a:r>
                <a:endParaRPr lang="cs-CZ" altLang="cs-CZ">
                  <a:latin typeface="Arial" pitchFamily="34" charset="0"/>
                </a:endParaRPr>
              </a:p>
            </p:txBody>
          </p:sp>
          <p:sp>
            <p:nvSpPr>
              <p:cNvPr id="18480" name="Line 196"/>
              <p:cNvSpPr>
                <a:spLocks noChangeShapeType="1"/>
              </p:cNvSpPr>
              <p:nvPr/>
            </p:nvSpPr>
            <p:spPr bwMode="auto">
              <a:xfrm>
                <a:off x="3181" y="3277"/>
                <a:ext cx="120" cy="1"/>
              </a:xfrm>
              <a:prstGeom prst="line">
                <a:avLst/>
              </a:prstGeom>
              <a:grpFill/>
              <a:ln w="9525">
                <a:solidFill>
                  <a:srgbClr val="FF0000"/>
                </a:solidFill>
                <a:round/>
                <a:headEnd/>
                <a:tailEnd/>
              </a:ln>
              <a:extLst/>
            </p:spPr>
            <p:txBody>
              <a:bodyPr/>
              <a:lstStyle/>
              <a:p>
                <a:endParaRPr lang="cs-CZ"/>
              </a:p>
            </p:txBody>
          </p:sp>
          <p:sp>
            <p:nvSpPr>
              <p:cNvPr id="18481" name="Oval 197"/>
              <p:cNvSpPr>
                <a:spLocks noChangeArrowheads="1"/>
              </p:cNvSpPr>
              <p:nvPr/>
            </p:nvSpPr>
            <p:spPr bwMode="auto">
              <a:xfrm>
                <a:off x="3223" y="3260"/>
                <a:ext cx="42" cy="40"/>
              </a:xfrm>
              <a:prstGeom prst="ellipse">
                <a:avLst/>
              </a:prstGeom>
              <a:grpFill/>
              <a:ln w="9525">
                <a:solidFill>
                  <a:srgbClr val="FF0000"/>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482" name="Line 198"/>
              <p:cNvSpPr>
                <a:spLocks noChangeShapeType="1"/>
              </p:cNvSpPr>
              <p:nvPr/>
            </p:nvSpPr>
            <p:spPr bwMode="auto">
              <a:xfrm flipV="1">
                <a:off x="2179" y="3107"/>
                <a:ext cx="576" cy="404"/>
              </a:xfrm>
              <a:prstGeom prst="line">
                <a:avLst/>
              </a:prstGeom>
              <a:grpFill/>
              <a:ln w="9525">
                <a:solidFill>
                  <a:srgbClr val="0000FF"/>
                </a:solidFill>
                <a:round/>
                <a:headEnd/>
                <a:tailEnd/>
              </a:ln>
              <a:extLst/>
            </p:spPr>
            <p:txBody>
              <a:bodyPr/>
              <a:lstStyle/>
              <a:p>
                <a:endParaRPr lang="cs-CZ"/>
              </a:p>
            </p:txBody>
          </p:sp>
          <p:sp>
            <p:nvSpPr>
              <p:cNvPr id="18483" name="Line 199"/>
              <p:cNvSpPr>
                <a:spLocks noChangeShapeType="1"/>
              </p:cNvSpPr>
              <p:nvPr/>
            </p:nvSpPr>
            <p:spPr bwMode="auto">
              <a:xfrm>
                <a:off x="2179" y="3511"/>
                <a:ext cx="1" cy="0"/>
              </a:xfrm>
              <a:prstGeom prst="line">
                <a:avLst/>
              </a:prstGeom>
              <a:grpFill/>
              <a:ln w="9525">
                <a:solidFill>
                  <a:srgbClr val="0000FF"/>
                </a:solidFill>
                <a:round/>
                <a:headEnd/>
                <a:tailEnd/>
              </a:ln>
              <a:extLst/>
            </p:spPr>
            <p:txBody>
              <a:bodyPr/>
              <a:lstStyle/>
              <a:p>
                <a:endParaRPr lang="cs-CZ"/>
              </a:p>
            </p:txBody>
          </p:sp>
          <p:sp>
            <p:nvSpPr>
              <p:cNvPr id="18484" name="Line 200"/>
              <p:cNvSpPr>
                <a:spLocks noChangeShapeType="1"/>
              </p:cNvSpPr>
              <p:nvPr/>
            </p:nvSpPr>
            <p:spPr bwMode="auto">
              <a:xfrm>
                <a:off x="2167" y="3511"/>
                <a:ext cx="24" cy="0"/>
              </a:xfrm>
              <a:prstGeom prst="line">
                <a:avLst/>
              </a:prstGeom>
              <a:grpFill/>
              <a:ln w="9525">
                <a:solidFill>
                  <a:srgbClr val="0000FF"/>
                </a:solidFill>
                <a:round/>
                <a:headEnd/>
                <a:tailEnd/>
              </a:ln>
              <a:extLst/>
            </p:spPr>
            <p:txBody>
              <a:bodyPr/>
              <a:lstStyle/>
              <a:p>
                <a:endParaRPr lang="cs-CZ"/>
              </a:p>
            </p:txBody>
          </p:sp>
          <p:sp>
            <p:nvSpPr>
              <p:cNvPr id="18485" name="Line 201"/>
              <p:cNvSpPr>
                <a:spLocks noChangeShapeType="1"/>
              </p:cNvSpPr>
              <p:nvPr/>
            </p:nvSpPr>
            <p:spPr bwMode="auto">
              <a:xfrm>
                <a:off x="2167" y="3511"/>
                <a:ext cx="24" cy="0"/>
              </a:xfrm>
              <a:prstGeom prst="line">
                <a:avLst/>
              </a:prstGeom>
              <a:grpFill/>
              <a:ln w="9525">
                <a:solidFill>
                  <a:srgbClr val="0000FF"/>
                </a:solidFill>
                <a:round/>
                <a:headEnd/>
                <a:tailEnd/>
              </a:ln>
              <a:extLst/>
            </p:spPr>
            <p:txBody>
              <a:bodyPr/>
              <a:lstStyle/>
              <a:p>
                <a:endParaRPr lang="cs-CZ"/>
              </a:p>
            </p:txBody>
          </p:sp>
          <p:sp>
            <p:nvSpPr>
              <p:cNvPr id="18486" name="Oval 202"/>
              <p:cNvSpPr>
                <a:spLocks noChangeArrowheads="1"/>
              </p:cNvSpPr>
              <p:nvPr/>
            </p:nvSpPr>
            <p:spPr bwMode="auto">
              <a:xfrm>
                <a:off x="2158" y="3490"/>
                <a:ext cx="43" cy="41"/>
              </a:xfrm>
              <a:prstGeom prst="ellipse">
                <a:avLst/>
              </a:prstGeom>
              <a:grpFill/>
              <a:ln w="9525">
                <a:solidFill>
                  <a:srgbClr val="0000FF"/>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487" name="Line 203"/>
              <p:cNvSpPr>
                <a:spLocks noChangeShapeType="1"/>
              </p:cNvSpPr>
              <p:nvPr/>
            </p:nvSpPr>
            <p:spPr bwMode="auto">
              <a:xfrm flipV="1">
                <a:off x="2755" y="2965"/>
                <a:ext cx="576" cy="142"/>
              </a:xfrm>
              <a:prstGeom prst="line">
                <a:avLst/>
              </a:prstGeom>
              <a:grpFill/>
              <a:ln w="9525">
                <a:solidFill>
                  <a:srgbClr val="0000FF"/>
                </a:solidFill>
                <a:round/>
                <a:headEnd/>
                <a:tailEnd/>
              </a:ln>
              <a:extLst/>
            </p:spPr>
            <p:txBody>
              <a:bodyPr/>
              <a:lstStyle/>
              <a:p>
                <a:endParaRPr lang="cs-CZ"/>
              </a:p>
            </p:txBody>
          </p:sp>
          <p:sp>
            <p:nvSpPr>
              <p:cNvPr id="18488" name="Line 204"/>
              <p:cNvSpPr>
                <a:spLocks noChangeShapeType="1"/>
              </p:cNvSpPr>
              <p:nvPr/>
            </p:nvSpPr>
            <p:spPr bwMode="auto">
              <a:xfrm>
                <a:off x="2755" y="3033"/>
                <a:ext cx="1" cy="148"/>
              </a:xfrm>
              <a:prstGeom prst="line">
                <a:avLst/>
              </a:prstGeom>
              <a:grpFill/>
              <a:ln w="9525">
                <a:solidFill>
                  <a:srgbClr val="0000FF"/>
                </a:solidFill>
                <a:round/>
                <a:headEnd/>
                <a:tailEnd/>
              </a:ln>
              <a:extLst/>
            </p:spPr>
            <p:txBody>
              <a:bodyPr/>
              <a:lstStyle/>
              <a:p>
                <a:endParaRPr lang="cs-CZ"/>
              </a:p>
            </p:txBody>
          </p:sp>
          <p:sp>
            <p:nvSpPr>
              <p:cNvPr id="18489" name="Line 205"/>
              <p:cNvSpPr>
                <a:spLocks noChangeShapeType="1"/>
              </p:cNvSpPr>
              <p:nvPr/>
            </p:nvSpPr>
            <p:spPr bwMode="auto">
              <a:xfrm>
                <a:off x="2743" y="3033"/>
                <a:ext cx="24" cy="0"/>
              </a:xfrm>
              <a:prstGeom prst="line">
                <a:avLst/>
              </a:prstGeom>
              <a:grpFill/>
              <a:ln w="9525">
                <a:solidFill>
                  <a:srgbClr val="0000FF"/>
                </a:solidFill>
                <a:round/>
                <a:headEnd/>
                <a:tailEnd/>
              </a:ln>
              <a:extLst/>
            </p:spPr>
            <p:txBody>
              <a:bodyPr/>
              <a:lstStyle/>
              <a:p>
                <a:endParaRPr lang="cs-CZ"/>
              </a:p>
            </p:txBody>
          </p:sp>
          <p:sp>
            <p:nvSpPr>
              <p:cNvPr id="18490" name="Line 206"/>
              <p:cNvSpPr>
                <a:spLocks noChangeShapeType="1"/>
              </p:cNvSpPr>
              <p:nvPr/>
            </p:nvSpPr>
            <p:spPr bwMode="auto">
              <a:xfrm>
                <a:off x="2743" y="3181"/>
                <a:ext cx="24" cy="0"/>
              </a:xfrm>
              <a:prstGeom prst="line">
                <a:avLst/>
              </a:prstGeom>
              <a:grpFill/>
              <a:ln w="9525">
                <a:solidFill>
                  <a:srgbClr val="0000FF"/>
                </a:solidFill>
                <a:round/>
                <a:headEnd/>
                <a:tailEnd/>
              </a:ln>
              <a:extLst/>
            </p:spPr>
            <p:txBody>
              <a:bodyPr/>
              <a:lstStyle/>
              <a:p>
                <a:endParaRPr lang="cs-CZ"/>
              </a:p>
            </p:txBody>
          </p:sp>
          <p:sp>
            <p:nvSpPr>
              <p:cNvPr id="18491" name="Oval 207"/>
              <p:cNvSpPr>
                <a:spLocks noChangeArrowheads="1"/>
              </p:cNvSpPr>
              <p:nvPr/>
            </p:nvSpPr>
            <p:spPr bwMode="auto">
              <a:xfrm>
                <a:off x="2734" y="3087"/>
                <a:ext cx="43" cy="40"/>
              </a:xfrm>
              <a:prstGeom prst="ellipse">
                <a:avLst/>
              </a:prstGeom>
              <a:grpFill/>
              <a:ln w="9525">
                <a:solidFill>
                  <a:srgbClr val="0000FF"/>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492" name="Line 208"/>
              <p:cNvSpPr>
                <a:spLocks noChangeShapeType="1"/>
              </p:cNvSpPr>
              <p:nvPr/>
            </p:nvSpPr>
            <p:spPr bwMode="auto">
              <a:xfrm>
                <a:off x="3331" y="2856"/>
                <a:ext cx="1" cy="222"/>
              </a:xfrm>
              <a:prstGeom prst="line">
                <a:avLst/>
              </a:prstGeom>
              <a:grpFill/>
              <a:ln w="9525">
                <a:solidFill>
                  <a:srgbClr val="0000FF"/>
                </a:solidFill>
                <a:round/>
                <a:headEnd/>
                <a:tailEnd/>
              </a:ln>
              <a:extLst/>
            </p:spPr>
            <p:txBody>
              <a:bodyPr/>
              <a:lstStyle/>
              <a:p>
                <a:endParaRPr lang="cs-CZ"/>
              </a:p>
            </p:txBody>
          </p:sp>
          <p:sp>
            <p:nvSpPr>
              <p:cNvPr id="18493" name="Line 209"/>
              <p:cNvSpPr>
                <a:spLocks noChangeShapeType="1"/>
              </p:cNvSpPr>
              <p:nvPr/>
            </p:nvSpPr>
            <p:spPr bwMode="auto">
              <a:xfrm>
                <a:off x="3319" y="2856"/>
                <a:ext cx="24" cy="1"/>
              </a:xfrm>
              <a:prstGeom prst="line">
                <a:avLst/>
              </a:prstGeom>
              <a:grpFill/>
              <a:ln w="9525">
                <a:solidFill>
                  <a:srgbClr val="0000FF"/>
                </a:solidFill>
                <a:round/>
                <a:headEnd/>
                <a:tailEnd/>
              </a:ln>
              <a:extLst/>
            </p:spPr>
            <p:txBody>
              <a:bodyPr/>
              <a:lstStyle/>
              <a:p>
                <a:endParaRPr lang="cs-CZ"/>
              </a:p>
            </p:txBody>
          </p:sp>
          <p:sp>
            <p:nvSpPr>
              <p:cNvPr id="18494" name="Line 210"/>
              <p:cNvSpPr>
                <a:spLocks noChangeShapeType="1"/>
              </p:cNvSpPr>
              <p:nvPr/>
            </p:nvSpPr>
            <p:spPr bwMode="auto">
              <a:xfrm>
                <a:off x="3319" y="3078"/>
                <a:ext cx="24" cy="1"/>
              </a:xfrm>
              <a:prstGeom prst="line">
                <a:avLst/>
              </a:prstGeom>
              <a:grpFill/>
              <a:ln w="9525">
                <a:solidFill>
                  <a:srgbClr val="0000FF"/>
                </a:solidFill>
                <a:round/>
                <a:headEnd/>
                <a:tailEnd/>
              </a:ln>
              <a:extLst/>
            </p:spPr>
            <p:txBody>
              <a:bodyPr/>
              <a:lstStyle/>
              <a:p>
                <a:endParaRPr lang="cs-CZ"/>
              </a:p>
            </p:txBody>
          </p:sp>
          <p:sp>
            <p:nvSpPr>
              <p:cNvPr id="18495" name="Oval 211"/>
              <p:cNvSpPr>
                <a:spLocks noChangeArrowheads="1"/>
              </p:cNvSpPr>
              <p:nvPr/>
            </p:nvSpPr>
            <p:spPr bwMode="auto">
              <a:xfrm>
                <a:off x="3310" y="2944"/>
                <a:ext cx="43" cy="41"/>
              </a:xfrm>
              <a:prstGeom prst="ellipse">
                <a:avLst/>
              </a:prstGeom>
              <a:grpFill/>
              <a:ln w="9525">
                <a:solidFill>
                  <a:srgbClr val="0000FF"/>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496" name="Line 212"/>
              <p:cNvSpPr>
                <a:spLocks noChangeShapeType="1"/>
              </p:cNvSpPr>
              <p:nvPr/>
            </p:nvSpPr>
            <p:spPr bwMode="auto">
              <a:xfrm flipV="1">
                <a:off x="2179" y="2703"/>
                <a:ext cx="576" cy="807"/>
              </a:xfrm>
              <a:prstGeom prst="line">
                <a:avLst/>
              </a:prstGeom>
              <a:grpFill/>
              <a:ln w="9525">
                <a:solidFill>
                  <a:srgbClr val="FF0000"/>
                </a:solidFill>
                <a:round/>
                <a:headEnd/>
                <a:tailEnd/>
              </a:ln>
              <a:extLst/>
            </p:spPr>
            <p:txBody>
              <a:bodyPr/>
              <a:lstStyle/>
              <a:p>
                <a:endParaRPr lang="cs-CZ"/>
              </a:p>
            </p:txBody>
          </p:sp>
          <p:sp>
            <p:nvSpPr>
              <p:cNvPr id="18497" name="Line 213"/>
              <p:cNvSpPr>
                <a:spLocks noChangeShapeType="1"/>
              </p:cNvSpPr>
              <p:nvPr/>
            </p:nvSpPr>
            <p:spPr bwMode="auto">
              <a:xfrm>
                <a:off x="2179" y="3511"/>
                <a:ext cx="1" cy="0"/>
              </a:xfrm>
              <a:prstGeom prst="line">
                <a:avLst/>
              </a:prstGeom>
              <a:grpFill/>
              <a:ln w="9525">
                <a:solidFill>
                  <a:srgbClr val="FF0000"/>
                </a:solidFill>
                <a:round/>
                <a:headEnd/>
                <a:tailEnd/>
              </a:ln>
              <a:extLst/>
            </p:spPr>
            <p:txBody>
              <a:bodyPr/>
              <a:lstStyle/>
              <a:p>
                <a:endParaRPr lang="cs-CZ"/>
              </a:p>
            </p:txBody>
          </p:sp>
          <p:sp>
            <p:nvSpPr>
              <p:cNvPr id="18498" name="Line 214"/>
              <p:cNvSpPr>
                <a:spLocks noChangeShapeType="1"/>
              </p:cNvSpPr>
              <p:nvPr/>
            </p:nvSpPr>
            <p:spPr bwMode="auto">
              <a:xfrm>
                <a:off x="2167" y="3511"/>
                <a:ext cx="24" cy="0"/>
              </a:xfrm>
              <a:prstGeom prst="line">
                <a:avLst/>
              </a:prstGeom>
              <a:grpFill/>
              <a:ln w="9525">
                <a:solidFill>
                  <a:srgbClr val="FF0000"/>
                </a:solidFill>
                <a:round/>
                <a:headEnd/>
                <a:tailEnd/>
              </a:ln>
              <a:extLst/>
            </p:spPr>
            <p:txBody>
              <a:bodyPr/>
              <a:lstStyle/>
              <a:p>
                <a:endParaRPr lang="cs-CZ"/>
              </a:p>
            </p:txBody>
          </p:sp>
          <p:sp>
            <p:nvSpPr>
              <p:cNvPr id="18499" name="Line 215"/>
              <p:cNvSpPr>
                <a:spLocks noChangeShapeType="1"/>
              </p:cNvSpPr>
              <p:nvPr/>
            </p:nvSpPr>
            <p:spPr bwMode="auto">
              <a:xfrm>
                <a:off x="2167" y="3511"/>
                <a:ext cx="24" cy="0"/>
              </a:xfrm>
              <a:prstGeom prst="line">
                <a:avLst/>
              </a:prstGeom>
              <a:grpFill/>
              <a:ln w="9525">
                <a:solidFill>
                  <a:srgbClr val="FF0000"/>
                </a:solidFill>
                <a:round/>
                <a:headEnd/>
                <a:tailEnd/>
              </a:ln>
              <a:extLst/>
            </p:spPr>
            <p:txBody>
              <a:bodyPr/>
              <a:lstStyle/>
              <a:p>
                <a:endParaRPr lang="cs-CZ"/>
              </a:p>
            </p:txBody>
          </p:sp>
          <p:sp>
            <p:nvSpPr>
              <p:cNvPr id="18500" name="Oval 216"/>
              <p:cNvSpPr>
                <a:spLocks noChangeArrowheads="1"/>
              </p:cNvSpPr>
              <p:nvPr/>
            </p:nvSpPr>
            <p:spPr bwMode="auto">
              <a:xfrm>
                <a:off x="2158" y="3490"/>
                <a:ext cx="43" cy="41"/>
              </a:xfrm>
              <a:prstGeom prst="ellipse">
                <a:avLst/>
              </a:prstGeom>
              <a:grpFill/>
              <a:ln w="9525">
                <a:solidFill>
                  <a:srgbClr val="FF0000"/>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501" name="Line 217"/>
              <p:cNvSpPr>
                <a:spLocks noChangeShapeType="1"/>
              </p:cNvSpPr>
              <p:nvPr/>
            </p:nvSpPr>
            <p:spPr bwMode="auto">
              <a:xfrm flipV="1">
                <a:off x="2755" y="2657"/>
                <a:ext cx="576" cy="46"/>
              </a:xfrm>
              <a:prstGeom prst="line">
                <a:avLst/>
              </a:prstGeom>
              <a:grpFill/>
              <a:ln w="9525">
                <a:solidFill>
                  <a:srgbClr val="FF0000"/>
                </a:solidFill>
                <a:round/>
                <a:headEnd/>
                <a:tailEnd/>
              </a:ln>
              <a:extLst/>
            </p:spPr>
            <p:txBody>
              <a:bodyPr/>
              <a:lstStyle/>
              <a:p>
                <a:endParaRPr lang="cs-CZ"/>
              </a:p>
            </p:txBody>
          </p:sp>
          <p:sp>
            <p:nvSpPr>
              <p:cNvPr id="18502" name="Line 218"/>
              <p:cNvSpPr>
                <a:spLocks noChangeShapeType="1"/>
              </p:cNvSpPr>
              <p:nvPr/>
            </p:nvSpPr>
            <p:spPr bwMode="auto">
              <a:xfrm>
                <a:off x="2755" y="2663"/>
                <a:ext cx="1" cy="85"/>
              </a:xfrm>
              <a:prstGeom prst="line">
                <a:avLst/>
              </a:prstGeom>
              <a:grpFill/>
              <a:ln w="9525">
                <a:solidFill>
                  <a:srgbClr val="FF0000"/>
                </a:solidFill>
                <a:round/>
                <a:headEnd/>
                <a:tailEnd/>
              </a:ln>
              <a:extLst/>
            </p:spPr>
            <p:txBody>
              <a:bodyPr/>
              <a:lstStyle/>
              <a:p>
                <a:endParaRPr lang="cs-CZ"/>
              </a:p>
            </p:txBody>
          </p:sp>
          <p:sp>
            <p:nvSpPr>
              <p:cNvPr id="18503" name="Line 219"/>
              <p:cNvSpPr>
                <a:spLocks noChangeShapeType="1"/>
              </p:cNvSpPr>
              <p:nvPr/>
            </p:nvSpPr>
            <p:spPr bwMode="auto">
              <a:xfrm>
                <a:off x="2743" y="2663"/>
                <a:ext cx="24" cy="0"/>
              </a:xfrm>
              <a:prstGeom prst="line">
                <a:avLst/>
              </a:prstGeom>
              <a:grpFill/>
              <a:ln w="9525">
                <a:solidFill>
                  <a:srgbClr val="FF0000"/>
                </a:solidFill>
                <a:round/>
                <a:headEnd/>
                <a:tailEnd/>
              </a:ln>
              <a:extLst/>
            </p:spPr>
            <p:txBody>
              <a:bodyPr/>
              <a:lstStyle/>
              <a:p>
                <a:endParaRPr lang="cs-CZ"/>
              </a:p>
            </p:txBody>
          </p:sp>
          <p:sp>
            <p:nvSpPr>
              <p:cNvPr id="18504" name="Line 220"/>
              <p:cNvSpPr>
                <a:spLocks noChangeShapeType="1"/>
              </p:cNvSpPr>
              <p:nvPr/>
            </p:nvSpPr>
            <p:spPr bwMode="auto">
              <a:xfrm>
                <a:off x="2743" y="2748"/>
                <a:ext cx="24" cy="0"/>
              </a:xfrm>
              <a:prstGeom prst="line">
                <a:avLst/>
              </a:prstGeom>
              <a:grpFill/>
              <a:ln w="9525">
                <a:solidFill>
                  <a:srgbClr val="FF0000"/>
                </a:solidFill>
                <a:round/>
                <a:headEnd/>
                <a:tailEnd/>
              </a:ln>
              <a:extLst/>
            </p:spPr>
            <p:txBody>
              <a:bodyPr/>
              <a:lstStyle/>
              <a:p>
                <a:endParaRPr lang="cs-CZ"/>
              </a:p>
            </p:txBody>
          </p:sp>
          <p:sp>
            <p:nvSpPr>
              <p:cNvPr id="18505" name="Oval 221"/>
              <p:cNvSpPr>
                <a:spLocks noChangeArrowheads="1"/>
              </p:cNvSpPr>
              <p:nvPr/>
            </p:nvSpPr>
            <p:spPr bwMode="auto">
              <a:xfrm>
                <a:off x="2734" y="2682"/>
                <a:ext cx="43" cy="41"/>
              </a:xfrm>
              <a:prstGeom prst="ellipse">
                <a:avLst/>
              </a:prstGeom>
              <a:grpFill/>
              <a:ln w="9525">
                <a:solidFill>
                  <a:srgbClr val="FF0000"/>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506" name="Line 222"/>
              <p:cNvSpPr>
                <a:spLocks noChangeShapeType="1"/>
              </p:cNvSpPr>
              <p:nvPr/>
            </p:nvSpPr>
            <p:spPr bwMode="auto">
              <a:xfrm>
                <a:off x="3331" y="2612"/>
                <a:ext cx="1" cy="91"/>
              </a:xfrm>
              <a:prstGeom prst="line">
                <a:avLst/>
              </a:prstGeom>
              <a:grpFill/>
              <a:ln w="9525">
                <a:solidFill>
                  <a:srgbClr val="FF0000"/>
                </a:solidFill>
                <a:round/>
                <a:headEnd/>
                <a:tailEnd/>
              </a:ln>
              <a:extLst/>
            </p:spPr>
            <p:txBody>
              <a:bodyPr/>
              <a:lstStyle/>
              <a:p>
                <a:endParaRPr lang="cs-CZ"/>
              </a:p>
            </p:txBody>
          </p:sp>
          <p:sp>
            <p:nvSpPr>
              <p:cNvPr id="18507" name="Line 223"/>
              <p:cNvSpPr>
                <a:spLocks noChangeShapeType="1"/>
              </p:cNvSpPr>
              <p:nvPr/>
            </p:nvSpPr>
            <p:spPr bwMode="auto">
              <a:xfrm>
                <a:off x="3319" y="2612"/>
                <a:ext cx="24" cy="0"/>
              </a:xfrm>
              <a:prstGeom prst="line">
                <a:avLst/>
              </a:prstGeom>
              <a:grpFill/>
              <a:ln w="9525">
                <a:solidFill>
                  <a:srgbClr val="FF0000"/>
                </a:solidFill>
                <a:round/>
                <a:headEnd/>
                <a:tailEnd/>
              </a:ln>
              <a:extLst/>
            </p:spPr>
            <p:txBody>
              <a:bodyPr/>
              <a:lstStyle/>
              <a:p>
                <a:endParaRPr lang="cs-CZ"/>
              </a:p>
            </p:txBody>
          </p:sp>
          <p:sp>
            <p:nvSpPr>
              <p:cNvPr id="18508" name="Line 224"/>
              <p:cNvSpPr>
                <a:spLocks noChangeShapeType="1"/>
              </p:cNvSpPr>
              <p:nvPr/>
            </p:nvSpPr>
            <p:spPr bwMode="auto">
              <a:xfrm>
                <a:off x="3319" y="2703"/>
                <a:ext cx="24" cy="0"/>
              </a:xfrm>
              <a:prstGeom prst="line">
                <a:avLst/>
              </a:prstGeom>
              <a:grpFill/>
              <a:ln w="9525">
                <a:solidFill>
                  <a:srgbClr val="FF0000"/>
                </a:solidFill>
                <a:round/>
                <a:headEnd/>
                <a:tailEnd/>
              </a:ln>
              <a:extLst/>
            </p:spPr>
            <p:txBody>
              <a:bodyPr/>
              <a:lstStyle/>
              <a:p>
                <a:endParaRPr lang="cs-CZ"/>
              </a:p>
            </p:txBody>
          </p:sp>
          <p:sp>
            <p:nvSpPr>
              <p:cNvPr id="18509" name="Oval 225"/>
              <p:cNvSpPr>
                <a:spLocks noChangeArrowheads="1"/>
              </p:cNvSpPr>
              <p:nvPr/>
            </p:nvSpPr>
            <p:spPr bwMode="auto">
              <a:xfrm>
                <a:off x="3310" y="2637"/>
                <a:ext cx="43" cy="40"/>
              </a:xfrm>
              <a:prstGeom prst="ellipse">
                <a:avLst/>
              </a:prstGeom>
              <a:grpFill/>
              <a:ln w="9525">
                <a:solidFill>
                  <a:srgbClr val="FF0000"/>
                </a:solidFill>
                <a:round/>
                <a:headEnd/>
                <a:tailEnd/>
              </a:ln>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cs-CZ" altLang="cs-CZ"/>
              </a:p>
            </p:txBody>
          </p:sp>
          <p:sp>
            <p:nvSpPr>
              <p:cNvPr id="18510" name="Line 226"/>
              <p:cNvSpPr>
                <a:spLocks noChangeShapeType="1"/>
              </p:cNvSpPr>
              <p:nvPr/>
            </p:nvSpPr>
            <p:spPr bwMode="auto">
              <a:xfrm>
                <a:off x="1891" y="3607"/>
                <a:ext cx="1728" cy="1"/>
              </a:xfrm>
              <a:prstGeom prst="line">
                <a:avLst/>
              </a:prstGeom>
              <a:grpFill/>
              <a:ln w="9525">
                <a:solidFill>
                  <a:srgbClr val="000000"/>
                </a:solidFill>
                <a:round/>
                <a:headEnd/>
                <a:tailEnd/>
              </a:ln>
              <a:extLst/>
            </p:spPr>
            <p:txBody>
              <a:bodyPr/>
              <a:lstStyle/>
              <a:p>
                <a:endParaRPr lang="cs-CZ"/>
              </a:p>
            </p:txBody>
          </p:sp>
          <p:sp>
            <p:nvSpPr>
              <p:cNvPr id="18511" name="Line 227"/>
              <p:cNvSpPr>
                <a:spLocks noChangeShapeType="1"/>
              </p:cNvSpPr>
              <p:nvPr/>
            </p:nvSpPr>
            <p:spPr bwMode="auto">
              <a:xfrm flipV="1">
                <a:off x="1891" y="2515"/>
                <a:ext cx="1" cy="1092"/>
              </a:xfrm>
              <a:prstGeom prst="line">
                <a:avLst/>
              </a:prstGeom>
              <a:grpFill/>
              <a:ln w="9525">
                <a:solidFill>
                  <a:srgbClr val="000000"/>
                </a:solidFill>
                <a:round/>
                <a:headEnd/>
                <a:tailEnd/>
              </a:ln>
              <a:extLst/>
            </p:spPr>
            <p:txBody>
              <a:bodyPr/>
              <a:lstStyle/>
              <a:p>
                <a:endParaRPr lang="cs-CZ"/>
              </a:p>
            </p:txBody>
          </p:sp>
          <p:sp>
            <p:nvSpPr>
              <p:cNvPr id="18512" name="Rectangle 228"/>
              <p:cNvSpPr>
                <a:spLocks noChangeArrowheads="1"/>
              </p:cNvSpPr>
              <p:nvPr/>
            </p:nvSpPr>
            <p:spPr bwMode="auto">
              <a:xfrm rot="-5400000">
                <a:off x="1452" y="2909"/>
                <a:ext cx="379" cy="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800" b="1">
                    <a:solidFill>
                      <a:srgbClr val="000000"/>
                    </a:solidFill>
                    <a:latin typeface="Arial" pitchFamily="34" charset="0"/>
                  </a:rPr>
                  <a:t>Delta DAS 28</a:t>
                </a:r>
              </a:p>
            </p:txBody>
          </p:sp>
          <p:sp>
            <p:nvSpPr>
              <p:cNvPr id="18513" name="Text Box 229"/>
              <p:cNvSpPr txBox="1">
                <a:spLocks noChangeArrowheads="1"/>
              </p:cNvSpPr>
              <p:nvPr/>
            </p:nvSpPr>
            <p:spPr bwMode="auto">
              <a:xfrm>
                <a:off x="1967" y="2363"/>
                <a:ext cx="186" cy="18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1400" b="1">
                    <a:solidFill>
                      <a:srgbClr val="000000"/>
                    </a:solidFill>
                    <a:latin typeface="Arial" pitchFamily="34" charset="0"/>
                  </a:rPr>
                  <a:t>C</a:t>
                </a:r>
              </a:p>
            </p:txBody>
          </p:sp>
          <p:sp>
            <p:nvSpPr>
              <p:cNvPr id="18514" name="Text Box 230"/>
              <p:cNvSpPr txBox="1">
                <a:spLocks noChangeArrowheads="1"/>
              </p:cNvSpPr>
              <p:nvPr/>
            </p:nvSpPr>
            <p:spPr bwMode="auto">
              <a:xfrm>
                <a:off x="2522" y="2526"/>
                <a:ext cx="429" cy="14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1000" b="1">
                    <a:solidFill>
                      <a:srgbClr val="000000"/>
                    </a:solidFill>
                    <a:latin typeface="Arial" pitchFamily="34" charset="0"/>
                  </a:rPr>
                  <a:t>p&lt;0.0001</a:t>
                </a:r>
              </a:p>
            </p:txBody>
          </p:sp>
          <p:sp>
            <p:nvSpPr>
              <p:cNvPr id="18515" name="Text Box 231"/>
              <p:cNvSpPr txBox="1">
                <a:spLocks noChangeArrowheads="1"/>
              </p:cNvSpPr>
              <p:nvPr/>
            </p:nvSpPr>
            <p:spPr bwMode="auto">
              <a:xfrm>
                <a:off x="3128" y="2463"/>
                <a:ext cx="387" cy="14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cs-CZ" altLang="cs-CZ" sz="1000" b="1">
                    <a:solidFill>
                      <a:srgbClr val="000000"/>
                    </a:solidFill>
                    <a:latin typeface="Arial" pitchFamily="34" charset="0"/>
                  </a:rPr>
                  <a:t>p&lt;0.002</a:t>
                </a:r>
              </a:p>
            </p:txBody>
          </p:sp>
        </p:grpSp>
      </p:grpSp>
      <p:sp>
        <p:nvSpPr>
          <p:cNvPr id="48360" name="Rectangle 232"/>
          <p:cNvSpPr>
            <a:spLocks noChangeArrowheads="1"/>
          </p:cNvSpPr>
          <p:nvPr/>
        </p:nvSpPr>
        <p:spPr bwMode="auto">
          <a:xfrm>
            <a:off x="323528" y="274638"/>
            <a:ext cx="8568952"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cs-CZ" sz="2100" b="1" dirty="0">
                <a:solidFill>
                  <a:schemeClr val="tx2"/>
                </a:solidFill>
              </a:rPr>
              <a:t>Srovnání účinnosti rituximabu u seropozitivních a seronegativních pacientů v </a:t>
            </a:r>
            <a:r>
              <a:rPr lang="cs-CZ" sz="2100" b="1" dirty="0" smtClean="0">
                <a:solidFill>
                  <a:schemeClr val="tx2"/>
                </a:solidFill>
              </a:rPr>
              <a:t>analýze registrů </a:t>
            </a:r>
            <a:r>
              <a:rPr lang="en-US" sz="2100" b="1" dirty="0">
                <a:solidFill>
                  <a:schemeClr val="tx2"/>
                </a:solidFill>
              </a:rPr>
              <a:t>C</a:t>
            </a:r>
            <a:r>
              <a:rPr lang="cs-CZ" sz="2100" b="1" dirty="0">
                <a:solidFill>
                  <a:schemeClr val="tx2"/>
                </a:solidFill>
              </a:rPr>
              <a:t>E</a:t>
            </a:r>
            <a:r>
              <a:rPr lang="en-US" sz="2100" b="1" dirty="0">
                <a:solidFill>
                  <a:schemeClr val="tx2"/>
                </a:solidFill>
              </a:rPr>
              <a:t>RERRA</a:t>
            </a:r>
          </a:p>
        </p:txBody>
      </p:sp>
      <p:sp>
        <p:nvSpPr>
          <p:cNvPr id="18440" name="Rectangle 233"/>
          <p:cNvSpPr>
            <a:spLocks noChangeArrowheads="1"/>
          </p:cNvSpPr>
          <p:nvPr/>
        </p:nvSpPr>
        <p:spPr bwMode="auto">
          <a:xfrm>
            <a:off x="6732240" y="5877272"/>
            <a:ext cx="2151440" cy="81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cs-CZ" altLang="cs-CZ" sz="1400" dirty="0" err="1"/>
              <a:t>Chatzidionysiou</a:t>
            </a:r>
            <a:r>
              <a:rPr lang="cs-CZ" altLang="cs-CZ" sz="1400" dirty="0"/>
              <a:t> K, et al.</a:t>
            </a:r>
          </a:p>
          <a:p>
            <a:pPr algn="ctr" eaLnBrk="1" hangingPunct="1"/>
            <a:r>
              <a:rPr lang="cs-CZ" altLang="cs-CZ" sz="1400" dirty="0"/>
              <a:t> Ann </a:t>
            </a:r>
            <a:r>
              <a:rPr lang="cs-CZ" altLang="cs-CZ" sz="1400" dirty="0" err="1"/>
              <a:t>Rheum</a:t>
            </a:r>
            <a:r>
              <a:rPr lang="cs-CZ" altLang="cs-CZ" sz="1400" dirty="0"/>
              <a:t> Dis</a:t>
            </a:r>
          </a:p>
          <a:p>
            <a:pPr algn="ctr" eaLnBrk="1" hangingPunct="1"/>
            <a:r>
              <a:rPr lang="cs-CZ" altLang="cs-CZ" sz="1400" dirty="0"/>
              <a:t>2011;70:1575-1580</a:t>
            </a:r>
          </a:p>
        </p:txBody>
      </p:sp>
    </p:spTree>
    <p:extLst>
      <p:ext uri="{BB962C8B-B14F-4D97-AF65-F5344CB8AC3E}">
        <p14:creationId xmlns:p14="http://schemas.microsoft.com/office/powerpoint/2010/main" val="2698443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rrowheads="1"/>
          </p:cNvSpPr>
          <p:nvPr>
            <p:ph type="title"/>
          </p:nvPr>
        </p:nvSpPr>
        <p:spPr>
          <a:xfrm>
            <a:off x="301625" y="516285"/>
            <a:ext cx="8540750" cy="752475"/>
          </a:xfrm>
        </p:spPr>
        <p:txBody>
          <a:bodyPr>
            <a:normAutofit fontScale="90000"/>
          </a:bodyPr>
          <a:lstStyle/>
          <a:p>
            <a:pPr eaLnBrk="1" hangingPunct="1">
              <a:defRPr/>
            </a:pPr>
            <a:r>
              <a:rPr lang="cs-CZ" sz="3600" b="1" dirty="0" smtClean="0"/>
              <a:t>Nežádoucí účinky biologické léčby</a:t>
            </a:r>
          </a:p>
        </p:txBody>
      </p:sp>
      <p:sp>
        <p:nvSpPr>
          <p:cNvPr id="145411" name="Rectangle 3"/>
          <p:cNvSpPr>
            <a:spLocks noGrp="1" noRot="1" noChangeArrowheads="1"/>
          </p:cNvSpPr>
          <p:nvPr>
            <p:ph type="body" idx="1"/>
          </p:nvPr>
        </p:nvSpPr>
        <p:spPr>
          <a:xfrm>
            <a:off x="733425" y="1484313"/>
            <a:ext cx="7799388" cy="5184775"/>
          </a:xfrm>
        </p:spPr>
        <p:txBody>
          <a:bodyPr/>
          <a:lstStyle/>
          <a:p>
            <a:pPr marL="541338" indent="-541338" eaLnBrk="1" hangingPunct="1">
              <a:lnSpc>
                <a:spcPct val="120000"/>
              </a:lnSpc>
              <a:buClr>
                <a:srgbClr val="66FFFF"/>
              </a:buClr>
              <a:buSzPct val="75000"/>
              <a:buFont typeface="Wingdings" pitchFamily="2" charset="2"/>
              <a:buChar char="Ø"/>
              <a:defRPr/>
            </a:pPr>
            <a:r>
              <a:rPr lang="cs-CZ" sz="2800" dirty="0" smtClean="0"/>
              <a:t>závažné infekce</a:t>
            </a:r>
          </a:p>
          <a:p>
            <a:pPr marL="541338" indent="-541338" eaLnBrk="1" hangingPunct="1">
              <a:lnSpc>
                <a:spcPct val="120000"/>
              </a:lnSpc>
              <a:buClr>
                <a:srgbClr val="66FFFF"/>
              </a:buClr>
              <a:buSzPct val="75000"/>
              <a:buFont typeface="Wingdings" pitchFamily="2" charset="2"/>
              <a:buChar char="Ø"/>
              <a:defRPr/>
            </a:pPr>
            <a:r>
              <a:rPr lang="cs-CZ" sz="2800" dirty="0" smtClean="0"/>
              <a:t>tbc a oportunní infekce</a:t>
            </a:r>
          </a:p>
          <a:p>
            <a:pPr marL="541338" indent="-541338" eaLnBrk="1" hangingPunct="1">
              <a:lnSpc>
                <a:spcPct val="120000"/>
              </a:lnSpc>
              <a:buClr>
                <a:srgbClr val="66FFFF"/>
              </a:buClr>
              <a:buSzPct val="75000"/>
              <a:buFont typeface="Wingdings" pitchFamily="2" charset="2"/>
              <a:buChar char="Ø"/>
              <a:defRPr/>
            </a:pPr>
            <a:r>
              <a:rPr lang="cs-CZ" sz="2800" dirty="0" smtClean="0"/>
              <a:t>alergické a lokální reakce</a:t>
            </a:r>
          </a:p>
          <a:p>
            <a:pPr marL="541338" indent="-541338" eaLnBrk="1" hangingPunct="1">
              <a:lnSpc>
                <a:spcPct val="120000"/>
              </a:lnSpc>
              <a:buClr>
                <a:srgbClr val="66FFFF"/>
              </a:buClr>
              <a:buSzPct val="75000"/>
              <a:buFont typeface="Wingdings" pitchFamily="2" charset="2"/>
              <a:buChar char="Ø"/>
              <a:defRPr/>
            </a:pPr>
            <a:r>
              <a:rPr lang="cs-CZ" sz="2800" dirty="0" smtClean="0"/>
              <a:t>indukce SLE – léčba onemocnění</a:t>
            </a:r>
          </a:p>
          <a:p>
            <a:pPr marL="541338" indent="-541338" eaLnBrk="1" hangingPunct="1">
              <a:lnSpc>
                <a:spcPct val="120000"/>
              </a:lnSpc>
              <a:buClr>
                <a:srgbClr val="66FFFF"/>
              </a:buClr>
              <a:buSzPct val="75000"/>
              <a:buFont typeface="Wingdings" pitchFamily="2" charset="2"/>
              <a:buChar char="Ø"/>
              <a:defRPr/>
            </a:pPr>
            <a:r>
              <a:rPr lang="cs-CZ" sz="2800" dirty="0" smtClean="0"/>
              <a:t>kardiální selhání (?)</a:t>
            </a:r>
          </a:p>
          <a:p>
            <a:pPr marL="541338" indent="-541338" eaLnBrk="1" hangingPunct="1">
              <a:lnSpc>
                <a:spcPct val="120000"/>
              </a:lnSpc>
              <a:buClr>
                <a:srgbClr val="66FFFF"/>
              </a:buClr>
              <a:buSzPct val="75000"/>
              <a:buFont typeface="Wingdings" pitchFamily="2" charset="2"/>
              <a:buChar char="Ø"/>
              <a:defRPr/>
            </a:pPr>
            <a:r>
              <a:rPr lang="cs-CZ" sz="2800" dirty="0" smtClean="0"/>
              <a:t>nádory (?) </a:t>
            </a:r>
          </a:p>
          <a:p>
            <a:pPr marL="541338" indent="-541338" eaLnBrk="1" hangingPunct="1">
              <a:lnSpc>
                <a:spcPct val="120000"/>
              </a:lnSpc>
              <a:buClr>
                <a:srgbClr val="66FFFF"/>
              </a:buClr>
              <a:buSzPct val="75000"/>
              <a:buFont typeface="Wingdings" pitchFamily="2" charset="2"/>
              <a:buChar char="Ø"/>
              <a:defRPr/>
            </a:pPr>
            <a:r>
              <a:rPr lang="cs-CZ" sz="2800" dirty="0" smtClean="0"/>
              <a:t>demyelinizační onemocnění</a:t>
            </a:r>
          </a:p>
        </p:txBody>
      </p:sp>
    </p:spTree>
    <p:extLst>
      <p:ext uri="{BB962C8B-B14F-4D97-AF65-F5344CB8AC3E}">
        <p14:creationId xmlns:p14="http://schemas.microsoft.com/office/powerpoint/2010/main" val="2587655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7467600" cy="1143000"/>
          </a:xfrm>
        </p:spPr>
        <p:txBody>
          <a:bodyPr>
            <a:noAutofit/>
          </a:bodyPr>
          <a:lstStyle/>
          <a:p>
            <a:r>
              <a:rPr lang="cs-CZ" b="1" dirty="0" smtClean="0"/>
              <a:t>Palmoplantární pustulóza u pacientky léčené anti TNF léčbou</a:t>
            </a:r>
            <a:endParaRPr lang="cs-CZ" b="1" dirty="0"/>
          </a:p>
        </p:txBody>
      </p:sp>
      <p:pic>
        <p:nvPicPr>
          <p:cNvPr id="17410" name="Picture 2" descr="C:\Users\spin\Documents\předlohy obrázků\RA\Goldnerová-RA - reakce na infliximab 0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412776"/>
            <a:ext cx="6683445" cy="514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350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08" name="Group 24"/>
          <p:cNvGraphicFramePr>
            <a:graphicFrameLocks noGrp="1"/>
          </p:cNvGraphicFramePr>
          <p:nvPr>
            <p:extLst>
              <p:ext uri="{D42A27DB-BD31-4B8C-83A1-F6EECF244321}">
                <p14:modId xmlns:p14="http://schemas.microsoft.com/office/powerpoint/2010/main" val="1099025013"/>
              </p:ext>
            </p:extLst>
          </p:nvPr>
        </p:nvGraphicFramePr>
        <p:xfrm>
          <a:off x="225871" y="875496"/>
          <a:ext cx="8234561" cy="5577840"/>
        </p:xfrm>
        <a:graphic>
          <a:graphicData uri="http://schemas.openxmlformats.org/drawingml/2006/table">
            <a:tbl>
              <a:tblPr/>
              <a:tblGrid>
                <a:gridCol w="8234561"/>
              </a:tblGrid>
              <a:tr h="2647950">
                <a:tc>
                  <a:txBody>
                    <a:bodyPr/>
                    <a:lstStyle>
                      <a:lvl1pPr marL="342900" indent="-342900">
                        <a:spcBef>
                          <a:spcPct val="20000"/>
                        </a:spcBef>
                        <a:tabLst>
                          <a:tab pos="228600" algn="l"/>
                        </a:tabLst>
                        <a:defRPr sz="2800">
                          <a:solidFill>
                            <a:schemeClr val="tx1"/>
                          </a:solidFill>
                          <a:latin typeface="Arial" pitchFamily="34" charset="0"/>
                        </a:defRPr>
                      </a:lvl1pPr>
                      <a:lvl2pPr marL="800100" indent="-342900">
                        <a:spcBef>
                          <a:spcPct val="20000"/>
                        </a:spcBef>
                        <a:tabLst>
                          <a:tab pos="228600" algn="l"/>
                        </a:tabLst>
                        <a:defRPr sz="2400">
                          <a:solidFill>
                            <a:schemeClr val="tx1"/>
                          </a:solidFill>
                          <a:latin typeface="Arial" pitchFamily="34" charset="0"/>
                        </a:defRPr>
                      </a:lvl2pPr>
                      <a:lvl3pPr marL="1257300" indent="-342900">
                        <a:spcBef>
                          <a:spcPct val="20000"/>
                        </a:spcBef>
                        <a:tabLst>
                          <a:tab pos="228600" algn="l"/>
                        </a:tabLst>
                        <a:defRPr sz="2000">
                          <a:solidFill>
                            <a:schemeClr val="tx1"/>
                          </a:solidFill>
                          <a:latin typeface="Arial" pitchFamily="34" charset="0"/>
                        </a:defRPr>
                      </a:lvl3pPr>
                      <a:lvl4pPr marL="1714500" indent="-342900">
                        <a:spcBef>
                          <a:spcPct val="20000"/>
                        </a:spcBef>
                        <a:tabLst>
                          <a:tab pos="228600" algn="l"/>
                        </a:tabLst>
                        <a:defRPr>
                          <a:solidFill>
                            <a:schemeClr val="tx1"/>
                          </a:solidFill>
                          <a:latin typeface="Arial" pitchFamily="34" charset="0"/>
                        </a:defRPr>
                      </a:lvl4pPr>
                      <a:lvl5pPr marL="2171700" indent="-342900">
                        <a:spcBef>
                          <a:spcPct val="20000"/>
                        </a:spcBef>
                        <a:tabLst>
                          <a:tab pos="228600" algn="l"/>
                        </a:tabLst>
                        <a:defRPr>
                          <a:solidFill>
                            <a:schemeClr val="tx1"/>
                          </a:solidFill>
                          <a:latin typeface="Arial" pitchFamily="34" charset="0"/>
                        </a:defRPr>
                      </a:lvl5pPr>
                      <a:lvl6pPr marL="2628900" indent="-342900" fontAlgn="base">
                        <a:spcBef>
                          <a:spcPct val="20000"/>
                        </a:spcBef>
                        <a:spcAft>
                          <a:spcPct val="0"/>
                        </a:spcAft>
                        <a:tabLst>
                          <a:tab pos="228600" algn="l"/>
                        </a:tabLst>
                        <a:defRPr>
                          <a:solidFill>
                            <a:schemeClr val="tx1"/>
                          </a:solidFill>
                          <a:latin typeface="Arial" pitchFamily="34" charset="0"/>
                        </a:defRPr>
                      </a:lvl6pPr>
                      <a:lvl7pPr marL="3086100" indent="-342900" fontAlgn="base">
                        <a:spcBef>
                          <a:spcPct val="20000"/>
                        </a:spcBef>
                        <a:spcAft>
                          <a:spcPct val="0"/>
                        </a:spcAft>
                        <a:tabLst>
                          <a:tab pos="228600" algn="l"/>
                        </a:tabLst>
                        <a:defRPr>
                          <a:solidFill>
                            <a:schemeClr val="tx1"/>
                          </a:solidFill>
                          <a:latin typeface="Arial" pitchFamily="34" charset="0"/>
                        </a:defRPr>
                      </a:lvl7pPr>
                      <a:lvl8pPr marL="3543300" indent="-342900" fontAlgn="base">
                        <a:spcBef>
                          <a:spcPct val="20000"/>
                        </a:spcBef>
                        <a:spcAft>
                          <a:spcPct val="0"/>
                        </a:spcAft>
                        <a:tabLst>
                          <a:tab pos="228600" algn="l"/>
                        </a:tabLst>
                        <a:defRPr>
                          <a:solidFill>
                            <a:schemeClr val="tx1"/>
                          </a:solidFill>
                          <a:latin typeface="Arial" pitchFamily="34" charset="0"/>
                        </a:defRPr>
                      </a:lvl8pPr>
                      <a:lvl9pPr marL="4000500" indent="-342900" fontAlgn="base">
                        <a:spcBef>
                          <a:spcPct val="20000"/>
                        </a:spcBef>
                        <a:spcAft>
                          <a:spcPct val="0"/>
                        </a:spcAft>
                        <a:tabLst>
                          <a:tab pos="228600" algn="l"/>
                        </a:tabLs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tab pos="228600" algn="l"/>
                        </a:tabLst>
                      </a:pPr>
                      <a:r>
                        <a:rPr kumimoji="0" lang="cs-CZ" altLang="cs-CZ" sz="1800" b="0" i="0" u="none" strike="noStrike" cap="none" normalizeH="0" baseline="0" dirty="0" smtClean="0">
                          <a:ln>
                            <a:noFill/>
                          </a:ln>
                          <a:solidFill>
                            <a:schemeClr val="tx1"/>
                          </a:solidFill>
                          <a:effectLst/>
                          <a:latin typeface="+mn-lt"/>
                        </a:rPr>
                        <a:t>a</a:t>
                      </a:r>
                      <a:r>
                        <a:rPr kumimoji="0" lang="en-GB" altLang="cs-CZ" sz="1800" b="0" i="0" u="none" strike="noStrike" cap="none" normalizeH="0" baseline="0" dirty="0" err="1" smtClean="0">
                          <a:ln>
                            <a:noFill/>
                          </a:ln>
                          <a:solidFill>
                            <a:schemeClr val="tx1"/>
                          </a:solidFill>
                          <a:effectLst/>
                          <a:latin typeface="+mn-lt"/>
                          <a:cs typeface="Times New Roman" pitchFamily="18" charset="0"/>
                        </a:rPr>
                        <a:t>ktivní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infekce</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tab pos="228600" algn="l"/>
                        </a:tabLst>
                      </a:pPr>
                      <a:r>
                        <a:rPr kumimoji="0" lang="cs-CZ" altLang="cs-CZ" sz="1800" b="0" i="0" u="none" strike="noStrike" cap="none" normalizeH="0" baseline="0" dirty="0" smtClean="0">
                          <a:ln>
                            <a:noFill/>
                          </a:ln>
                          <a:solidFill>
                            <a:schemeClr val="tx1"/>
                          </a:solidFill>
                          <a:effectLst/>
                          <a:latin typeface="+mn-lt"/>
                        </a:rPr>
                        <a:t>p</a:t>
                      </a:r>
                      <a:r>
                        <a:rPr kumimoji="0" lang="en-GB" altLang="cs-CZ" sz="1800" b="0" i="0" u="none" strike="noStrike" cap="none" normalizeH="0" baseline="0" dirty="0" err="1" smtClean="0">
                          <a:ln>
                            <a:noFill/>
                          </a:ln>
                          <a:solidFill>
                            <a:schemeClr val="tx1"/>
                          </a:solidFill>
                          <a:effectLst/>
                          <a:latin typeface="+mn-lt"/>
                          <a:cs typeface="Times New Roman" pitchFamily="18" charset="0"/>
                        </a:rPr>
                        <a:t>acienti</a:t>
                      </a:r>
                      <a:r>
                        <a:rPr kumimoji="0" lang="en-GB" altLang="cs-CZ" sz="1800" b="0" i="0" u="none" strike="noStrike" cap="none" normalizeH="0" baseline="0" dirty="0" smtClean="0">
                          <a:ln>
                            <a:noFill/>
                          </a:ln>
                          <a:solidFill>
                            <a:schemeClr val="tx1"/>
                          </a:solidFill>
                          <a:effectLst/>
                          <a:latin typeface="+mn-lt"/>
                          <a:cs typeface="Times New Roman" pitchFamily="18" charset="0"/>
                        </a:rPr>
                        <a:t> s </a:t>
                      </a:r>
                      <a:r>
                        <a:rPr kumimoji="0" lang="en-GB" altLang="cs-CZ" sz="1800" b="0" i="0" u="none" strike="noStrike" cap="none" normalizeH="0" baseline="0" dirty="0" err="1" smtClean="0">
                          <a:ln>
                            <a:noFill/>
                          </a:ln>
                          <a:solidFill>
                            <a:schemeClr val="tx1"/>
                          </a:solidFill>
                          <a:effectLst/>
                          <a:latin typeface="+mn-lt"/>
                          <a:cs typeface="Times New Roman" pitchFamily="18" charset="0"/>
                        </a:rPr>
                        <a:t>vysokým</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rizikem</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infekce</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včetně</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800100" marR="0" lvl="1" indent="-342900" algn="l" defTabSz="914400" rtl="0" eaLnBrk="0" fontAlgn="base" latinLnBrk="0" hangingPunct="0">
                        <a:lnSpc>
                          <a:spcPct val="100000"/>
                        </a:lnSpc>
                        <a:spcBef>
                          <a:spcPct val="0"/>
                        </a:spcBef>
                        <a:spcAft>
                          <a:spcPct val="0"/>
                        </a:spcAft>
                        <a:buClrTx/>
                        <a:buSzTx/>
                        <a:buFontTx/>
                        <a:buAutoNum type="alphaLcPeriod"/>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chronického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bércového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vředu</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800100" marR="0" lvl="1" indent="-342900" algn="l" defTabSz="914400" rtl="0" eaLnBrk="0" fontAlgn="base" latinLnBrk="0" hangingPunct="0">
                        <a:lnSpc>
                          <a:spcPct val="100000"/>
                        </a:lnSpc>
                        <a:spcBef>
                          <a:spcPct val="0"/>
                        </a:spcBef>
                        <a:spcAft>
                          <a:spcPct val="0"/>
                        </a:spcAft>
                        <a:buClrTx/>
                        <a:buSzTx/>
                        <a:buFontTx/>
                        <a:buAutoNum type="alphaLcPeriod"/>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předchozí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tuberkulóza</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dle</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místních</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doporučení</a:t>
                      </a:r>
                      <a:r>
                        <a:rPr kumimoji="0" lang="en-GB" altLang="cs-CZ" sz="1800" b="0" i="0" u="none" strike="noStrike" cap="none" normalizeH="0" baseline="0" dirty="0" smtClean="0">
                          <a:ln>
                            <a:noFill/>
                          </a:ln>
                          <a:solidFill>
                            <a:schemeClr val="tx1"/>
                          </a:solidFill>
                          <a:effectLst/>
                          <a:latin typeface="+mn-lt"/>
                          <a:cs typeface="Times New Roman" pitchFamily="18" charset="0"/>
                        </a:rPr>
                        <a:t> pro </a:t>
                      </a:r>
                      <a:r>
                        <a:rPr kumimoji="0" lang="en-GB" altLang="cs-CZ" sz="1800" b="0" i="0" u="none" strike="noStrike" cap="none" normalizeH="0" baseline="0" dirty="0" err="1" smtClean="0">
                          <a:ln>
                            <a:noFill/>
                          </a:ln>
                          <a:solidFill>
                            <a:schemeClr val="tx1"/>
                          </a:solidFill>
                          <a:effectLst/>
                          <a:latin typeface="+mn-lt"/>
                          <a:cs typeface="Times New Roman" pitchFamily="18" charset="0"/>
                        </a:rPr>
                        <a:t>léčbu</a:t>
                      </a:r>
                      <a:r>
                        <a:rPr kumimoji="0" lang="en-GB" altLang="cs-CZ" sz="1800" b="0" i="0" u="none" strike="noStrike" cap="none" normalizeH="0" baseline="0" dirty="0" smtClean="0">
                          <a:ln>
                            <a:noFill/>
                          </a:ln>
                          <a:solidFill>
                            <a:schemeClr val="tx1"/>
                          </a:solidFill>
                          <a:effectLst/>
                          <a:latin typeface="+mn-lt"/>
                          <a:cs typeface="Times New Roman" pitchFamily="18" charset="0"/>
                        </a:rPr>
                        <a:t> a </a:t>
                      </a:r>
                      <a:r>
                        <a:rPr kumimoji="0" lang="cs-CZ" altLang="cs-CZ" sz="1800" b="0" i="0" u="none" strike="noStrike" cap="none" normalizeH="0" baseline="0" dirty="0" smtClean="0">
                          <a:ln>
                            <a:noFill/>
                          </a:ln>
                          <a:solidFill>
                            <a:schemeClr val="tx1"/>
                          </a:solidFill>
                          <a:effectLst/>
                          <a:latin typeface="+mn-lt"/>
                        </a:rPr>
                        <a:t>  </a:t>
                      </a:r>
                    </a:p>
                    <a:p>
                      <a:pPr marL="800100" marR="0" lvl="1" indent="-342900" algn="l" defTabSz="914400" rtl="0" eaLnBrk="0" fontAlgn="base" latinLnBrk="0" hangingPunct="0">
                        <a:lnSpc>
                          <a:spcPct val="100000"/>
                        </a:lnSpc>
                        <a:spcBef>
                          <a:spcPct val="0"/>
                        </a:spcBef>
                        <a:spcAft>
                          <a:spcPct val="0"/>
                        </a:spcAft>
                        <a:buClrTx/>
                        <a:buSzTx/>
                        <a:buFontTx/>
                        <a:buNone/>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prevenci</a:t>
                      </a:r>
                      <a:r>
                        <a:rPr kumimoji="0" lang="en-GB" altLang="cs-CZ" sz="1800" b="0" i="0" u="none" strike="noStrike" cap="none" normalizeH="0" baseline="0" dirty="0" smtClean="0">
                          <a:ln>
                            <a:noFill/>
                          </a:ln>
                          <a:solidFill>
                            <a:schemeClr val="tx1"/>
                          </a:solidFill>
                          <a:effectLst/>
                          <a:latin typeface="+mn-lt"/>
                          <a:cs typeface="Times New Roman" pitchFamily="18" charset="0"/>
                        </a:rPr>
                        <a:t>)</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800100" marR="0" lvl="1" indent="-342900" algn="l" defTabSz="914400" rtl="0" eaLnBrk="0" fontAlgn="base" latinLnBrk="0" hangingPunct="0">
                        <a:lnSpc>
                          <a:spcPct val="100000"/>
                        </a:lnSpc>
                        <a:spcBef>
                          <a:spcPct val="0"/>
                        </a:spcBef>
                        <a:spcAft>
                          <a:spcPct val="0"/>
                        </a:spcAft>
                        <a:buClrTx/>
                        <a:buSzTx/>
                        <a:buFontTx/>
                        <a:buAutoNum type="alphaLcPeriod" startAt="3"/>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septická</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artritida</a:t>
                      </a:r>
                      <a:r>
                        <a:rPr kumimoji="0" lang="en-GB" altLang="cs-CZ" sz="1800" b="0" i="0" u="none" strike="noStrike" cap="none" normalizeH="0" baseline="0" dirty="0" smtClean="0">
                          <a:ln>
                            <a:noFill/>
                          </a:ln>
                          <a:solidFill>
                            <a:schemeClr val="tx1"/>
                          </a:solidFill>
                          <a:effectLst/>
                          <a:latin typeface="+mn-lt"/>
                          <a:cs typeface="Times New Roman" pitchFamily="18" charset="0"/>
                        </a:rPr>
                        <a:t> v </a:t>
                      </a:r>
                      <a:r>
                        <a:rPr kumimoji="0" lang="en-GB" altLang="cs-CZ" sz="1800" b="0" i="0" u="none" strike="noStrike" cap="none" normalizeH="0" baseline="0" dirty="0" err="1" smtClean="0">
                          <a:ln>
                            <a:noFill/>
                          </a:ln>
                          <a:solidFill>
                            <a:schemeClr val="tx1"/>
                          </a:solidFill>
                          <a:effectLst/>
                          <a:latin typeface="+mn-lt"/>
                          <a:cs typeface="Times New Roman" pitchFamily="18" charset="0"/>
                        </a:rPr>
                        <a:t>průběhu</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uplynulých</a:t>
                      </a:r>
                      <a:r>
                        <a:rPr kumimoji="0" lang="en-GB" altLang="cs-CZ" sz="1800" b="0" i="0" u="none" strike="noStrike" cap="none" normalizeH="0" baseline="0" dirty="0" smtClean="0">
                          <a:ln>
                            <a:noFill/>
                          </a:ln>
                          <a:solidFill>
                            <a:schemeClr val="tx1"/>
                          </a:solidFill>
                          <a:effectLst/>
                          <a:latin typeface="+mn-lt"/>
                          <a:cs typeface="Times New Roman" pitchFamily="18" charset="0"/>
                        </a:rPr>
                        <a:t> 12 </a:t>
                      </a:r>
                      <a:r>
                        <a:rPr kumimoji="0" lang="en-GB" altLang="cs-CZ" sz="1800" b="0" i="0" u="none" strike="noStrike" cap="none" normalizeH="0" baseline="0" dirty="0" err="1" smtClean="0">
                          <a:ln>
                            <a:noFill/>
                          </a:ln>
                          <a:solidFill>
                            <a:schemeClr val="tx1"/>
                          </a:solidFill>
                          <a:effectLst/>
                          <a:latin typeface="+mn-lt"/>
                          <a:cs typeface="Times New Roman" pitchFamily="18" charset="0"/>
                        </a:rPr>
                        <a:t>měsíců</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800100" marR="0" lvl="1" indent="-342900" algn="l" defTabSz="914400" rtl="0" eaLnBrk="0" fontAlgn="base" latinLnBrk="0" hangingPunct="0">
                        <a:lnSpc>
                          <a:spcPct val="100000"/>
                        </a:lnSpc>
                        <a:spcBef>
                          <a:spcPct val="0"/>
                        </a:spcBef>
                        <a:spcAft>
                          <a:spcPct val="0"/>
                        </a:spcAft>
                        <a:buClrTx/>
                        <a:buSzTx/>
                        <a:buFontTx/>
                        <a:buAutoNum type="alphaLcPeriod" startAt="3"/>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septická</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komplikace</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kloubní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náhrady</a:t>
                      </a:r>
                      <a:r>
                        <a:rPr kumimoji="0" lang="en-GB" altLang="cs-CZ" sz="1800" b="0" i="0" u="none" strike="noStrike" cap="none" normalizeH="0" baseline="0" dirty="0" smtClean="0">
                          <a:ln>
                            <a:noFill/>
                          </a:ln>
                          <a:solidFill>
                            <a:schemeClr val="tx1"/>
                          </a:solidFill>
                          <a:effectLst/>
                          <a:latin typeface="+mn-lt"/>
                          <a:cs typeface="Times New Roman" pitchFamily="18" charset="0"/>
                        </a:rPr>
                        <a:t> v </a:t>
                      </a:r>
                      <a:r>
                        <a:rPr kumimoji="0" lang="en-GB" altLang="cs-CZ" sz="1800" b="0" i="0" u="none" strike="noStrike" cap="none" normalizeH="0" baseline="0" dirty="0" err="1" smtClean="0">
                          <a:ln>
                            <a:noFill/>
                          </a:ln>
                          <a:solidFill>
                            <a:schemeClr val="tx1"/>
                          </a:solidFill>
                          <a:effectLst/>
                          <a:latin typeface="+mn-lt"/>
                          <a:cs typeface="Times New Roman" pitchFamily="18" charset="0"/>
                        </a:rPr>
                        <a:t>posledních</a:t>
                      </a:r>
                      <a:r>
                        <a:rPr kumimoji="0" lang="en-GB" altLang="cs-CZ" sz="1800" b="0" i="0" u="none" strike="noStrike" cap="none" normalizeH="0" baseline="0" dirty="0" smtClean="0">
                          <a:ln>
                            <a:noFill/>
                          </a:ln>
                          <a:solidFill>
                            <a:schemeClr val="tx1"/>
                          </a:solidFill>
                          <a:effectLst/>
                          <a:latin typeface="+mn-lt"/>
                          <a:cs typeface="Times New Roman" pitchFamily="18" charset="0"/>
                        </a:rPr>
                        <a:t> 12 </a:t>
                      </a:r>
                      <a:r>
                        <a:rPr kumimoji="0" lang="en-GB" altLang="cs-CZ" sz="1800" b="0" i="0" u="none" strike="noStrike" cap="none" normalizeH="0" baseline="0" dirty="0" err="1" smtClean="0">
                          <a:ln>
                            <a:noFill/>
                          </a:ln>
                          <a:solidFill>
                            <a:schemeClr val="tx1"/>
                          </a:solidFill>
                          <a:effectLst/>
                          <a:latin typeface="+mn-lt"/>
                          <a:cs typeface="Times New Roman" pitchFamily="18" charset="0"/>
                        </a:rPr>
                        <a:t>měsících</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cs-CZ" altLang="cs-CZ" sz="1800" b="0" i="0" u="none" strike="noStrike" cap="none" normalizeH="0" baseline="0" dirty="0" smtClean="0">
                          <a:ln>
                            <a:noFill/>
                          </a:ln>
                          <a:solidFill>
                            <a:schemeClr val="tx1"/>
                          </a:solidFill>
                          <a:effectLst/>
                          <a:latin typeface="+mn-lt"/>
                        </a:rPr>
                        <a:t>   </a:t>
                      </a:r>
                    </a:p>
                    <a:p>
                      <a:pPr marL="800100" marR="0" lvl="1" indent="-342900" algn="l" defTabSz="914400" rtl="0" eaLnBrk="0" fontAlgn="base" latinLnBrk="0" hangingPunct="0">
                        <a:lnSpc>
                          <a:spcPct val="100000"/>
                        </a:lnSpc>
                        <a:spcBef>
                          <a:spcPct val="0"/>
                        </a:spcBef>
                        <a:spcAft>
                          <a:spcPct val="0"/>
                        </a:spcAft>
                        <a:buClrTx/>
                        <a:buSzTx/>
                        <a:buFontTx/>
                        <a:buNone/>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nebo</a:t>
                      </a:r>
                      <a:r>
                        <a:rPr kumimoji="0" lang="en-GB" altLang="cs-CZ" sz="1800" b="0" i="0" u="none" strike="noStrike" cap="none" normalizeH="0" baseline="0" dirty="0" smtClean="0">
                          <a:ln>
                            <a:noFill/>
                          </a:ln>
                          <a:solidFill>
                            <a:schemeClr val="tx1"/>
                          </a:solidFill>
                          <a:effectLst/>
                          <a:latin typeface="+mn-lt"/>
                          <a:cs typeface="Times New Roman" pitchFamily="18" charset="0"/>
                        </a:rPr>
                        <a:t> bez </a:t>
                      </a:r>
                      <a:r>
                        <a:rPr kumimoji="0" lang="en-GB" altLang="cs-CZ" sz="1800" b="0" i="0" u="none" strike="noStrike" cap="none" normalizeH="0" baseline="0" dirty="0" err="1" smtClean="0">
                          <a:ln>
                            <a:noFill/>
                          </a:ln>
                          <a:solidFill>
                            <a:schemeClr val="tx1"/>
                          </a:solidFill>
                          <a:effectLst/>
                          <a:latin typeface="+mn-lt"/>
                          <a:cs typeface="Times New Roman" pitchFamily="18" charset="0"/>
                        </a:rPr>
                        <a:t>časového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omezení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pokud</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endoprotéza</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zůstává</a:t>
                      </a:r>
                      <a:r>
                        <a:rPr kumimoji="0" lang="en-GB" altLang="cs-CZ" sz="1800" b="0" i="0" u="none" strike="noStrike" cap="none" normalizeH="0" baseline="0" dirty="0" smtClean="0">
                          <a:ln>
                            <a:noFill/>
                          </a:ln>
                          <a:solidFill>
                            <a:schemeClr val="tx1"/>
                          </a:solidFill>
                          <a:effectLst/>
                          <a:latin typeface="+mn-lt"/>
                          <a:cs typeface="Times New Roman" pitchFamily="18" charset="0"/>
                        </a:rPr>
                        <a:t> in situ</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800100" marR="0" lvl="1" indent="-342900" algn="l" defTabSz="914400" rtl="0" eaLnBrk="0" fontAlgn="base" latinLnBrk="0" hangingPunct="0">
                        <a:lnSpc>
                          <a:spcPct val="100000"/>
                        </a:lnSpc>
                        <a:spcBef>
                          <a:spcPct val="0"/>
                        </a:spcBef>
                        <a:spcAft>
                          <a:spcPct val="0"/>
                        </a:spcAft>
                        <a:buClrTx/>
                        <a:buSzTx/>
                        <a:buFontTx/>
                        <a:buAutoNum type="alphaLcPeriod" startAt="5"/>
                        <a:tabLst>
                          <a:tab pos="228600" algn="l"/>
                        </a:tabLst>
                      </a:pPr>
                      <a:r>
                        <a:rPr kumimoji="0" lang="en-GB" altLang="cs-CZ" sz="1800" b="0" i="0" u="none" strike="noStrike" cap="none" normalizeH="0" baseline="0" dirty="0" err="1" smtClean="0">
                          <a:ln>
                            <a:noFill/>
                          </a:ln>
                          <a:solidFill>
                            <a:schemeClr val="tx1"/>
                          </a:solidFill>
                          <a:effectLst/>
                          <a:latin typeface="+mn-lt"/>
                          <a:cs typeface="Times New Roman" pitchFamily="18" charset="0"/>
                        </a:rPr>
                        <a:t>perzistující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nebo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rekurující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infekce</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nitrohrudních</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orgánů</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800100" marR="0" lvl="1" indent="-342900" algn="l" defTabSz="914400" rtl="0" eaLnBrk="0" fontAlgn="base" latinLnBrk="0" hangingPunct="0">
                        <a:lnSpc>
                          <a:spcPct val="100000"/>
                        </a:lnSpc>
                        <a:spcBef>
                          <a:spcPct val="0"/>
                        </a:spcBef>
                        <a:spcAft>
                          <a:spcPct val="0"/>
                        </a:spcAft>
                        <a:buClrTx/>
                        <a:buSzTx/>
                        <a:buFontTx/>
                        <a:buAutoNum type="alphaLcPeriod" startAt="5"/>
                        <a:tabLst>
                          <a:tab pos="228600" algn="l"/>
                        </a:tabLst>
                      </a:pPr>
                      <a:r>
                        <a:rPr kumimoji="0" lang="en-GB" altLang="cs-CZ" sz="1800" b="0" i="0" u="none" strike="noStrike" cap="none" normalizeH="0" baseline="0" dirty="0" err="1" smtClean="0">
                          <a:ln>
                            <a:noFill/>
                          </a:ln>
                          <a:solidFill>
                            <a:schemeClr val="tx1"/>
                          </a:solidFill>
                          <a:effectLst/>
                          <a:latin typeface="+mn-lt"/>
                          <a:cs typeface="Times New Roman" pitchFamily="18" charset="0"/>
                        </a:rPr>
                        <a:t>dlouhodobě</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zavedený</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močový</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katetr</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tab pos="228600" algn="l"/>
                        </a:tabLst>
                      </a:pPr>
                      <a:r>
                        <a:rPr kumimoji="0" lang="en-GB" altLang="cs-CZ" sz="1800" b="0" i="0" u="none" strike="noStrike" cap="none" normalizeH="0" baseline="0" dirty="0" err="1" smtClean="0">
                          <a:ln>
                            <a:noFill/>
                          </a:ln>
                          <a:solidFill>
                            <a:schemeClr val="tx1"/>
                          </a:solidFill>
                          <a:effectLst/>
                          <a:latin typeface="+mn-lt"/>
                          <a:cs typeface="Times New Roman" pitchFamily="18" charset="0"/>
                        </a:rPr>
                        <a:t>těhotné</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nebo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kojící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ženy</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ženy</a:t>
                      </a:r>
                      <a:r>
                        <a:rPr kumimoji="0" lang="en-GB" altLang="cs-CZ" sz="1800" b="0" i="0" u="none" strike="noStrike" cap="none" normalizeH="0" baseline="0" dirty="0" smtClean="0">
                          <a:ln>
                            <a:noFill/>
                          </a:ln>
                          <a:solidFill>
                            <a:schemeClr val="tx1"/>
                          </a:solidFill>
                          <a:effectLst/>
                          <a:latin typeface="+mn-lt"/>
                          <a:cs typeface="Times New Roman" pitchFamily="18" charset="0"/>
                        </a:rPr>
                        <a:t> ve </a:t>
                      </a:r>
                      <a:r>
                        <a:rPr kumimoji="0" lang="en-GB" altLang="cs-CZ" sz="1800" b="0" i="0" u="none" strike="noStrike" cap="none" normalizeH="0" baseline="0" dirty="0" err="1" smtClean="0">
                          <a:ln>
                            <a:noFill/>
                          </a:ln>
                          <a:solidFill>
                            <a:schemeClr val="tx1"/>
                          </a:solidFill>
                          <a:effectLst/>
                          <a:latin typeface="+mn-lt"/>
                          <a:cs typeface="Times New Roman" pitchFamily="18" charset="0"/>
                        </a:rPr>
                        <a:t>fertilním</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věku</a:t>
                      </a:r>
                      <a:r>
                        <a:rPr kumimoji="0" lang="en-GB" altLang="cs-CZ" sz="1800" b="0" i="0" u="none" strike="noStrike" cap="none" normalizeH="0" baseline="0" dirty="0" smtClean="0">
                          <a:ln>
                            <a:noFill/>
                          </a:ln>
                          <a:solidFill>
                            <a:schemeClr val="tx1"/>
                          </a:solidFill>
                          <a:effectLst/>
                          <a:latin typeface="+mn-lt"/>
                          <a:cs typeface="Times New Roman" pitchFamily="18" charset="0"/>
                        </a:rPr>
                        <a:t> bez </a:t>
                      </a:r>
                      <a:r>
                        <a:rPr kumimoji="0" lang="en-GB" altLang="cs-CZ" sz="1800" b="0" i="0" u="none" strike="noStrike" cap="none" normalizeH="0" baseline="0" dirty="0" err="1" smtClean="0">
                          <a:ln>
                            <a:noFill/>
                          </a:ln>
                          <a:solidFill>
                            <a:schemeClr val="tx1"/>
                          </a:solidFill>
                          <a:effectLst/>
                          <a:latin typeface="+mn-lt"/>
                          <a:cs typeface="Times New Roman" pitchFamily="18" charset="0"/>
                        </a:rPr>
                        <a:t>efektivní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antikoncepce</a:t>
                      </a:r>
                      <a:r>
                        <a:rPr kumimoji="0" lang="en-GB" altLang="cs-CZ" sz="1800" b="0" i="0" u="none" strike="noStrike" cap="none" normalizeH="0" baseline="0" dirty="0" smtClean="0">
                          <a:ln>
                            <a:noFill/>
                          </a:ln>
                          <a:solidFill>
                            <a:schemeClr val="tx1"/>
                          </a:solidFill>
                          <a:effectLst/>
                          <a:latin typeface="+mn-lt"/>
                          <a:cs typeface="Times New Roman" pitchFamily="18" charset="0"/>
                        </a:rPr>
                        <a:t> </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tab pos="228600" algn="l"/>
                        </a:tabLst>
                      </a:pPr>
                      <a:r>
                        <a:rPr kumimoji="0" lang="en-GB" altLang="cs-CZ" sz="1800" b="0" i="0" u="none" strike="noStrike" cap="none" normalizeH="0" baseline="0" dirty="0" err="1" smtClean="0">
                          <a:ln>
                            <a:noFill/>
                          </a:ln>
                          <a:solidFill>
                            <a:schemeClr val="tx1"/>
                          </a:solidFill>
                          <a:effectLst/>
                          <a:latin typeface="+mn-lt"/>
                          <a:cs typeface="Times New Roman" pitchFamily="18" charset="0"/>
                        </a:rPr>
                        <a:t>systémový</a:t>
                      </a:r>
                      <a:r>
                        <a:rPr kumimoji="0" lang="en-GB" altLang="cs-CZ" sz="1800" b="0" i="0" u="none" strike="noStrike" cap="none" normalizeH="0" baseline="0" dirty="0" smtClean="0">
                          <a:ln>
                            <a:noFill/>
                          </a:ln>
                          <a:solidFill>
                            <a:schemeClr val="tx1"/>
                          </a:solidFill>
                          <a:effectLst/>
                          <a:latin typeface="+mn-lt"/>
                          <a:cs typeface="Times New Roman" pitchFamily="18" charset="0"/>
                        </a:rPr>
                        <a:t> lupus erytematodes </a:t>
                      </a:r>
                      <a:r>
                        <a:rPr kumimoji="0" lang="en-GB" altLang="cs-CZ" sz="1800" b="0" i="0" u="none" strike="noStrike" cap="none" normalizeH="0" baseline="0" dirty="0" err="1" smtClean="0">
                          <a:ln>
                            <a:noFill/>
                          </a:ln>
                          <a:solidFill>
                            <a:schemeClr val="tx1"/>
                          </a:solidFill>
                          <a:effectLst/>
                          <a:latin typeface="+mn-lt"/>
                          <a:cs typeface="Times New Roman" pitchFamily="18" charset="0"/>
                        </a:rPr>
                        <a:t>nebo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roztroušená</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skleróza</a:t>
                      </a:r>
                      <a:r>
                        <a:rPr kumimoji="0" lang="en-GB" altLang="cs-CZ" sz="1800" b="0" i="0" u="none" strike="noStrike" cap="none" normalizeH="0" baseline="0" dirty="0" smtClean="0">
                          <a:ln>
                            <a:noFill/>
                          </a:ln>
                          <a:solidFill>
                            <a:schemeClr val="tx1"/>
                          </a:solidFill>
                          <a:effectLst/>
                          <a:latin typeface="+mn-lt"/>
                          <a:cs typeface="Times New Roman" pitchFamily="18" charset="0"/>
                        </a:rPr>
                        <a:t> v </a:t>
                      </a:r>
                      <a:r>
                        <a:rPr kumimoji="0" lang="en-GB" altLang="cs-CZ" sz="1800" b="0" i="0" u="none" strike="noStrike" cap="none" normalizeH="0" baseline="0" dirty="0" err="1" smtClean="0">
                          <a:ln>
                            <a:noFill/>
                          </a:ln>
                          <a:solidFill>
                            <a:schemeClr val="tx1"/>
                          </a:solidFill>
                          <a:effectLst/>
                          <a:latin typeface="+mn-lt"/>
                          <a:cs typeface="Times New Roman" pitchFamily="18" charset="0"/>
                        </a:rPr>
                        <a:t>osobní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anamnéze</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tab pos="228600" algn="l"/>
                        </a:tabLst>
                      </a:pPr>
                      <a:r>
                        <a:rPr kumimoji="0" lang="en-GB" altLang="cs-CZ" sz="1800" b="0" i="0" u="none" strike="noStrike" cap="none" normalizeH="0" baseline="0" dirty="0" err="1" smtClean="0">
                          <a:ln>
                            <a:noFill/>
                          </a:ln>
                          <a:solidFill>
                            <a:schemeClr val="tx1"/>
                          </a:solidFill>
                          <a:effectLst/>
                          <a:latin typeface="+mn-lt"/>
                          <a:cs typeface="Times New Roman" pitchFamily="18" charset="0"/>
                        </a:rPr>
                        <a:t>malignita</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nebo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prekanceróza</a:t>
                      </a:r>
                      <a:r>
                        <a:rPr kumimoji="0" lang="en-GB" altLang="cs-CZ" sz="1800" b="0" i="0" u="none" strike="noStrike" cap="none" normalizeH="0" baseline="0" dirty="0" smtClean="0">
                          <a:ln>
                            <a:noFill/>
                          </a:ln>
                          <a:solidFill>
                            <a:schemeClr val="tx1"/>
                          </a:solidFill>
                          <a:effectLst/>
                          <a:latin typeface="+mn-lt"/>
                          <a:cs typeface="Times New Roman" pitchFamily="18" charset="0"/>
                        </a:rPr>
                        <a:t> s </a:t>
                      </a:r>
                      <a:r>
                        <a:rPr kumimoji="0" lang="en-GB" altLang="cs-CZ" sz="1800" b="0" i="0" u="none" strike="noStrike" cap="none" normalizeH="0" baseline="0" dirty="0" err="1" smtClean="0">
                          <a:ln>
                            <a:noFill/>
                          </a:ln>
                          <a:solidFill>
                            <a:schemeClr val="tx1"/>
                          </a:solidFill>
                          <a:effectLst/>
                          <a:latin typeface="+mn-lt"/>
                          <a:cs typeface="Times New Roman" pitchFamily="18" charset="0"/>
                        </a:rPr>
                        <a:t>výjimkou</a:t>
                      </a:r>
                      <a:r>
                        <a:rPr kumimoji="0" lang="en-GB" altLang="cs-CZ" sz="1800" b="0" i="0" u="none" strike="noStrike" cap="none" normalizeH="0" baseline="0" dirty="0" smtClean="0">
                          <a:ln>
                            <a:noFill/>
                          </a:ln>
                          <a:solidFill>
                            <a:schemeClr val="tx1"/>
                          </a:solidFill>
                          <a:effectLst/>
                          <a:latin typeface="+mn-lt"/>
                          <a:cs typeface="Times New Roman" pitchFamily="18" charset="0"/>
                        </a:rPr>
                        <a:t>:</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800100" marR="0" lvl="1" indent="-342900" algn="l" defTabSz="914400" rtl="0" eaLnBrk="0" fontAlgn="base" latinLnBrk="0" hangingPunct="0">
                        <a:lnSpc>
                          <a:spcPct val="100000"/>
                        </a:lnSpc>
                        <a:spcBef>
                          <a:spcPct val="0"/>
                        </a:spcBef>
                        <a:spcAft>
                          <a:spcPct val="0"/>
                        </a:spcAft>
                        <a:buClrTx/>
                        <a:buSzTx/>
                        <a:buFontTx/>
                        <a:buAutoNum type="alphaLcPeriod"/>
                        <a:tabLst>
                          <a:tab pos="228600" algn="l"/>
                        </a:tabLst>
                      </a:pPr>
                      <a:r>
                        <a:rPr kumimoji="0" lang="en-GB" altLang="cs-CZ" sz="1800" b="0" i="0" u="none" strike="noStrike" cap="none" normalizeH="0" baseline="0" dirty="0" err="1" smtClean="0">
                          <a:ln>
                            <a:noFill/>
                          </a:ln>
                          <a:solidFill>
                            <a:schemeClr val="tx1"/>
                          </a:solidFill>
                          <a:effectLst/>
                          <a:latin typeface="+mn-lt"/>
                          <a:cs typeface="Times New Roman" pitchFamily="18" charset="0"/>
                        </a:rPr>
                        <a:t>bazocelulární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karcinom</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800100" marR="0" lvl="1" indent="-342900" algn="l" defTabSz="914400" rtl="0" eaLnBrk="0" fontAlgn="base" latinLnBrk="0" hangingPunct="0">
                        <a:lnSpc>
                          <a:spcPct val="100000"/>
                        </a:lnSpc>
                        <a:spcBef>
                          <a:spcPct val="0"/>
                        </a:spcBef>
                        <a:spcAft>
                          <a:spcPct val="0"/>
                        </a:spcAft>
                        <a:buClrTx/>
                        <a:buSzTx/>
                        <a:buFontTx/>
                        <a:buAutoNum type="alphaLcPeriod"/>
                        <a:tabLst>
                          <a:tab pos="228600" algn="l"/>
                        </a:tabLst>
                      </a:pPr>
                      <a:r>
                        <a:rPr kumimoji="0" lang="en-GB" altLang="cs-CZ" sz="1800" b="0" i="0" u="none" strike="noStrike" cap="none" normalizeH="0" baseline="0" dirty="0" smtClean="0">
                          <a:ln>
                            <a:noFill/>
                          </a:ln>
                          <a:solidFill>
                            <a:schemeClr val="tx1"/>
                          </a:solidFill>
                          <a:effectLst/>
                          <a:latin typeface="+mn-lt"/>
                          <a:cs typeface="Times New Roman" pitchFamily="18" charset="0"/>
                        </a:rPr>
                        <a:t>malignity </a:t>
                      </a:r>
                      <a:r>
                        <a:rPr kumimoji="0" lang="en-GB" altLang="cs-CZ" sz="1800" b="0" i="0" u="none" strike="noStrike" cap="none" normalizeH="0" baseline="0" dirty="0" err="1" smtClean="0">
                          <a:ln>
                            <a:noFill/>
                          </a:ln>
                          <a:solidFill>
                            <a:schemeClr val="tx1"/>
                          </a:solidFill>
                          <a:effectLst/>
                          <a:latin typeface="+mn-lt"/>
                          <a:cs typeface="Times New Roman" pitchFamily="18" charset="0"/>
                        </a:rPr>
                        <a:t>diagnostikované</a:t>
                      </a:r>
                      <a:r>
                        <a:rPr kumimoji="0" lang="en-GB" altLang="cs-CZ" sz="1800" b="0" i="0" u="none" strike="noStrike" cap="none" normalizeH="0" baseline="0" dirty="0" smtClean="0">
                          <a:ln>
                            <a:noFill/>
                          </a:ln>
                          <a:solidFill>
                            <a:schemeClr val="tx1"/>
                          </a:solidFill>
                          <a:effectLst/>
                          <a:latin typeface="+mn-lt"/>
                          <a:cs typeface="Times New Roman" pitchFamily="18" charset="0"/>
                        </a:rPr>
                        <a:t> a </a:t>
                      </a:r>
                      <a:r>
                        <a:rPr kumimoji="0" lang="en-GB" altLang="cs-CZ" sz="1800" b="0" i="0" u="none" strike="noStrike" cap="none" normalizeH="0" baseline="0" dirty="0" err="1" smtClean="0">
                          <a:ln>
                            <a:noFill/>
                          </a:ln>
                          <a:solidFill>
                            <a:schemeClr val="tx1"/>
                          </a:solidFill>
                          <a:effectLst/>
                          <a:latin typeface="+mn-lt"/>
                          <a:cs typeface="Times New Roman" pitchFamily="18" charset="0"/>
                        </a:rPr>
                        <a:t>léčené</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před</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déle</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než</a:t>
                      </a:r>
                      <a:r>
                        <a:rPr kumimoji="0" lang="en-GB" altLang="cs-CZ" sz="1800" b="0" i="0" u="none" strike="noStrike" cap="none" normalizeH="0" baseline="0" dirty="0" smtClean="0">
                          <a:ln>
                            <a:noFill/>
                          </a:ln>
                          <a:solidFill>
                            <a:schemeClr val="tx1"/>
                          </a:solidFill>
                          <a:effectLst/>
                          <a:latin typeface="+mn-lt"/>
                          <a:cs typeface="Times New Roman" pitchFamily="18" charset="0"/>
                        </a:rPr>
                        <a:t> 10 </a:t>
                      </a:r>
                      <a:r>
                        <a:rPr kumimoji="0" lang="en-GB" altLang="cs-CZ" sz="1800" b="0" i="0" u="none" strike="noStrike" cap="none" normalizeH="0" baseline="0" dirty="0" err="1" smtClean="0">
                          <a:ln>
                            <a:noFill/>
                          </a:ln>
                          <a:solidFill>
                            <a:schemeClr val="tx1"/>
                          </a:solidFill>
                          <a:effectLst/>
                          <a:latin typeface="+mn-lt"/>
                          <a:cs typeface="Times New Roman" pitchFamily="18" charset="0"/>
                        </a:rPr>
                        <a:t>lety</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kde</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pravděpodobnost</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úplného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vyléčení</a:t>
                      </a:r>
                      <a:r>
                        <a:rPr kumimoji="0" lang="en-GB" altLang="cs-CZ" sz="1800" b="0" i="0" u="none" strike="noStrike" cap="none" normalizeH="0" baseline="0" dirty="0" smtClean="0">
                          <a:ln>
                            <a:noFill/>
                          </a:ln>
                          <a:solidFill>
                            <a:schemeClr val="tx1"/>
                          </a:solidFill>
                          <a:effectLst/>
                          <a:latin typeface="+mn-lt"/>
                          <a:cs typeface="Times New Roman" pitchFamily="18" charset="0"/>
                        </a:rPr>
                        <a:t> je </a:t>
                      </a:r>
                      <a:r>
                        <a:rPr kumimoji="0" lang="en-GB" altLang="cs-CZ" sz="1800" b="0" i="0" u="none" strike="noStrike" cap="none" normalizeH="0" baseline="0" dirty="0" err="1" smtClean="0">
                          <a:ln>
                            <a:noFill/>
                          </a:ln>
                          <a:solidFill>
                            <a:schemeClr val="tx1"/>
                          </a:solidFill>
                          <a:effectLst/>
                          <a:latin typeface="+mn-lt"/>
                          <a:cs typeface="Times New Roman" pitchFamily="18" charset="0"/>
                        </a:rPr>
                        <a:t>velmi</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vysoká</a:t>
                      </a:r>
                      <a:r>
                        <a:rPr kumimoji="0" lang="en-GB" altLang="cs-CZ" sz="1800" b="0" i="0" u="none" strike="noStrike" cap="none" normalizeH="0" baseline="0" dirty="0" smtClean="0">
                          <a:ln>
                            <a:noFill/>
                          </a:ln>
                          <a:solidFill>
                            <a:schemeClr val="tx1"/>
                          </a:solidFill>
                          <a:effectLst/>
                          <a:latin typeface="+mn-lt"/>
                          <a:cs typeface="Times New Roman" pitchFamily="18" charset="0"/>
                        </a:rPr>
                        <a:t>)</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tab pos="228600" algn="l"/>
                        </a:tabLst>
                      </a:pPr>
                      <a:r>
                        <a:rPr kumimoji="0" lang="en-GB" altLang="cs-CZ" sz="1800" b="0" i="0" u="none" strike="noStrike" cap="none" normalizeH="0" baseline="0" dirty="0" err="1" smtClean="0">
                          <a:ln>
                            <a:noFill/>
                          </a:ln>
                          <a:solidFill>
                            <a:schemeClr val="tx1"/>
                          </a:solidFill>
                          <a:effectLst/>
                          <a:latin typeface="+mn-lt"/>
                          <a:cs typeface="Times New Roman" pitchFamily="18" charset="0"/>
                        </a:rPr>
                        <a:t>přítomnost</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radiologického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terminálního</a:t>
                      </a:r>
                      <a:r>
                        <a:rPr kumimoji="0" lang="en-GB" altLang="cs-CZ" sz="1800" b="0" i="0" u="none" strike="noStrike" cap="none" normalizeH="0" baseline="0" dirty="0" smtClean="0">
                          <a:ln>
                            <a:noFill/>
                          </a:ln>
                          <a:solidFill>
                            <a:schemeClr val="tx1"/>
                          </a:solidFill>
                          <a:effectLst/>
                          <a:latin typeface="+mn-lt"/>
                          <a:cs typeface="Times New Roman" pitchFamily="18" charset="0"/>
                        </a:rPr>
                        <a:t> stadia </a:t>
                      </a:r>
                      <a:r>
                        <a:rPr kumimoji="0" lang="en-GB" altLang="cs-CZ" sz="1800" b="0" i="0" u="none" strike="noStrike" cap="none" normalizeH="0" baseline="0" dirty="0" err="1" smtClean="0">
                          <a:ln>
                            <a:noFill/>
                          </a:ln>
                          <a:solidFill>
                            <a:schemeClr val="tx1"/>
                          </a:solidFill>
                          <a:effectLst/>
                          <a:latin typeface="+mn-lt"/>
                          <a:cs typeface="Times New Roman" pitchFamily="18" charset="0"/>
                        </a:rPr>
                        <a:t>definovaného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jako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obraz</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bambusové</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páteře</a:t>
                      </a:r>
                      <a:r>
                        <a:rPr kumimoji="0" lang="en-GB" altLang="cs-CZ" sz="1800" b="0" i="0" u="none" strike="noStrike" cap="none" normalizeH="0" baseline="0" dirty="0" smtClean="0">
                          <a:ln>
                            <a:noFill/>
                          </a:ln>
                          <a:solidFill>
                            <a:schemeClr val="tx1"/>
                          </a:solidFill>
                          <a:effectLst/>
                          <a:latin typeface="+mn-lt"/>
                          <a:cs typeface="Times New Roman" pitchFamily="18" charset="0"/>
                        </a:rPr>
                        <a:t>”.</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2005" name="Rectangle 21"/>
          <p:cNvSpPr>
            <a:spLocks noChangeArrowheads="1"/>
          </p:cNvSpPr>
          <p:nvPr/>
        </p:nvSpPr>
        <p:spPr bwMode="auto">
          <a:xfrm>
            <a:off x="899592" y="97468"/>
            <a:ext cx="72955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sz="2800" b="1" dirty="0" err="1">
                <a:latin typeface="+mj-lt"/>
              </a:rPr>
              <a:t>Vylučující</a:t>
            </a:r>
            <a:r>
              <a:rPr lang="en-GB" altLang="cs-CZ" sz="2800" b="1" dirty="0">
                <a:latin typeface="+mj-lt"/>
              </a:rPr>
              <a:t> </a:t>
            </a:r>
            <a:r>
              <a:rPr lang="en-GB" altLang="cs-CZ" sz="2800" b="1" dirty="0" err="1">
                <a:latin typeface="+mj-lt"/>
              </a:rPr>
              <a:t>kriteria</a:t>
            </a:r>
            <a:r>
              <a:rPr lang="en-GB" altLang="cs-CZ" sz="2800" b="1" dirty="0">
                <a:latin typeface="+mj-lt"/>
              </a:rPr>
              <a:t> </a:t>
            </a:r>
            <a:r>
              <a:rPr lang="en-GB" altLang="cs-CZ" sz="2800" b="1" dirty="0" err="1">
                <a:latin typeface="+mj-lt"/>
              </a:rPr>
              <a:t>léčby</a:t>
            </a:r>
            <a:r>
              <a:rPr lang="en-GB" altLang="cs-CZ" sz="2800" b="1" dirty="0">
                <a:latin typeface="+mj-lt"/>
              </a:rPr>
              <a:t> anti-TNF</a:t>
            </a:r>
            <a:r>
              <a:rPr lang="en-GB" altLang="cs-CZ" sz="2800" b="1" dirty="0">
                <a:latin typeface="+mj-lt"/>
                <a:sym typeface="Symbol" pitchFamily="18" charset="2"/>
              </a:rPr>
              <a:t></a:t>
            </a:r>
            <a:r>
              <a:rPr lang="en-GB" altLang="cs-CZ" sz="2800" b="1" dirty="0">
                <a:latin typeface="+mj-lt"/>
              </a:rPr>
              <a:t> </a:t>
            </a:r>
            <a:r>
              <a:rPr lang="en-GB" altLang="cs-CZ" sz="2800" i="1" dirty="0">
                <a:latin typeface="+mj-lt"/>
                <a:sym typeface="Symbol" pitchFamily="18" charset="2"/>
              </a:rPr>
              <a:t>[4]</a:t>
            </a:r>
          </a:p>
        </p:txBody>
      </p:sp>
    </p:spTree>
    <p:extLst>
      <p:ext uri="{BB962C8B-B14F-4D97-AF65-F5344CB8AC3E}">
        <p14:creationId xmlns:p14="http://schemas.microsoft.com/office/powerpoint/2010/main" val="43075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Řeší biologické léky všechny „</a:t>
            </a:r>
            <a:r>
              <a:rPr lang="cs-CZ" b="1" dirty="0" err="1" smtClean="0"/>
              <a:t>unmet</a:t>
            </a:r>
            <a:r>
              <a:rPr lang="cs-CZ" b="1" dirty="0" smtClean="0"/>
              <a:t> </a:t>
            </a:r>
            <a:r>
              <a:rPr lang="cs-CZ" b="1" dirty="0" err="1" smtClean="0"/>
              <a:t>needs</a:t>
            </a:r>
            <a:r>
              <a:rPr lang="cs-CZ" b="1" dirty="0" smtClean="0"/>
              <a:t>“ u parciální odpovědi na MTX?</a:t>
            </a:r>
            <a:endParaRPr lang="cs-CZ" b="1" dirty="0"/>
          </a:p>
        </p:txBody>
      </p:sp>
      <p:sp>
        <p:nvSpPr>
          <p:cNvPr id="3" name="Zástupný symbol pro obsah 2"/>
          <p:cNvSpPr>
            <a:spLocks noGrp="1"/>
          </p:cNvSpPr>
          <p:nvPr>
            <p:ph sz="quarter" idx="1"/>
          </p:nvPr>
        </p:nvSpPr>
        <p:spPr/>
        <p:txBody>
          <a:bodyPr/>
          <a:lstStyle/>
          <a:p>
            <a:r>
              <a:rPr lang="cs-CZ" dirty="0" smtClean="0">
                <a:solidFill>
                  <a:srgbClr val="0070C0"/>
                </a:solidFill>
              </a:rPr>
              <a:t>Rychlý začátek účinku </a:t>
            </a:r>
            <a:br>
              <a:rPr lang="cs-CZ" dirty="0" smtClean="0">
                <a:solidFill>
                  <a:srgbClr val="0070C0"/>
                </a:solidFill>
              </a:rPr>
            </a:br>
            <a:r>
              <a:rPr lang="cs-CZ" dirty="0" smtClean="0"/>
              <a:t>- ale ACR 50 až v týdnu 20-24</a:t>
            </a:r>
          </a:p>
          <a:p>
            <a:r>
              <a:rPr lang="cs-CZ" dirty="0" smtClean="0">
                <a:solidFill>
                  <a:srgbClr val="0070C0"/>
                </a:solidFill>
              </a:rPr>
              <a:t>Zlepšení příznaků </a:t>
            </a:r>
            <a:r>
              <a:rPr lang="cs-CZ" dirty="0" smtClean="0"/>
              <a:t/>
            </a:r>
            <a:br>
              <a:rPr lang="cs-CZ" dirty="0" smtClean="0"/>
            </a:br>
            <a:r>
              <a:rPr lang="cs-CZ" dirty="0" smtClean="0"/>
              <a:t>- ACR 50 je u 40 % a ACR 70 u 20 % </a:t>
            </a:r>
          </a:p>
          <a:p>
            <a:r>
              <a:rPr lang="cs-CZ" dirty="0" smtClean="0">
                <a:solidFill>
                  <a:srgbClr val="0070C0"/>
                </a:solidFill>
              </a:rPr>
              <a:t>Zlepšení kvality života a disability </a:t>
            </a:r>
            <a:r>
              <a:rPr lang="cs-CZ" dirty="0" smtClean="0"/>
              <a:t/>
            </a:r>
            <a:br>
              <a:rPr lang="cs-CZ" dirty="0" smtClean="0"/>
            </a:br>
            <a:r>
              <a:rPr lang="cs-CZ" dirty="0" smtClean="0"/>
              <a:t>- ale ~ 60 % pacientů má klinicky relevantní zlepšení </a:t>
            </a:r>
          </a:p>
          <a:p>
            <a:r>
              <a:rPr lang="cs-CZ" dirty="0" smtClean="0">
                <a:solidFill>
                  <a:srgbClr val="0070C0"/>
                </a:solidFill>
              </a:rPr>
              <a:t>Zlepšení rentgenové progrese</a:t>
            </a:r>
            <a:r>
              <a:rPr lang="cs-CZ" dirty="0" smtClean="0"/>
              <a:t/>
            </a:r>
            <a:br>
              <a:rPr lang="cs-CZ" dirty="0" smtClean="0"/>
            </a:br>
            <a:r>
              <a:rPr lang="cs-CZ" dirty="0" smtClean="0"/>
              <a:t>- ale kompletní inhibice jen u 60 % </a:t>
            </a:r>
          </a:p>
          <a:p>
            <a:r>
              <a:rPr lang="cs-CZ" dirty="0" smtClean="0">
                <a:solidFill>
                  <a:srgbClr val="0070C0"/>
                </a:solidFill>
              </a:rPr>
              <a:t>Přetrvávající efekt</a:t>
            </a:r>
            <a:r>
              <a:rPr lang="cs-CZ" dirty="0" smtClean="0"/>
              <a:t/>
            </a:r>
            <a:br>
              <a:rPr lang="cs-CZ" dirty="0" smtClean="0"/>
            </a:br>
            <a:r>
              <a:rPr lang="cs-CZ" dirty="0" smtClean="0"/>
              <a:t>- ale ukončení léčby 50 % za 5 let  </a:t>
            </a:r>
            <a:endParaRPr lang="cs-CZ" dirty="0"/>
          </a:p>
        </p:txBody>
      </p:sp>
    </p:spTree>
    <p:extLst>
      <p:ext uri="{BB962C8B-B14F-4D97-AF65-F5344CB8AC3E}">
        <p14:creationId xmlns:p14="http://schemas.microsoft.com/office/powerpoint/2010/main" val="3556826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Obsah přednášky </a:t>
            </a:r>
            <a:endParaRPr lang="cs-CZ" b="1" dirty="0"/>
          </a:p>
        </p:txBody>
      </p:sp>
      <p:sp>
        <p:nvSpPr>
          <p:cNvPr id="3" name="Zástupný symbol pro obsah 2"/>
          <p:cNvSpPr>
            <a:spLocks noGrp="1"/>
          </p:cNvSpPr>
          <p:nvPr>
            <p:ph sz="quarter" idx="1"/>
          </p:nvPr>
        </p:nvSpPr>
        <p:spPr/>
        <p:txBody>
          <a:bodyPr/>
          <a:lstStyle/>
          <a:p>
            <a:r>
              <a:rPr lang="cs-CZ" dirty="0" smtClean="0">
                <a:solidFill>
                  <a:srgbClr val="FF0000"/>
                </a:solidFill>
              </a:rPr>
              <a:t>Kde jsme nyní a jakým směrem jde vývoj v terapii a v klinickém hodnocení?</a:t>
            </a:r>
          </a:p>
          <a:p>
            <a:r>
              <a:rPr lang="cs-CZ" dirty="0" smtClean="0"/>
              <a:t>Revmatoidní artritida </a:t>
            </a:r>
          </a:p>
          <a:p>
            <a:r>
              <a:rPr lang="cs-CZ" dirty="0" smtClean="0"/>
              <a:t>Ankylozující spondylitida</a:t>
            </a:r>
          </a:p>
          <a:p>
            <a:r>
              <a:rPr lang="cs-CZ" dirty="0" smtClean="0"/>
              <a:t>Psoriatická artritida </a:t>
            </a:r>
            <a:endParaRPr lang="cs-CZ" dirty="0"/>
          </a:p>
        </p:txBody>
      </p:sp>
      <p:pic>
        <p:nvPicPr>
          <p:cNvPr id="8194" name="Picture 2" descr="C:\Users\spinglova\Documents\předlohy obrázků\RA\R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226991"/>
            <a:ext cx="2736304" cy="204509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spinglova\Documents\předlohy obrázků\DSCF66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2420888"/>
            <a:ext cx="2088232" cy="383692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2762" y="4239605"/>
            <a:ext cx="2794901" cy="203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084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Unmet</a:t>
            </a:r>
            <a:r>
              <a:rPr lang="cs-CZ" b="1" dirty="0" smtClean="0"/>
              <a:t> </a:t>
            </a:r>
            <a:r>
              <a:rPr lang="cs-CZ" b="1" dirty="0" err="1" smtClean="0"/>
              <a:t>needs</a:t>
            </a:r>
            <a:r>
              <a:rPr lang="cs-CZ" b="1" dirty="0" smtClean="0"/>
              <a:t> v léčbě revmatoidní artritidy </a:t>
            </a:r>
            <a:endParaRPr lang="cs-CZ" b="1" dirty="0"/>
          </a:p>
        </p:txBody>
      </p:sp>
      <p:sp>
        <p:nvSpPr>
          <p:cNvPr id="3" name="Zástupný symbol pro obsah 2"/>
          <p:cNvSpPr>
            <a:spLocks noGrp="1"/>
          </p:cNvSpPr>
          <p:nvPr>
            <p:ph sz="quarter" idx="1"/>
          </p:nvPr>
        </p:nvSpPr>
        <p:spPr/>
        <p:txBody>
          <a:bodyPr/>
          <a:lstStyle/>
          <a:p>
            <a:r>
              <a:rPr lang="cs-CZ" dirty="0" smtClean="0"/>
              <a:t>Většině pacientů se daří dobře, ale nejsou v remisi </a:t>
            </a:r>
          </a:p>
          <a:p>
            <a:r>
              <a:rPr lang="cs-CZ" dirty="0" smtClean="0"/>
              <a:t>Selhání léčby po 1 nebo 2 biologických lécích + MTX</a:t>
            </a:r>
          </a:p>
          <a:p>
            <a:r>
              <a:rPr lang="cs-CZ" dirty="0" smtClean="0"/>
              <a:t>Sekundární selhání – protilátky proti léku, změny glukokortikoidů a metotrexátu</a:t>
            </a:r>
          </a:p>
          <a:p>
            <a:r>
              <a:rPr lang="cs-CZ" dirty="0" smtClean="0"/>
              <a:t>Žádné markery pro výběr bDMARD – empirická léčba</a:t>
            </a:r>
          </a:p>
          <a:p>
            <a:r>
              <a:rPr lang="cs-CZ" dirty="0" smtClean="0"/>
              <a:t>Vyléčení, možnost vysazení – vzácné</a:t>
            </a:r>
          </a:p>
          <a:p>
            <a:r>
              <a:rPr lang="cs-CZ" dirty="0" smtClean="0"/>
              <a:t>Cena léčby, dostupnost</a:t>
            </a:r>
          </a:p>
          <a:p>
            <a:r>
              <a:rPr lang="cs-CZ" dirty="0" smtClean="0"/>
              <a:t>Potřeba nových bDMARDs</a:t>
            </a:r>
            <a:endParaRPr lang="cs-CZ" dirty="0"/>
          </a:p>
        </p:txBody>
      </p:sp>
    </p:spTree>
    <p:extLst>
      <p:ext uri="{BB962C8B-B14F-4D97-AF65-F5344CB8AC3E}">
        <p14:creationId xmlns:p14="http://schemas.microsoft.com/office/powerpoint/2010/main" val="814136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Možné trendy v léčbě revmatoidní artritidy </a:t>
            </a:r>
            <a:endParaRPr lang="cs-CZ" b="1" dirty="0"/>
          </a:p>
        </p:txBody>
      </p:sp>
      <p:sp>
        <p:nvSpPr>
          <p:cNvPr id="3" name="Zástupný symbol pro obsah 2"/>
          <p:cNvSpPr>
            <a:spLocks noGrp="1"/>
          </p:cNvSpPr>
          <p:nvPr>
            <p:ph sz="quarter" idx="1"/>
          </p:nvPr>
        </p:nvSpPr>
        <p:spPr>
          <a:xfrm>
            <a:off x="457200" y="1772816"/>
            <a:ext cx="8219256" cy="4873752"/>
          </a:xfrm>
        </p:spPr>
        <p:txBody>
          <a:bodyPr>
            <a:normAutofit/>
          </a:bodyPr>
          <a:lstStyle/>
          <a:p>
            <a:r>
              <a:rPr lang="cs-CZ" dirty="0" smtClean="0"/>
              <a:t>Nové biologické léky (inhibitory IL-6(r), IL-17, </a:t>
            </a:r>
            <a:r>
              <a:rPr lang="cs-CZ" dirty="0" err="1" smtClean="0"/>
              <a:t>GMsF</a:t>
            </a:r>
            <a:r>
              <a:rPr lang="cs-CZ" dirty="0" smtClean="0"/>
              <a:t>)</a:t>
            </a:r>
          </a:p>
          <a:p>
            <a:r>
              <a:rPr lang="cs-CZ" dirty="0" smtClean="0"/>
              <a:t>Nové </a:t>
            </a:r>
            <a:r>
              <a:rPr lang="cs-CZ" dirty="0" err="1" smtClean="0"/>
              <a:t>tsDMARDs</a:t>
            </a:r>
            <a:r>
              <a:rPr lang="cs-CZ" dirty="0" smtClean="0"/>
              <a:t> (JAK inhibitory, inhibitory tyrosinkinázy, </a:t>
            </a:r>
            <a:r>
              <a:rPr lang="cs-CZ" dirty="0" err="1" smtClean="0"/>
              <a:t>fosfodiesterázy</a:t>
            </a:r>
            <a:r>
              <a:rPr lang="cs-CZ" dirty="0" smtClean="0"/>
              <a:t>)</a:t>
            </a:r>
          </a:p>
          <a:p>
            <a:r>
              <a:rPr lang="cs-CZ" dirty="0" err="1" smtClean="0"/>
              <a:t>Pre</a:t>
            </a:r>
            <a:r>
              <a:rPr lang="cs-CZ" dirty="0" smtClean="0"/>
              <a:t> revmatoidní artritida</a:t>
            </a:r>
          </a:p>
          <a:p>
            <a:r>
              <a:rPr lang="cs-CZ" dirty="0" smtClean="0"/>
              <a:t>Časná revmatoidní artritida</a:t>
            </a:r>
          </a:p>
          <a:p>
            <a:r>
              <a:rPr lang="cs-CZ" dirty="0" smtClean="0"/>
              <a:t>Etablovaná revmatoidní artritida</a:t>
            </a:r>
          </a:p>
          <a:p>
            <a:r>
              <a:rPr lang="cs-CZ" dirty="0" smtClean="0"/>
              <a:t>Bude se stále používat metotrexát? </a:t>
            </a:r>
          </a:p>
          <a:p>
            <a:r>
              <a:rPr lang="cs-CZ" dirty="0" smtClean="0"/>
              <a:t>Kombinovaná léčba nebo monoterapie</a:t>
            </a:r>
          </a:p>
          <a:p>
            <a:r>
              <a:rPr lang="cs-CZ" dirty="0" smtClean="0"/>
              <a:t>Role glukokortikoidů</a:t>
            </a:r>
          </a:p>
          <a:p>
            <a:r>
              <a:rPr lang="cs-CZ" dirty="0" smtClean="0"/>
              <a:t>Komorbidity</a:t>
            </a:r>
          </a:p>
          <a:p>
            <a:r>
              <a:rPr lang="cs-CZ" dirty="0" smtClean="0"/>
              <a:t>Důkaz strukturální progrese </a:t>
            </a:r>
          </a:p>
        </p:txBody>
      </p:sp>
    </p:spTree>
    <p:extLst>
      <p:ext uri="{BB962C8B-B14F-4D97-AF65-F5344CB8AC3E}">
        <p14:creationId xmlns:p14="http://schemas.microsoft.com/office/powerpoint/2010/main" val="4146152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64691" y="253097"/>
            <a:ext cx="828377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3000" b="1" dirty="0">
                <a:solidFill>
                  <a:schemeClr val="tx1">
                    <a:lumMod val="65000"/>
                    <a:lumOff val="35000"/>
                  </a:schemeClr>
                </a:solidFill>
                <a:latin typeface="+mj-lt"/>
              </a:rPr>
              <a:t>Klinické zkoušení léků </a:t>
            </a:r>
            <a:r>
              <a:rPr lang="cs-CZ" altLang="cs-CZ" sz="3000" b="1" dirty="0" smtClean="0">
                <a:solidFill>
                  <a:schemeClr val="tx1">
                    <a:lumMod val="65000"/>
                    <a:lumOff val="35000"/>
                  </a:schemeClr>
                </a:solidFill>
                <a:latin typeface="+mj-lt"/>
              </a:rPr>
              <a:t/>
            </a:r>
            <a:br>
              <a:rPr lang="cs-CZ" altLang="cs-CZ" sz="3000" b="1" dirty="0" smtClean="0">
                <a:solidFill>
                  <a:schemeClr val="tx1">
                    <a:lumMod val="65000"/>
                    <a:lumOff val="35000"/>
                  </a:schemeClr>
                </a:solidFill>
                <a:latin typeface="+mj-lt"/>
              </a:rPr>
            </a:br>
            <a:r>
              <a:rPr lang="cs-CZ" altLang="cs-CZ" sz="3000" b="1" dirty="0" smtClean="0">
                <a:solidFill>
                  <a:schemeClr val="tx1">
                    <a:lumMod val="65000"/>
                    <a:lumOff val="35000"/>
                  </a:schemeClr>
                </a:solidFill>
                <a:latin typeface="+mj-lt"/>
              </a:rPr>
              <a:t>u </a:t>
            </a:r>
            <a:r>
              <a:rPr lang="cs-CZ" altLang="cs-CZ" sz="3000" b="1" dirty="0">
                <a:solidFill>
                  <a:schemeClr val="tx1">
                    <a:lumMod val="65000"/>
                    <a:lumOff val="35000"/>
                  </a:schemeClr>
                </a:solidFill>
                <a:latin typeface="+mj-lt"/>
              </a:rPr>
              <a:t>revmatoidní artritidy</a:t>
            </a:r>
          </a:p>
        </p:txBody>
      </p:sp>
      <p:sp>
        <p:nvSpPr>
          <p:cNvPr id="29699" name="Text Box 3"/>
          <p:cNvSpPr txBox="1">
            <a:spLocks noChangeArrowheads="1"/>
          </p:cNvSpPr>
          <p:nvPr/>
        </p:nvSpPr>
        <p:spPr bwMode="auto">
          <a:xfrm>
            <a:off x="539552" y="1557338"/>
            <a:ext cx="7650163"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080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marL="2519363">
              <a:defRPr>
                <a:solidFill>
                  <a:schemeClr val="tx1"/>
                </a:solidFill>
                <a:latin typeface="Arial" pitchFamily="34" charset="0"/>
              </a:defRPr>
            </a:lvl5pPr>
            <a:lvl6pPr marL="2976563" fontAlgn="base">
              <a:spcBef>
                <a:spcPct val="0"/>
              </a:spcBef>
              <a:spcAft>
                <a:spcPct val="0"/>
              </a:spcAft>
              <a:defRPr>
                <a:solidFill>
                  <a:schemeClr val="tx1"/>
                </a:solidFill>
                <a:latin typeface="Arial" pitchFamily="34" charset="0"/>
              </a:defRPr>
            </a:lvl6pPr>
            <a:lvl7pPr marL="3433763" fontAlgn="base">
              <a:spcBef>
                <a:spcPct val="0"/>
              </a:spcBef>
              <a:spcAft>
                <a:spcPct val="0"/>
              </a:spcAft>
              <a:defRPr>
                <a:solidFill>
                  <a:schemeClr val="tx1"/>
                </a:solidFill>
                <a:latin typeface="Arial" pitchFamily="34" charset="0"/>
              </a:defRPr>
            </a:lvl7pPr>
            <a:lvl8pPr marL="3890963" fontAlgn="base">
              <a:spcBef>
                <a:spcPct val="0"/>
              </a:spcBef>
              <a:spcAft>
                <a:spcPct val="0"/>
              </a:spcAft>
              <a:defRPr>
                <a:solidFill>
                  <a:schemeClr val="tx1"/>
                </a:solidFill>
                <a:latin typeface="Arial" pitchFamily="34" charset="0"/>
              </a:defRPr>
            </a:lvl8pPr>
            <a:lvl9pPr marL="4348163" fontAlgn="base">
              <a:spcBef>
                <a:spcPct val="0"/>
              </a:spcBef>
              <a:spcAft>
                <a:spcPct val="0"/>
              </a:spcAft>
              <a:defRPr>
                <a:solidFill>
                  <a:schemeClr val="tx1"/>
                </a:solidFill>
                <a:latin typeface="Arial" pitchFamily="34" charset="0"/>
              </a:defRPr>
            </a:lvl9pPr>
          </a:lstStyle>
          <a:p>
            <a:pPr>
              <a:buFontTx/>
              <a:buChar char="•"/>
            </a:pPr>
            <a:r>
              <a:rPr lang="cs-CZ" altLang="cs-CZ" sz="2200" dirty="0">
                <a:latin typeface="+mn-lt"/>
              </a:rPr>
              <a:t>    kategorie léků u RA</a:t>
            </a:r>
          </a:p>
          <a:p>
            <a:pPr>
              <a:buFontTx/>
              <a:buChar char="•"/>
            </a:pPr>
            <a:r>
              <a:rPr lang="cs-CZ" altLang="cs-CZ" sz="2200" dirty="0">
                <a:latin typeface="+mn-lt"/>
              </a:rPr>
              <a:t>    definice pacientů</a:t>
            </a:r>
          </a:p>
          <a:p>
            <a:pPr lvl="4">
              <a:buFont typeface="Symbol" pitchFamily="18" charset="2"/>
              <a:buChar char="-"/>
            </a:pPr>
            <a:r>
              <a:rPr lang="cs-CZ" altLang="cs-CZ" sz="2200" dirty="0">
                <a:latin typeface="+mn-lt"/>
              </a:rPr>
              <a:t>   diagnóza </a:t>
            </a:r>
          </a:p>
          <a:p>
            <a:pPr lvl="4">
              <a:buFont typeface="Symbol" pitchFamily="18" charset="2"/>
              <a:buChar char="-"/>
            </a:pPr>
            <a:r>
              <a:rPr lang="cs-CZ" altLang="cs-CZ" sz="2200" dirty="0">
                <a:latin typeface="+mn-lt"/>
              </a:rPr>
              <a:t>   anamnéza</a:t>
            </a:r>
          </a:p>
          <a:p>
            <a:pPr lvl="4">
              <a:buFont typeface="Symbol" pitchFamily="18" charset="2"/>
              <a:buChar char="-"/>
            </a:pPr>
            <a:r>
              <a:rPr lang="cs-CZ" altLang="cs-CZ" sz="2200" dirty="0">
                <a:latin typeface="+mn-lt"/>
              </a:rPr>
              <a:t>   farmakologická anamnéza</a:t>
            </a:r>
          </a:p>
          <a:p>
            <a:pPr lvl="4">
              <a:buFont typeface="Symbol" pitchFamily="18" charset="2"/>
              <a:buChar char="-"/>
            </a:pPr>
            <a:r>
              <a:rPr lang="cs-CZ" altLang="cs-CZ" sz="2200" dirty="0">
                <a:latin typeface="+mn-lt"/>
              </a:rPr>
              <a:t>   aktivita nemoci</a:t>
            </a:r>
          </a:p>
          <a:p>
            <a:pPr>
              <a:buFont typeface="Symbol" pitchFamily="18" charset="2"/>
              <a:buChar char="-"/>
            </a:pPr>
            <a:endParaRPr lang="cs-CZ" altLang="cs-CZ" sz="2200" dirty="0">
              <a:latin typeface="+mn-lt"/>
            </a:endParaRPr>
          </a:p>
          <a:p>
            <a:pPr>
              <a:buFontTx/>
              <a:buChar char="•"/>
            </a:pPr>
            <a:r>
              <a:rPr lang="cs-CZ" altLang="cs-CZ" sz="2200" dirty="0">
                <a:latin typeface="+mn-lt"/>
              </a:rPr>
              <a:t>    výběr ukazatelů</a:t>
            </a:r>
          </a:p>
          <a:p>
            <a:pPr lvl="4">
              <a:buFont typeface="Symbol" pitchFamily="18" charset="2"/>
              <a:buChar char="-"/>
            </a:pPr>
            <a:r>
              <a:rPr lang="cs-CZ" altLang="cs-CZ" sz="2200" dirty="0">
                <a:latin typeface="+mn-lt"/>
              </a:rPr>
              <a:t>   aktivita</a:t>
            </a:r>
          </a:p>
          <a:p>
            <a:pPr lvl="4">
              <a:buFont typeface="Symbol" pitchFamily="18" charset="2"/>
              <a:buChar char="-"/>
            </a:pPr>
            <a:r>
              <a:rPr lang="cs-CZ" altLang="cs-CZ" sz="2200" dirty="0">
                <a:latin typeface="+mn-lt"/>
              </a:rPr>
              <a:t>   kvalita života</a:t>
            </a:r>
          </a:p>
          <a:p>
            <a:pPr lvl="4">
              <a:buFont typeface="Symbol" pitchFamily="18" charset="2"/>
              <a:buChar char="-"/>
            </a:pPr>
            <a:r>
              <a:rPr lang="cs-CZ" altLang="cs-CZ" sz="2200" dirty="0">
                <a:latin typeface="+mn-lt"/>
              </a:rPr>
              <a:t>   morfologická progrese</a:t>
            </a:r>
          </a:p>
          <a:p>
            <a:pPr lvl="4">
              <a:buFont typeface="Symbol" pitchFamily="18" charset="2"/>
              <a:buChar char="-"/>
            </a:pPr>
            <a:r>
              <a:rPr lang="cs-CZ" altLang="cs-CZ" sz="2200" dirty="0">
                <a:latin typeface="+mn-lt"/>
              </a:rPr>
              <a:t>   ekonomické ukazatele</a:t>
            </a:r>
          </a:p>
          <a:p>
            <a:endParaRPr lang="cs-CZ" altLang="cs-CZ" sz="2200" dirty="0">
              <a:latin typeface="+mn-lt"/>
            </a:endParaRPr>
          </a:p>
          <a:p>
            <a:pPr>
              <a:buFontTx/>
              <a:buChar char="•"/>
            </a:pPr>
            <a:r>
              <a:rPr lang="cs-CZ" altLang="cs-CZ" sz="2200" dirty="0">
                <a:latin typeface="+mn-lt"/>
              </a:rPr>
              <a:t>    současná medikace  </a:t>
            </a:r>
          </a:p>
        </p:txBody>
      </p:sp>
    </p:spTree>
    <p:extLst>
      <p:ext uri="{BB962C8B-B14F-4D97-AF65-F5344CB8AC3E}">
        <p14:creationId xmlns:p14="http://schemas.microsoft.com/office/powerpoint/2010/main" val="37661246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Populace s revmatoidní artritidou v klinických studiích </a:t>
            </a:r>
            <a:endParaRPr lang="cs-CZ" b="1" dirty="0"/>
          </a:p>
        </p:txBody>
      </p:sp>
      <p:sp>
        <p:nvSpPr>
          <p:cNvPr id="3" name="Zástupný symbol pro obsah 2"/>
          <p:cNvSpPr>
            <a:spLocks noGrp="1"/>
          </p:cNvSpPr>
          <p:nvPr>
            <p:ph sz="quarter" idx="1"/>
          </p:nvPr>
        </p:nvSpPr>
        <p:spPr>
          <a:xfrm>
            <a:off x="457200" y="1795608"/>
            <a:ext cx="7467600" cy="4873752"/>
          </a:xfrm>
        </p:spPr>
        <p:txBody>
          <a:bodyPr/>
          <a:lstStyle/>
          <a:p>
            <a:r>
              <a:rPr lang="cs-CZ" dirty="0" smtClean="0"/>
              <a:t>MTX (DMARD) naivní </a:t>
            </a:r>
          </a:p>
          <a:p>
            <a:r>
              <a:rPr lang="cs-CZ" dirty="0" smtClean="0"/>
              <a:t>MTX (DMARD) selhaní </a:t>
            </a:r>
          </a:p>
          <a:p>
            <a:r>
              <a:rPr lang="cs-CZ" dirty="0" smtClean="0"/>
              <a:t>TNF selhaní </a:t>
            </a:r>
          </a:p>
          <a:p>
            <a:endParaRPr lang="cs-CZ" dirty="0"/>
          </a:p>
          <a:p>
            <a:r>
              <a:rPr lang="cs-CZ" dirty="0" smtClean="0"/>
              <a:t>Časná revmatoidní artritida</a:t>
            </a:r>
          </a:p>
          <a:p>
            <a:r>
              <a:rPr lang="cs-CZ" dirty="0" smtClean="0"/>
              <a:t>Etablovaná revmatoidní artritida</a:t>
            </a:r>
          </a:p>
          <a:p>
            <a:pPr marL="0" indent="0">
              <a:buNone/>
            </a:pPr>
            <a:endParaRPr lang="cs-CZ" dirty="0"/>
          </a:p>
          <a:p>
            <a:r>
              <a:rPr lang="cs-CZ" dirty="0" smtClean="0"/>
              <a:t>Monoterapie </a:t>
            </a:r>
          </a:p>
          <a:p>
            <a:r>
              <a:rPr lang="cs-CZ" dirty="0" smtClean="0"/>
              <a:t>Kombinovaná terapie (MTX, DMARD) </a:t>
            </a:r>
            <a:endParaRPr lang="cs-CZ" dirty="0"/>
          </a:p>
        </p:txBody>
      </p:sp>
    </p:spTree>
    <p:extLst>
      <p:ext uri="{BB962C8B-B14F-4D97-AF65-F5344CB8AC3E}">
        <p14:creationId xmlns:p14="http://schemas.microsoft.com/office/powerpoint/2010/main" val="326587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Klinické hodnocení u revmatoidní artritidy </a:t>
            </a:r>
            <a:endParaRPr lang="cs-CZ" b="1" dirty="0"/>
          </a:p>
        </p:txBody>
      </p:sp>
      <p:sp>
        <p:nvSpPr>
          <p:cNvPr id="3" name="Zástupný symbol pro obsah 2"/>
          <p:cNvSpPr>
            <a:spLocks noGrp="1"/>
          </p:cNvSpPr>
          <p:nvPr>
            <p:ph sz="quarter" idx="1"/>
          </p:nvPr>
        </p:nvSpPr>
        <p:spPr>
          <a:xfrm>
            <a:off x="457200" y="1867616"/>
            <a:ext cx="7467600" cy="4873752"/>
          </a:xfrm>
        </p:spPr>
        <p:txBody>
          <a:bodyPr/>
          <a:lstStyle/>
          <a:p>
            <a:r>
              <a:rPr lang="cs-CZ" dirty="0" smtClean="0"/>
              <a:t>Všechna bDMARD a cílená sDMARD u MTX selhávajících v kombinaci s MTX: </a:t>
            </a:r>
            <a:br>
              <a:rPr lang="cs-CZ" dirty="0" smtClean="0"/>
            </a:br>
            <a:r>
              <a:rPr lang="cs-CZ" dirty="0" smtClean="0"/>
              <a:t>ACR 20		60 %</a:t>
            </a:r>
            <a:br>
              <a:rPr lang="cs-CZ" dirty="0" smtClean="0"/>
            </a:br>
            <a:r>
              <a:rPr lang="cs-CZ" dirty="0" smtClean="0"/>
              <a:t>ACR 50		40 %</a:t>
            </a:r>
            <a:br>
              <a:rPr lang="cs-CZ" dirty="0" smtClean="0"/>
            </a:br>
            <a:r>
              <a:rPr lang="cs-CZ" dirty="0" smtClean="0"/>
              <a:t>ACR 70		20 % </a:t>
            </a:r>
            <a:br>
              <a:rPr lang="cs-CZ" dirty="0" smtClean="0"/>
            </a:br>
            <a:endParaRPr lang="cs-CZ" dirty="0" smtClean="0"/>
          </a:p>
          <a:p>
            <a:r>
              <a:rPr lang="cs-CZ" dirty="0" smtClean="0"/>
              <a:t>U TNF selhávajících v kombinaci s MTX </a:t>
            </a:r>
            <a:br>
              <a:rPr lang="cs-CZ" dirty="0" smtClean="0"/>
            </a:br>
            <a:r>
              <a:rPr lang="cs-CZ" dirty="0" smtClean="0"/>
              <a:t>ACR 20		50 %</a:t>
            </a:r>
            <a:br>
              <a:rPr lang="cs-CZ" dirty="0" smtClean="0"/>
            </a:br>
            <a:r>
              <a:rPr lang="cs-CZ" dirty="0" smtClean="0"/>
              <a:t>ACR 50		20 %</a:t>
            </a:r>
            <a:br>
              <a:rPr lang="cs-CZ" dirty="0" smtClean="0"/>
            </a:br>
            <a:r>
              <a:rPr lang="cs-CZ" dirty="0" smtClean="0"/>
              <a:t>ACR 70		10 % </a:t>
            </a:r>
            <a:endParaRPr lang="cs-CZ" dirty="0"/>
          </a:p>
        </p:txBody>
      </p:sp>
    </p:spTree>
    <p:extLst>
      <p:ext uri="{BB962C8B-B14F-4D97-AF65-F5344CB8AC3E}">
        <p14:creationId xmlns:p14="http://schemas.microsoft.com/office/powerpoint/2010/main" val="2283032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2"/>
          <p:cNvGraphicFramePr>
            <a:graphicFrameLocks noGrp="1" noChangeAspect="1"/>
          </p:cNvGraphicFramePr>
          <p:nvPr>
            <p:ph type="chart" idx="1"/>
          </p:nvPr>
        </p:nvGraphicFramePr>
        <p:xfrm>
          <a:off x="558800" y="1081088"/>
          <a:ext cx="8164513" cy="5373687"/>
        </p:xfrm>
        <a:graphic>
          <a:graphicData uri="http://schemas.openxmlformats.org/presentationml/2006/ole">
            <mc:AlternateContent xmlns:mc="http://schemas.openxmlformats.org/markup-compatibility/2006">
              <mc:Choice xmlns:v="urn:schemas-microsoft-com:vml" Requires="v">
                <p:oleObj spid="_x0000_s1066" name="Graf" r:id="rId3" imgW="8162877" imgH="5372190" progId="MSGraph.Chart.8">
                  <p:embed followColorScheme="full"/>
                </p:oleObj>
              </mc:Choice>
              <mc:Fallback>
                <p:oleObj name="Graf" r:id="rId3" imgW="8162877" imgH="5372190" progId="MSGraph.Chart.8">
                  <p:embed followColorScheme="full"/>
                  <p:pic>
                    <p:nvPicPr>
                      <p:cNvPr id="0" name=""/>
                      <p:cNvPicPr>
                        <a:picLocks noChangeAspect="1" noChangeArrowheads="1"/>
                      </p:cNvPicPr>
                      <p:nvPr/>
                    </p:nvPicPr>
                    <p:blipFill>
                      <a:blip r:embed="rId4"/>
                      <a:srcRect/>
                      <a:stretch>
                        <a:fillRect/>
                      </a:stretch>
                    </p:blipFill>
                    <p:spPr bwMode="auto">
                      <a:xfrm>
                        <a:off x="558800" y="1081088"/>
                        <a:ext cx="8164513" cy="5373687"/>
                      </a:xfrm>
                      <a:prstGeom prst="rect">
                        <a:avLst/>
                      </a:prstGeom>
                    </p:spPr>
                  </p:pic>
                </p:oleObj>
              </mc:Fallback>
            </mc:AlternateContent>
          </a:graphicData>
        </a:graphic>
      </p:graphicFrame>
      <p:sp>
        <p:nvSpPr>
          <p:cNvPr id="53251" name="Text Box 3"/>
          <p:cNvSpPr txBox="1">
            <a:spLocks noChangeArrowheads="1"/>
          </p:cNvSpPr>
          <p:nvPr/>
        </p:nvSpPr>
        <p:spPr bwMode="auto">
          <a:xfrm>
            <a:off x="685800" y="1676400"/>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a:latin typeface="Times New Roman" pitchFamily="18" charset="0"/>
              </a:rPr>
              <a:t>%</a:t>
            </a:r>
            <a:endParaRPr lang="en-US" altLang="cs-CZ" sz="2400">
              <a:latin typeface="Times New Roman" pitchFamily="18" charset="0"/>
            </a:endParaRPr>
          </a:p>
        </p:txBody>
      </p:sp>
      <p:sp>
        <p:nvSpPr>
          <p:cNvPr id="53252" name="Text Box 4"/>
          <p:cNvSpPr txBox="1">
            <a:spLocks noChangeArrowheads="1"/>
          </p:cNvSpPr>
          <p:nvPr/>
        </p:nvSpPr>
        <p:spPr bwMode="auto">
          <a:xfrm>
            <a:off x="-180528" y="188913"/>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cs-CZ" altLang="cs-CZ" sz="2000" b="1" dirty="0">
                <a:solidFill>
                  <a:schemeClr val="tx2"/>
                </a:solidFill>
                <a:latin typeface="+mj-lt"/>
              </a:rPr>
              <a:t>Pacienti s odpovědí </a:t>
            </a:r>
            <a:r>
              <a:rPr lang="cs-CZ" altLang="cs-CZ" sz="2000" b="1" dirty="0">
                <a:solidFill>
                  <a:schemeClr val="tx2"/>
                </a:solidFill>
                <a:latin typeface="+mj-lt"/>
                <a:cs typeface="Courier New" pitchFamily="49" charset="0"/>
              </a:rPr>
              <a:t>ACR20, 50 a 70 po </a:t>
            </a:r>
            <a:r>
              <a:rPr lang="cs-CZ" altLang="cs-CZ" sz="2000" b="1" dirty="0">
                <a:solidFill>
                  <a:schemeClr val="tx2"/>
                </a:solidFill>
                <a:latin typeface="+mj-lt"/>
              </a:rPr>
              <a:t>léčbě</a:t>
            </a:r>
            <a:r>
              <a:rPr lang="cs-CZ" altLang="cs-CZ" sz="2000" b="1" dirty="0">
                <a:solidFill>
                  <a:schemeClr val="tx2"/>
                </a:solidFill>
                <a:latin typeface="+mj-lt"/>
                <a:cs typeface="Courier New" pitchFamily="49" charset="0"/>
              </a:rPr>
              <a:t> adalimumabem </a:t>
            </a:r>
            <a:r>
              <a:rPr lang="cs-CZ" altLang="cs-CZ" sz="2000" b="1" dirty="0" smtClean="0">
                <a:solidFill>
                  <a:schemeClr val="tx2"/>
                </a:solidFill>
                <a:latin typeface="+mj-lt"/>
                <a:cs typeface="Courier New" pitchFamily="49" charset="0"/>
              </a:rPr>
              <a:t>+ metotrexátem </a:t>
            </a:r>
            <a:r>
              <a:rPr lang="cs-CZ" altLang="cs-CZ" sz="2000" b="1" dirty="0">
                <a:solidFill>
                  <a:schemeClr val="tx2"/>
                </a:solidFill>
                <a:latin typeface="+mj-lt"/>
                <a:cs typeface="Courier New" pitchFamily="49" charset="0"/>
              </a:rPr>
              <a:t>ve srovnání s </a:t>
            </a:r>
            <a:r>
              <a:rPr lang="cs-CZ" altLang="cs-CZ" sz="2000" b="1" dirty="0" smtClean="0">
                <a:solidFill>
                  <a:schemeClr val="tx2"/>
                </a:solidFill>
                <a:latin typeface="+mj-lt"/>
                <a:cs typeface="Courier New" pitchFamily="49" charset="0"/>
              </a:rPr>
              <a:t>placebem + metotrexátem </a:t>
            </a:r>
            <a:r>
              <a:rPr lang="cs-CZ" altLang="cs-CZ" sz="2000" b="1" dirty="0">
                <a:solidFill>
                  <a:schemeClr val="tx2"/>
                </a:solidFill>
                <a:latin typeface="+mj-lt"/>
                <a:cs typeface="Courier New" pitchFamily="49" charset="0"/>
              </a:rPr>
              <a:t>po 24 týdnech</a:t>
            </a:r>
            <a:r>
              <a:rPr lang="en-US" altLang="cs-CZ" sz="2000" b="1" dirty="0">
                <a:solidFill>
                  <a:schemeClr val="tx2"/>
                </a:solidFill>
                <a:latin typeface="+mj-lt"/>
              </a:rPr>
              <a:t> </a:t>
            </a:r>
          </a:p>
        </p:txBody>
      </p:sp>
      <p:sp>
        <p:nvSpPr>
          <p:cNvPr id="53253" name="Text Box 5"/>
          <p:cNvSpPr txBox="1">
            <a:spLocks noChangeArrowheads="1"/>
          </p:cNvSpPr>
          <p:nvPr/>
        </p:nvSpPr>
        <p:spPr bwMode="auto">
          <a:xfrm>
            <a:off x="3203848" y="6491288"/>
            <a:ext cx="50850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sz="1600" i="1" dirty="0" err="1"/>
              <a:t>Weinblatt</a:t>
            </a:r>
            <a:r>
              <a:rPr lang="cs-CZ" altLang="cs-CZ" sz="1600" i="1" dirty="0"/>
              <a:t> ME et al. Arthritis </a:t>
            </a:r>
            <a:r>
              <a:rPr lang="cs-CZ" altLang="cs-CZ" sz="1600" i="1" dirty="0" err="1"/>
              <a:t>Rheum</a:t>
            </a:r>
            <a:r>
              <a:rPr lang="cs-CZ" altLang="cs-CZ" sz="1600" i="1" dirty="0"/>
              <a:t> 2003;48:35-45.</a:t>
            </a:r>
            <a:endParaRPr lang="en-US" altLang="cs-CZ" sz="1600" i="1" dirty="0"/>
          </a:p>
        </p:txBody>
      </p:sp>
    </p:spTree>
    <p:extLst>
      <p:ext uri="{BB962C8B-B14F-4D97-AF65-F5344CB8AC3E}">
        <p14:creationId xmlns:p14="http://schemas.microsoft.com/office/powerpoint/2010/main" val="2762386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6152" y="188640"/>
            <a:ext cx="7467600" cy="1143000"/>
          </a:xfrm>
        </p:spPr>
        <p:txBody>
          <a:bodyPr/>
          <a:lstStyle/>
          <a:p>
            <a:r>
              <a:rPr lang="cs-CZ" b="1" dirty="0" smtClean="0"/>
              <a:t>Klinické zkoušení u revmatoidní artritidy </a:t>
            </a:r>
            <a:endParaRPr lang="cs-CZ" b="1" dirty="0"/>
          </a:p>
        </p:txBody>
      </p:sp>
      <p:sp>
        <p:nvSpPr>
          <p:cNvPr id="3" name="Zástupný symbol pro obsah 2"/>
          <p:cNvSpPr>
            <a:spLocks noGrp="1"/>
          </p:cNvSpPr>
          <p:nvPr>
            <p:ph sz="quarter" idx="1"/>
          </p:nvPr>
        </p:nvSpPr>
        <p:spPr>
          <a:xfrm>
            <a:off x="457200" y="1600200"/>
            <a:ext cx="7787208" cy="4873752"/>
          </a:xfrm>
        </p:spPr>
        <p:txBody>
          <a:bodyPr/>
          <a:lstStyle/>
          <a:p>
            <a:r>
              <a:rPr lang="cs-CZ" dirty="0" smtClean="0"/>
              <a:t>Fáze 1-4</a:t>
            </a:r>
          </a:p>
          <a:p>
            <a:r>
              <a:rPr lang="cs-CZ" dirty="0" err="1" smtClean="0"/>
              <a:t>Proof</a:t>
            </a:r>
            <a:r>
              <a:rPr lang="cs-CZ" dirty="0" smtClean="0"/>
              <a:t> of </a:t>
            </a:r>
            <a:r>
              <a:rPr lang="cs-CZ" dirty="0" err="1" smtClean="0"/>
              <a:t>concept</a:t>
            </a:r>
            <a:r>
              <a:rPr lang="cs-CZ" dirty="0" smtClean="0"/>
              <a:t> 4-8 týdnů </a:t>
            </a:r>
          </a:p>
          <a:p>
            <a:r>
              <a:rPr lang="cs-CZ" dirty="0" smtClean="0"/>
              <a:t>Fáze 2 – </a:t>
            </a:r>
            <a:r>
              <a:rPr lang="cs-CZ" dirty="0" err="1" smtClean="0"/>
              <a:t>R</a:t>
            </a:r>
            <a:r>
              <a:rPr lang="cs-CZ" baseline="-25000" dirty="0" err="1" smtClean="0"/>
              <a:t>x</a:t>
            </a:r>
            <a:r>
              <a:rPr lang="cs-CZ" dirty="0" smtClean="0"/>
              <a:t> + MTX vs. MTX 12 týdnů, placebo (MTX) do týdne 24, ale „early </a:t>
            </a:r>
            <a:r>
              <a:rPr lang="cs-CZ" dirty="0" err="1" smtClean="0"/>
              <a:t>escape</a:t>
            </a:r>
            <a:r>
              <a:rPr lang="cs-CZ" dirty="0" smtClean="0"/>
              <a:t>“ v týdnu 12-16</a:t>
            </a:r>
            <a:endParaRPr lang="cs-CZ" dirty="0"/>
          </a:p>
        </p:txBody>
      </p:sp>
      <p:cxnSp>
        <p:nvCxnSpPr>
          <p:cNvPr id="5" name="Přímá spojnice 4"/>
          <p:cNvCxnSpPr/>
          <p:nvPr/>
        </p:nvCxnSpPr>
        <p:spPr>
          <a:xfrm>
            <a:off x="539552" y="4509120"/>
            <a:ext cx="8640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539552" y="4365104"/>
            <a:ext cx="0" cy="28803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a:off x="1403648" y="4365104"/>
            <a:ext cx="0" cy="28803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flipV="1">
            <a:off x="1403648" y="4005064"/>
            <a:ext cx="1152128" cy="5040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1403648" y="4509120"/>
            <a:ext cx="1152128" cy="5760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2555776" y="4005064"/>
            <a:ext cx="388843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a:off x="2555776" y="5085184"/>
            <a:ext cx="388843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a:off x="6444208" y="3861048"/>
            <a:ext cx="0" cy="13681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4139952" y="3861048"/>
            <a:ext cx="0" cy="13681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V="1">
            <a:off x="4139952" y="4005064"/>
            <a:ext cx="1224136" cy="10801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323528" y="4725144"/>
            <a:ext cx="1368152" cy="307777"/>
          </a:xfrm>
          <a:prstGeom prst="rect">
            <a:avLst/>
          </a:prstGeom>
          <a:noFill/>
        </p:spPr>
        <p:txBody>
          <a:bodyPr wrap="square" rtlCol="0">
            <a:spAutoFit/>
          </a:bodyPr>
          <a:lstStyle/>
          <a:p>
            <a:r>
              <a:rPr lang="cs-CZ" sz="1400" dirty="0" err="1" smtClean="0"/>
              <a:t>skríning</a:t>
            </a:r>
            <a:endParaRPr lang="cs-CZ" sz="1400" dirty="0"/>
          </a:p>
        </p:txBody>
      </p:sp>
      <p:sp>
        <p:nvSpPr>
          <p:cNvPr id="25" name="TextovéPole 24"/>
          <p:cNvSpPr txBox="1"/>
          <p:nvPr/>
        </p:nvSpPr>
        <p:spPr>
          <a:xfrm>
            <a:off x="2267744" y="5209455"/>
            <a:ext cx="1368152" cy="307777"/>
          </a:xfrm>
          <a:prstGeom prst="rect">
            <a:avLst/>
          </a:prstGeom>
          <a:noFill/>
        </p:spPr>
        <p:txBody>
          <a:bodyPr wrap="square" rtlCol="0">
            <a:spAutoFit/>
          </a:bodyPr>
          <a:lstStyle/>
          <a:p>
            <a:r>
              <a:rPr lang="cs-CZ" sz="1400" dirty="0" smtClean="0"/>
              <a:t>RCT</a:t>
            </a:r>
            <a:endParaRPr lang="cs-CZ" sz="1400" dirty="0"/>
          </a:p>
        </p:txBody>
      </p:sp>
      <p:sp>
        <p:nvSpPr>
          <p:cNvPr id="26" name="TextovéPole 25"/>
          <p:cNvSpPr txBox="1"/>
          <p:nvPr/>
        </p:nvSpPr>
        <p:spPr>
          <a:xfrm>
            <a:off x="3419872" y="5353471"/>
            <a:ext cx="1368152" cy="523220"/>
          </a:xfrm>
          <a:prstGeom prst="rect">
            <a:avLst/>
          </a:prstGeom>
          <a:noFill/>
        </p:spPr>
        <p:txBody>
          <a:bodyPr wrap="square" rtlCol="0">
            <a:spAutoFit/>
          </a:bodyPr>
          <a:lstStyle/>
          <a:p>
            <a:pPr algn="ctr"/>
            <a:r>
              <a:rPr lang="cs-CZ" sz="1400" b="1" dirty="0" smtClean="0"/>
              <a:t>Primární cíl </a:t>
            </a:r>
          </a:p>
          <a:p>
            <a:pPr algn="ctr"/>
            <a:r>
              <a:rPr lang="cs-CZ" sz="1400" dirty="0" smtClean="0"/>
              <a:t>Týden 12</a:t>
            </a:r>
            <a:endParaRPr lang="cs-CZ" sz="1400" dirty="0"/>
          </a:p>
        </p:txBody>
      </p:sp>
      <p:sp>
        <p:nvSpPr>
          <p:cNvPr id="27" name="TextovéPole 26"/>
          <p:cNvSpPr txBox="1"/>
          <p:nvPr/>
        </p:nvSpPr>
        <p:spPr>
          <a:xfrm>
            <a:off x="5940152" y="5301208"/>
            <a:ext cx="1368152" cy="307777"/>
          </a:xfrm>
          <a:prstGeom prst="rect">
            <a:avLst/>
          </a:prstGeom>
          <a:noFill/>
        </p:spPr>
        <p:txBody>
          <a:bodyPr wrap="square" rtlCol="0">
            <a:spAutoFit/>
          </a:bodyPr>
          <a:lstStyle/>
          <a:p>
            <a:r>
              <a:rPr lang="cs-CZ" sz="1400" dirty="0" smtClean="0"/>
              <a:t>Týden 48</a:t>
            </a:r>
            <a:endParaRPr lang="cs-CZ" sz="1400" dirty="0"/>
          </a:p>
        </p:txBody>
      </p:sp>
      <p:sp>
        <p:nvSpPr>
          <p:cNvPr id="28" name="TextovéPole 27"/>
          <p:cNvSpPr txBox="1"/>
          <p:nvPr/>
        </p:nvSpPr>
        <p:spPr>
          <a:xfrm>
            <a:off x="6588224" y="4849415"/>
            <a:ext cx="1728675" cy="307777"/>
          </a:xfrm>
          <a:prstGeom prst="rect">
            <a:avLst/>
          </a:prstGeom>
          <a:noFill/>
        </p:spPr>
        <p:txBody>
          <a:bodyPr wrap="square" rtlCol="0">
            <a:spAutoFit/>
          </a:bodyPr>
          <a:lstStyle/>
          <a:p>
            <a:r>
              <a:rPr lang="cs-CZ" sz="1400" dirty="0" smtClean="0"/>
              <a:t>MTX – open label</a:t>
            </a:r>
            <a:endParaRPr lang="cs-CZ" sz="1400" dirty="0"/>
          </a:p>
        </p:txBody>
      </p:sp>
      <p:sp>
        <p:nvSpPr>
          <p:cNvPr id="29" name="TextovéPole 28"/>
          <p:cNvSpPr txBox="1"/>
          <p:nvPr/>
        </p:nvSpPr>
        <p:spPr>
          <a:xfrm>
            <a:off x="6624228" y="3861048"/>
            <a:ext cx="1368152" cy="307777"/>
          </a:xfrm>
          <a:prstGeom prst="rect">
            <a:avLst/>
          </a:prstGeom>
          <a:noFill/>
        </p:spPr>
        <p:txBody>
          <a:bodyPr wrap="square" rtlCol="0">
            <a:spAutoFit/>
          </a:bodyPr>
          <a:lstStyle/>
          <a:p>
            <a:r>
              <a:rPr lang="cs-CZ" sz="1400" dirty="0" err="1"/>
              <a:t>R</a:t>
            </a:r>
            <a:r>
              <a:rPr lang="cs-CZ" sz="1400" baseline="-25000" dirty="0" err="1"/>
              <a:t>x</a:t>
            </a:r>
            <a:r>
              <a:rPr lang="cs-CZ" sz="1400" dirty="0"/>
              <a:t> + MTX</a:t>
            </a:r>
          </a:p>
        </p:txBody>
      </p:sp>
      <p:sp>
        <p:nvSpPr>
          <p:cNvPr id="30" name="TextovéPole 29"/>
          <p:cNvSpPr txBox="1"/>
          <p:nvPr/>
        </p:nvSpPr>
        <p:spPr>
          <a:xfrm>
            <a:off x="611560" y="6237312"/>
            <a:ext cx="6480720" cy="369332"/>
          </a:xfrm>
          <a:prstGeom prst="rect">
            <a:avLst/>
          </a:prstGeom>
          <a:noFill/>
        </p:spPr>
        <p:txBody>
          <a:bodyPr wrap="square" rtlCol="0">
            <a:spAutoFit/>
          </a:bodyPr>
          <a:lstStyle/>
          <a:p>
            <a:r>
              <a:rPr lang="cs-CZ" dirty="0" smtClean="0"/>
              <a:t>Early </a:t>
            </a:r>
            <a:r>
              <a:rPr lang="cs-CZ" dirty="0" err="1" smtClean="0"/>
              <a:t>escape</a:t>
            </a:r>
            <a:r>
              <a:rPr lang="cs-CZ" dirty="0" smtClean="0"/>
              <a:t> – není dosaženo odpovědi (obvykle ACR 20)</a:t>
            </a:r>
            <a:endParaRPr lang="cs-CZ" dirty="0"/>
          </a:p>
        </p:txBody>
      </p:sp>
    </p:spTree>
    <p:extLst>
      <p:ext uri="{BB962C8B-B14F-4D97-AF65-F5344CB8AC3E}">
        <p14:creationId xmlns:p14="http://schemas.microsoft.com/office/powerpoint/2010/main" val="3018131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538394" y="642754"/>
            <a:ext cx="598593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3000" b="1" dirty="0" smtClean="0">
                <a:solidFill>
                  <a:schemeClr val="tx1">
                    <a:lumMod val="65000"/>
                    <a:lumOff val="35000"/>
                  </a:schemeClr>
                </a:solidFill>
                <a:latin typeface="+mj-lt"/>
              </a:rPr>
              <a:t>Komedikace ve studiích s RA</a:t>
            </a:r>
            <a:endParaRPr lang="cs-CZ" altLang="cs-CZ" sz="3000" b="1" dirty="0">
              <a:solidFill>
                <a:schemeClr val="tx1">
                  <a:lumMod val="65000"/>
                  <a:lumOff val="35000"/>
                </a:schemeClr>
              </a:solidFill>
              <a:latin typeface="+mj-lt"/>
            </a:endParaRPr>
          </a:p>
        </p:txBody>
      </p:sp>
      <p:sp>
        <p:nvSpPr>
          <p:cNvPr id="33795" name="Text Box 3"/>
          <p:cNvSpPr txBox="1">
            <a:spLocks noChangeArrowheads="1"/>
          </p:cNvSpPr>
          <p:nvPr/>
        </p:nvSpPr>
        <p:spPr bwMode="auto">
          <a:xfrm>
            <a:off x="539552" y="2390775"/>
            <a:ext cx="8045792"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63525" indent="-263525">
              <a:defRPr>
                <a:solidFill>
                  <a:schemeClr val="tx1"/>
                </a:solidFill>
                <a:latin typeface="Arial" pitchFamily="34" charset="0"/>
              </a:defRPr>
            </a:lvl1pPr>
            <a:lvl2pPr marL="809625">
              <a:defRPr>
                <a:solidFill>
                  <a:schemeClr val="tx1"/>
                </a:solidFill>
                <a:latin typeface="Arial" pitchFamily="34" charset="0"/>
              </a:defRPr>
            </a:lvl2pPr>
            <a:lvl3pPr marL="989013">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buFontTx/>
              <a:buChar char="•"/>
            </a:pPr>
            <a:r>
              <a:rPr lang="cs-CZ" altLang="cs-CZ" sz="2200" dirty="0">
                <a:latin typeface="+mn-lt"/>
              </a:rPr>
              <a:t>většinou bez DMARDs</a:t>
            </a:r>
          </a:p>
          <a:p>
            <a:pPr>
              <a:buFontTx/>
              <a:buChar char="•"/>
            </a:pPr>
            <a:r>
              <a:rPr lang="cs-CZ" altLang="cs-CZ" sz="2200" dirty="0">
                <a:latin typeface="+mn-lt"/>
              </a:rPr>
              <a:t>u </a:t>
            </a:r>
            <a:r>
              <a:rPr lang="cs-CZ" altLang="cs-CZ" sz="2200" dirty="0" err="1">
                <a:latin typeface="+mn-lt"/>
              </a:rPr>
              <a:t>kombiterapií</a:t>
            </a:r>
            <a:r>
              <a:rPr lang="cs-CZ" altLang="cs-CZ" sz="2200" dirty="0">
                <a:latin typeface="+mn-lt"/>
              </a:rPr>
              <a:t> naopak obligatorní např. 6 měsíců na MTX</a:t>
            </a:r>
          </a:p>
          <a:p>
            <a:pPr>
              <a:buFontTx/>
              <a:buChar char="•"/>
            </a:pPr>
            <a:r>
              <a:rPr lang="cs-CZ" altLang="cs-CZ" sz="2200" dirty="0">
                <a:latin typeface="+mn-lt"/>
              </a:rPr>
              <a:t>kortikosteroidy </a:t>
            </a:r>
            <a:r>
              <a:rPr lang="cs-CZ" altLang="cs-CZ" sz="2200" dirty="0">
                <a:latin typeface="+mn-lt"/>
                <a:cs typeface="Arial" pitchFamily="34" charset="0"/>
              </a:rPr>
              <a:t>≤ 10 mg denně ( stabilizovaná dávka )</a:t>
            </a:r>
          </a:p>
          <a:p>
            <a:pPr>
              <a:buFontTx/>
              <a:buChar char="•"/>
            </a:pPr>
            <a:r>
              <a:rPr lang="cs-CZ" altLang="cs-CZ" sz="2200" dirty="0">
                <a:latin typeface="+mn-lt"/>
                <a:cs typeface="Arial" pitchFamily="34" charset="0"/>
              </a:rPr>
              <a:t>žádné i.a. kortikosteroidy</a:t>
            </a:r>
          </a:p>
          <a:p>
            <a:pPr>
              <a:buFontTx/>
              <a:buChar char="•"/>
            </a:pPr>
            <a:r>
              <a:rPr lang="cs-CZ" altLang="cs-CZ" sz="2200" dirty="0">
                <a:latin typeface="+mn-lt"/>
                <a:cs typeface="Arial" pitchFamily="34" charset="0"/>
              </a:rPr>
              <a:t>NSA povoleno, někdy fixní režim, monitorování spotřeby</a:t>
            </a:r>
          </a:p>
        </p:txBody>
      </p:sp>
    </p:spTree>
    <p:extLst>
      <p:ext uri="{BB962C8B-B14F-4D97-AF65-F5344CB8AC3E}">
        <p14:creationId xmlns:p14="http://schemas.microsoft.com/office/powerpoint/2010/main" val="3897867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555776" y="476672"/>
            <a:ext cx="380264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3000" b="1" dirty="0">
                <a:solidFill>
                  <a:schemeClr val="tx1">
                    <a:lumMod val="65000"/>
                    <a:lumOff val="35000"/>
                  </a:schemeClr>
                </a:solidFill>
                <a:latin typeface="+mj-lt"/>
              </a:rPr>
              <a:t>Odpověď na léčbu</a:t>
            </a:r>
          </a:p>
        </p:txBody>
      </p:sp>
      <p:sp>
        <p:nvSpPr>
          <p:cNvPr id="34819" name="Text Box 3"/>
          <p:cNvSpPr txBox="1">
            <a:spLocks noChangeArrowheads="1"/>
          </p:cNvSpPr>
          <p:nvPr/>
        </p:nvSpPr>
        <p:spPr bwMode="auto">
          <a:xfrm>
            <a:off x="467544" y="1484784"/>
            <a:ext cx="7848623" cy="471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528638" indent="-163513">
              <a:defRPr>
                <a:solidFill>
                  <a:schemeClr val="tx1"/>
                </a:solidFill>
                <a:latin typeface="Arial" pitchFamily="34" charset="0"/>
              </a:defRPr>
            </a:lvl1pPr>
            <a:lvl2pPr marL="7080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r>
              <a:rPr lang="cs-CZ" altLang="cs-CZ" sz="2200" dirty="0">
                <a:latin typeface="+mn-lt"/>
              </a:rPr>
              <a:t>ACR 20, 50, 70</a:t>
            </a:r>
            <a:r>
              <a:rPr lang="cs-CZ" altLang="cs-CZ" sz="2200" dirty="0" smtClean="0">
                <a:latin typeface="+mn-lt"/>
              </a:rPr>
              <a:t>, 90, </a:t>
            </a:r>
            <a:r>
              <a:rPr lang="cs-CZ" altLang="cs-CZ" sz="2200" dirty="0">
                <a:latin typeface="+mn-lt"/>
              </a:rPr>
              <a:t>ACR</a:t>
            </a:r>
            <a:r>
              <a:rPr lang="cs-CZ" altLang="cs-CZ" sz="2200" baseline="-25000" dirty="0">
                <a:latin typeface="+mn-lt"/>
              </a:rPr>
              <a:t>N</a:t>
            </a:r>
          </a:p>
          <a:p>
            <a:endParaRPr lang="cs-CZ" altLang="cs-CZ" sz="2200" baseline="-25000" dirty="0">
              <a:latin typeface="+mn-lt"/>
            </a:endParaRPr>
          </a:p>
          <a:p>
            <a:pPr>
              <a:buFont typeface="Arial" pitchFamily="34" charset="0"/>
              <a:buChar char="▫"/>
            </a:pPr>
            <a:r>
              <a:rPr lang="cs-CZ" altLang="cs-CZ" sz="2200" dirty="0">
                <a:latin typeface="+mn-lt"/>
              </a:rPr>
              <a:t>	citlivé klouby	(68)		( - 20%, - 50%, - 70% )</a:t>
            </a:r>
          </a:p>
          <a:p>
            <a:pPr>
              <a:buFont typeface="Arial" pitchFamily="34" charset="0"/>
              <a:buChar char="▫"/>
            </a:pPr>
            <a:r>
              <a:rPr lang="cs-CZ" altLang="cs-CZ" sz="2200" dirty="0">
                <a:latin typeface="+mn-lt"/>
              </a:rPr>
              <a:t>	oteklé klouby	(66)</a:t>
            </a:r>
          </a:p>
          <a:p>
            <a:pPr>
              <a:buFont typeface="Arial" pitchFamily="34" charset="0"/>
              <a:buChar char="▫"/>
            </a:pPr>
            <a:r>
              <a:rPr lang="cs-CZ" altLang="cs-CZ" sz="2200" dirty="0">
                <a:latin typeface="+mn-lt"/>
              </a:rPr>
              <a:t>	sedimentace</a:t>
            </a:r>
          </a:p>
          <a:p>
            <a:pPr>
              <a:buFont typeface="Arial" pitchFamily="34" charset="0"/>
              <a:buChar char="▫"/>
            </a:pPr>
            <a:r>
              <a:rPr lang="cs-CZ" altLang="cs-CZ" sz="2200" dirty="0">
                <a:latin typeface="+mn-lt"/>
              </a:rPr>
              <a:t>	globální hodnocení lékařem</a:t>
            </a:r>
          </a:p>
          <a:p>
            <a:pPr>
              <a:buFont typeface="Arial" pitchFamily="34" charset="0"/>
              <a:buChar char="▫"/>
            </a:pPr>
            <a:r>
              <a:rPr lang="cs-CZ" altLang="cs-CZ" sz="2200" dirty="0">
                <a:latin typeface="+mn-lt"/>
              </a:rPr>
              <a:t>	globální hodnocení pacientem</a:t>
            </a:r>
          </a:p>
          <a:p>
            <a:pPr>
              <a:buFont typeface="Arial" pitchFamily="34" charset="0"/>
              <a:buChar char="▫"/>
            </a:pPr>
            <a:r>
              <a:rPr lang="cs-CZ" altLang="cs-CZ" sz="2200" dirty="0">
                <a:latin typeface="+mn-lt"/>
              </a:rPr>
              <a:t>	bolest		(VAŠ)</a:t>
            </a:r>
          </a:p>
          <a:p>
            <a:pPr>
              <a:buFont typeface="Arial" pitchFamily="34" charset="0"/>
              <a:buChar char="▫"/>
            </a:pPr>
            <a:r>
              <a:rPr lang="cs-CZ" altLang="cs-CZ" sz="2200" dirty="0">
                <a:latin typeface="+mn-lt"/>
              </a:rPr>
              <a:t>	disabilita	(HAQ)</a:t>
            </a:r>
          </a:p>
          <a:p>
            <a:endParaRPr lang="cs-CZ" altLang="cs-CZ" sz="2200" dirty="0">
              <a:latin typeface="+mn-lt"/>
            </a:endParaRPr>
          </a:p>
          <a:p>
            <a:r>
              <a:rPr lang="cs-CZ" altLang="cs-CZ" sz="2200" dirty="0">
                <a:latin typeface="+mn-lt"/>
              </a:rPr>
              <a:t>První 2 ukazatele povinné, dále 3 z </a:t>
            </a:r>
            <a:r>
              <a:rPr lang="cs-CZ" altLang="cs-CZ" sz="2200" dirty="0" smtClean="0">
                <a:latin typeface="+mn-lt"/>
              </a:rPr>
              <a:t>5</a:t>
            </a:r>
          </a:p>
          <a:p>
            <a:endParaRPr lang="cs-CZ" altLang="cs-CZ" sz="2200" dirty="0">
              <a:latin typeface="+mn-lt"/>
            </a:endParaRPr>
          </a:p>
          <a:p>
            <a:r>
              <a:rPr lang="cs-CZ" altLang="cs-CZ" sz="2200" dirty="0" smtClean="0">
                <a:latin typeface="+mn-lt"/>
              </a:rPr>
              <a:t>Odpověď dle EULAR (dobrá, střední)</a:t>
            </a:r>
          </a:p>
          <a:p>
            <a:r>
              <a:rPr lang="cs-CZ" altLang="cs-CZ" sz="2200" dirty="0" smtClean="0">
                <a:latin typeface="+mn-lt"/>
              </a:rPr>
              <a:t>Docílení remise, LDA (DAS 28, CRP, FW EULAR, ACR)</a:t>
            </a:r>
            <a:endParaRPr lang="cs-CZ" altLang="cs-CZ" sz="2200" dirty="0">
              <a:latin typeface="+mn-lt"/>
            </a:endParaRPr>
          </a:p>
        </p:txBody>
      </p:sp>
    </p:spTree>
    <p:extLst>
      <p:ext uri="{BB962C8B-B14F-4D97-AF65-F5344CB8AC3E}">
        <p14:creationId xmlns:p14="http://schemas.microsoft.com/office/powerpoint/2010/main" val="2676522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971600" y="2133600"/>
            <a:ext cx="6973384"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200" dirty="0"/>
              <a:t>Počet citlivých kloubů		(28)</a:t>
            </a:r>
          </a:p>
          <a:p>
            <a:r>
              <a:rPr lang="cs-CZ" altLang="cs-CZ" sz="2200" dirty="0"/>
              <a:t>Počet oteklých kloubů		(28)</a:t>
            </a:r>
          </a:p>
          <a:p>
            <a:r>
              <a:rPr lang="cs-CZ" altLang="cs-CZ" sz="2200" dirty="0"/>
              <a:t>Sedimentace 			</a:t>
            </a:r>
            <a:r>
              <a:rPr lang="cs-CZ" altLang="cs-CZ" sz="2200" dirty="0" smtClean="0"/>
              <a:t>	(</a:t>
            </a:r>
            <a:r>
              <a:rPr lang="cs-CZ" altLang="cs-CZ" sz="2200" dirty="0"/>
              <a:t>min / hod)</a:t>
            </a:r>
          </a:p>
          <a:p>
            <a:r>
              <a:rPr lang="cs-CZ" altLang="cs-CZ" sz="2200" dirty="0"/>
              <a:t>Globální hodnocení pacientem	(</a:t>
            </a:r>
            <a:r>
              <a:rPr lang="cs-CZ" altLang="cs-CZ" sz="2200" dirty="0" err="1"/>
              <a:t>nc</a:t>
            </a:r>
            <a:r>
              <a:rPr lang="cs-CZ" altLang="cs-CZ" sz="2200" dirty="0"/>
              <a:t> VAŠ 0 – 100)</a:t>
            </a:r>
          </a:p>
          <a:p>
            <a:endParaRPr lang="cs-CZ" altLang="cs-CZ" sz="2200" dirty="0"/>
          </a:p>
          <a:p>
            <a:r>
              <a:rPr lang="cs-CZ" altLang="cs-CZ" sz="2200" dirty="0"/>
              <a:t>Hodnocení	DAS 	</a:t>
            </a:r>
            <a:r>
              <a:rPr lang="en-US" altLang="cs-CZ" sz="2200" dirty="0">
                <a:cs typeface="Arial" pitchFamily="34" charset="0"/>
              </a:rPr>
              <a:t>&gt;</a:t>
            </a:r>
            <a:r>
              <a:rPr lang="cs-CZ" altLang="cs-CZ" sz="2200" dirty="0">
                <a:cs typeface="Arial" pitchFamily="34" charset="0"/>
              </a:rPr>
              <a:t> 5,1 – aktivita vysoká</a:t>
            </a:r>
          </a:p>
          <a:p>
            <a:r>
              <a:rPr lang="cs-CZ" altLang="cs-CZ" sz="2200" dirty="0">
                <a:cs typeface="Arial" pitchFamily="34" charset="0"/>
              </a:rPr>
              <a:t>		DAS 	</a:t>
            </a:r>
            <a:r>
              <a:rPr lang="en-US" altLang="cs-CZ" sz="2200" dirty="0">
                <a:cs typeface="Arial" pitchFamily="34" charset="0"/>
              </a:rPr>
              <a:t>&gt;</a:t>
            </a:r>
            <a:r>
              <a:rPr lang="cs-CZ" altLang="cs-CZ" sz="2200" dirty="0">
                <a:cs typeface="Arial" pitchFamily="34" charset="0"/>
              </a:rPr>
              <a:t> 2,6 	</a:t>
            </a:r>
            <a:r>
              <a:rPr lang="en-US" altLang="cs-CZ" sz="2200" dirty="0">
                <a:cs typeface="Arial" pitchFamily="34" charset="0"/>
              </a:rPr>
              <a:t>&lt;</a:t>
            </a:r>
            <a:r>
              <a:rPr lang="cs-CZ" altLang="cs-CZ" sz="2200" dirty="0">
                <a:cs typeface="Arial" pitchFamily="34" charset="0"/>
              </a:rPr>
              <a:t> 5,1	 střední</a:t>
            </a:r>
          </a:p>
          <a:p>
            <a:r>
              <a:rPr lang="cs-CZ" altLang="cs-CZ" sz="2200" dirty="0">
                <a:cs typeface="Arial" pitchFamily="34" charset="0"/>
              </a:rPr>
              <a:t>		DAS 	</a:t>
            </a:r>
            <a:r>
              <a:rPr lang="en-US" altLang="cs-CZ" sz="2200" dirty="0">
                <a:cs typeface="Arial" pitchFamily="34" charset="0"/>
              </a:rPr>
              <a:t>&lt;</a:t>
            </a:r>
            <a:r>
              <a:rPr lang="cs-CZ" altLang="cs-CZ" sz="2200" dirty="0">
                <a:cs typeface="Arial" pitchFamily="34" charset="0"/>
              </a:rPr>
              <a:t> 2,6	    	 remise</a:t>
            </a:r>
          </a:p>
          <a:p>
            <a:endParaRPr lang="cs-CZ" altLang="cs-CZ" sz="2200" dirty="0">
              <a:cs typeface="Arial" pitchFamily="34" charset="0"/>
            </a:endParaRPr>
          </a:p>
          <a:p>
            <a:r>
              <a:rPr lang="cs-CZ" altLang="cs-CZ" sz="2200" dirty="0">
                <a:cs typeface="Arial" pitchFamily="34" charset="0"/>
              </a:rPr>
              <a:t>Odpověď na léčbu </a:t>
            </a:r>
            <a:r>
              <a:rPr lang="en-US" altLang="cs-CZ" sz="2200" dirty="0">
                <a:cs typeface="Arial" pitchFamily="34" charset="0"/>
              </a:rPr>
              <a:t>&gt;</a:t>
            </a:r>
            <a:r>
              <a:rPr lang="cs-CZ" altLang="cs-CZ" sz="2200" dirty="0">
                <a:cs typeface="Arial" pitchFamily="34" charset="0"/>
              </a:rPr>
              <a:t> 1,2</a:t>
            </a:r>
            <a:endParaRPr lang="en-US" altLang="cs-CZ" sz="2200" dirty="0">
              <a:cs typeface="Arial" pitchFamily="34" charset="0"/>
            </a:endParaRPr>
          </a:p>
        </p:txBody>
      </p:sp>
      <p:sp>
        <p:nvSpPr>
          <p:cNvPr id="35843" name="Text Box 3"/>
          <p:cNvSpPr txBox="1">
            <a:spLocks noChangeArrowheads="1"/>
          </p:cNvSpPr>
          <p:nvPr/>
        </p:nvSpPr>
        <p:spPr bwMode="auto">
          <a:xfrm>
            <a:off x="2627784" y="548680"/>
            <a:ext cx="379302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3000" b="1" dirty="0" smtClean="0">
                <a:solidFill>
                  <a:schemeClr val="tx1">
                    <a:lumMod val="65000"/>
                    <a:lumOff val="35000"/>
                  </a:schemeClr>
                </a:solidFill>
                <a:latin typeface="+mj-lt"/>
              </a:rPr>
              <a:t>DAS 28 (FW, CRP)</a:t>
            </a:r>
            <a:endParaRPr lang="cs-CZ" altLang="cs-CZ" sz="3000" b="1" dirty="0">
              <a:solidFill>
                <a:schemeClr val="tx1">
                  <a:lumMod val="65000"/>
                  <a:lumOff val="35000"/>
                </a:schemeClr>
              </a:solidFill>
              <a:latin typeface="+mj-lt"/>
            </a:endParaRPr>
          </a:p>
        </p:txBody>
      </p:sp>
    </p:spTree>
    <p:extLst>
      <p:ext uri="{BB962C8B-B14F-4D97-AF65-F5344CB8AC3E}">
        <p14:creationId xmlns:p14="http://schemas.microsoft.com/office/powerpoint/2010/main" val="3559031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691" name="Group 123"/>
          <p:cNvGraphicFramePr>
            <a:graphicFrameLocks noGrp="1"/>
          </p:cNvGraphicFramePr>
          <p:nvPr>
            <p:extLst>
              <p:ext uri="{D42A27DB-BD31-4B8C-83A1-F6EECF244321}">
                <p14:modId xmlns:p14="http://schemas.microsoft.com/office/powerpoint/2010/main" val="2948699944"/>
              </p:ext>
            </p:extLst>
          </p:nvPr>
        </p:nvGraphicFramePr>
        <p:xfrm>
          <a:off x="4427538" y="1196975"/>
          <a:ext cx="4303712" cy="5089584"/>
        </p:xfrm>
        <a:graphic>
          <a:graphicData uri="http://schemas.openxmlformats.org/drawingml/2006/table">
            <a:tbl>
              <a:tblPr/>
              <a:tblGrid>
                <a:gridCol w="3497262"/>
                <a:gridCol w="806450"/>
              </a:tblGrid>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FF0000"/>
                          </a:solidFill>
                          <a:effectLst/>
                          <a:latin typeface="Arial" pitchFamily="34" charset="0"/>
                        </a:rPr>
                        <a:t>KLOUBY (0-5)</a:t>
                      </a:r>
                      <a:endParaRPr kumimoji="0" lang="en-US" sz="1400" b="1" i="0" u="none" strike="noStrike" cap="none" normalizeH="0" baseline="0" dirty="0" smtClean="0">
                        <a:ln>
                          <a:noFill/>
                        </a:ln>
                        <a:solidFill>
                          <a:srgbClr val="FF0000"/>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1 střední- velký</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0</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2-10  </a:t>
                      </a:r>
                      <a:r>
                        <a:rPr kumimoji="0" lang="cs-CZ" sz="1400" b="0" i="0" u="none" strike="noStrike" cap="none" normalizeH="0" baseline="0" dirty="0" err="1" smtClean="0">
                          <a:ln>
                            <a:noFill/>
                          </a:ln>
                          <a:solidFill>
                            <a:schemeClr val="tx1"/>
                          </a:solidFill>
                          <a:effectLst/>
                          <a:latin typeface="Arial" pitchFamily="34" charset="0"/>
                        </a:rPr>
                        <a:t>středních-velkých</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1</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1-3 malé kl. rukou/nohou nebo zápěstí</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2</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4-10 malé kl. rukou/nohou nebo zápěstí</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3</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5181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&gt;</a:t>
                      </a:r>
                      <a:r>
                        <a:rPr kumimoji="0" lang="cs-CZ" sz="1400" b="0" i="0" u="none" strike="noStrike" cap="none" normalizeH="0" baseline="0" dirty="0" smtClean="0">
                          <a:ln>
                            <a:noFill/>
                          </a:ln>
                          <a:solidFill>
                            <a:schemeClr val="tx1"/>
                          </a:solidFill>
                          <a:effectLst/>
                          <a:latin typeface="Arial" pitchFamily="34" charset="0"/>
                        </a:rPr>
                        <a:t>10 (alespoň 1 z rukou/nohou nebo zápěstí)</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5</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FF0000"/>
                          </a:solidFill>
                          <a:effectLst/>
                          <a:latin typeface="Arial" pitchFamily="34" charset="0"/>
                        </a:rPr>
                        <a:t>SÉROLOGIE (0-3)</a:t>
                      </a:r>
                      <a:endParaRPr kumimoji="0" lang="en-US" sz="1400" b="1" i="0" u="none" strike="noStrike" cap="none" normalizeH="0" baseline="0" dirty="0" smtClean="0">
                        <a:ln>
                          <a:noFill/>
                        </a:ln>
                        <a:solidFill>
                          <a:srgbClr val="FF0000"/>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RF a ACPA obojí negativní</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0</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Alespoň jeden z RF a ACPA nízce +</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pitchFamily="34" charset="0"/>
                        </a:rPr>
                        <a:t>2</a:t>
                      </a:r>
                      <a:endParaRPr kumimoji="0" lang="en-US" sz="1400" b="0" i="0" u="none" strike="noStrike" cap="none" normalizeH="0" baseline="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Alespoň jeden z RF a ACPA vysoce +</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3</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FF0000"/>
                          </a:solidFill>
                          <a:effectLst/>
                          <a:latin typeface="Arial" pitchFamily="34" charset="0"/>
                        </a:rPr>
                        <a:t>TRVÁNÍ SYMPTOMŮ (0-1)</a:t>
                      </a:r>
                      <a:endParaRPr kumimoji="0" lang="en-US" sz="1400" b="1" i="0" u="none" strike="noStrike" cap="none" normalizeH="0" baseline="0" dirty="0" smtClean="0">
                        <a:ln>
                          <a:noFill/>
                        </a:ln>
                        <a:solidFill>
                          <a:srgbClr val="FF0000"/>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&lt;</a:t>
                      </a:r>
                      <a:r>
                        <a:rPr kumimoji="0" lang="cs-CZ" sz="1400" b="0" i="0" u="none" strike="noStrike" cap="none" normalizeH="0" baseline="0" dirty="0" smtClean="0">
                          <a:ln>
                            <a:noFill/>
                          </a:ln>
                          <a:solidFill>
                            <a:schemeClr val="tx1"/>
                          </a:solidFill>
                          <a:effectLst/>
                          <a:latin typeface="Arial" pitchFamily="34" charset="0"/>
                        </a:rPr>
                        <a:t> 6 týdnů</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0</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a:t>
                      </a:r>
                      <a:r>
                        <a:rPr kumimoji="0" lang="cs-CZ" sz="1400" b="0" i="0" u="none" strike="noStrike" cap="none" normalizeH="0" baseline="0" smtClean="0">
                          <a:ln>
                            <a:noFill/>
                          </a:ln>
                          <a:solidFill>
                            <a:schemeClr val="tx1"/>
                          </a:solidFill>
                          <a:effectLst/>
                          <a:latin typeface="Arial" pitchFamily="34" charset="0"/>
                        </a:rPr>
                        <a:t> 6 týdnů</a:t>
                      </a:r>
                      <a:endParaRPr kumimoji="0" lang="en-US" sz="1400" b="0" i="0" u="none" strike="noStrike" cap="none" normalizeH="0" baseline="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1</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FF0000"/>
                          </a:solidFill>
                          <a:effectLst/>
                          <a:latin typeface="Arial" pitchFamily="34" charset="0"/>
                        </a:rPr>
                        <a:t>REAKTANTY AKUTNÍ FÁZE (0-1)</a:t>
                      </a:r>
                      <a:endParaRPr kumimoji="0" lang="en-US" sz="1400" b="1" i="0" u="none" strike="noStrike" cap="none" normalizeH="0" baseline="0" dirty="0" smtClean="0">
                        <a:ln>
                          <a:noFill/>
                        </a:ln>
                        <a:solidFill>
                          <a:srgbClr val="FF0000"/>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Normální CRP a FW</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smtClean="0">
                          <a:ln>
                            <a:noFill/>
                          </a:ln>
                          <a:solidFill>
                            <a:schemeClr val="tx1"/>
                          </a:solidFill>
                          <a:effectLst/>
                          <a:latin typeface="Arial" pitchFamily="34" charset="0"/>
                        </a:rPr>
                        <a:t>0</a:t>
                      </a:r>
                      <a:endParaRPr kumimoji="0" lang="en-US" sz="1400" b="0" i="0" u="none" strike="noStrike" cap="none" normalizeH="0" baseline="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r h="3047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Abnormální CRP nebo FW</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smtClean="0">
                          <a:ln>
                            <a:noFill/>
                          </a:ln>
                          <a:solidFill>
                            <a:schemeClr val="tx1"/>
                          </a:solidFill>
                          <a:effectLst/>
                          <a:latin typeface="Arial" pitchFamily="34" charset="0"/>
                        </a:rPr>
                        <a:t>1</a:t>
                      </a:r>
                      <a:endParaRPr kumimoji="0" lang="en-US" sz="1400" b="0" i="0" u="none" strike="noStrike" cap="none" normalizeH="0" baseline="0" dirty="0" smtClean="0">
                        <a:ln>
                          <a:noFill/>
                        </a:ln>
                        <a:solidFill>
                          <a:schemeClr val="tx1"/>
                        </a:solidFill>
                        <a:effectLst/>
                        <a:latin typeface="Arial" pitchFamily="34" charset="0"/>
                      </a:endParaRPr>
                    </a:p>
                  </a:txBody>
                  <a:tcPr marT="45702" marB="45702"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8247" name="Nadpis 1"/>
          <p:cNvSpPr>
            <a:spLocks/>
          </p:cNvSpPr>
          <p:nvPr/>
        </p:nvSpPr>
        <p:spPr bwMode="auto">
          <a:xfrm>
            <a:off x="0" y="0"/>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cs-CZ" altLang="cs-CZ" sz="3200" b="1">
                <a:solidFill>
                  <a:schemeClr val="tx2"/>
                </a:solidFill>
                <a:latin typeface="Calibri" pitchFamily="34" charset="0"/>
              </a:rPr>
              <a:t>2009 ACR/EULAR kritéria pro RA </a:t>
            </a:r>
            <a:endParaRPr lang="cs-CZ" altLang="cs-CZ" sz="2400" b="1">
              <a:solidFill>
                <a:schemeClr val="tx2"/>
              </a:solidFill>
              <a:latin typeface="Calibri" pitchFamily="34" charset="0"/>
            </a:endParaRPr>
          </a:p>
        </p:txBody>
      </p:sp>
      <p:sp>
        <p:nvSpPr>
          <p:cNvPr id="8248" name="Rectangle 220"/>
          <p:cNvSpPr>
            <a:spLocks noChangeArrowheads="1"/>
          </p:cNvSpPr>
          <p:nvPr/>
        </p:nvSpPr>
        <p:spPr bwMode="auto">
          <a:xfrm>
            <a:off x="250825" y="1773238"/>
            <a:ext cx="3743325"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30000"/>
              </a:spcBef>
            </a:pPr>
            <a:r>
              <a:rPr lang="cs-CZ" altLang="cs-CZ" u="sng">
                <a:latin typeface="Calibri" pitchFamily="34" charset="0"/>
              </a:rPr>
              <a:t>Povinné vstupní kritérium:</a:t>
            </a:r>
            <a:r>
              <a:rPr lang="cs-CZ" altLang="cs-CZ">
                <a:latin typeface="Calibri" pitchFamily="34" charset="0"/>
              </a:rPr>
              <a:t> </a:t>
            </a:r>
          </a:p>
          <a:p>
            <a:pPr eaLnBrk="1" hangingPunct="1">
              <a:spcBef>
                <a:spcPct val="30000"/>
              </a:spcBef>
            </a:pPr>
            <a:r>
              <a:rPr lang="cs-CZ" altLang="cs-CZ">
                <a:latin typeface="Calibri" pitchFamily="34" charset="0"/>
              </a:rPr>
              <a:t>Synovitida detekovaná expertem alespoň v 1 kloubu, s vyloučením DIP, a prvních MTP a CMC, ale zahrnující první IP, která není lépe vysvětlena jinou diagnózou </a:t>
            </a:r>
          </a:p>
          <a:p>
            <a:pPr lvl="1" eaLnBrk="1" hangingPunct="1">
              <a:spcBef>
                <a:spcPct val="30000"/>
              </a:spcBef>
            </a:pPr>
            <a:endParaRPr lang="cs-CZ" altLang="cs-CZ">
              <a:latin typeface="Calibri" pitchFamily="34" charset="0"/>
            </a:endParaRPr>
          </a:p>
          <a:p>
            <a:pPr lvl="1" eaLnBrk="1" hangingPunct="1">
              <a:spcBef>
                <a:spcPct val="30000"/>
              </a:spcBef>
            </a:pPr>
            <a:endParaRPr lang="cs-CZ" altLang="cs-CZ">
              <a:latin typeface="Calibri" pitchFamily="34" charset="0"/>
            </a:endParaRPr>
          </a:p>
          <a:p>
            <a:pPr lvl="1" eaLnBrk="1" hangingPunct="1">
              <a:spcBef>
                <a:spcPct val="30000"/>
              </a:spcBef>
            </a:pPr>
            <a:r>
              <a:rPr lang="cs-CZ" altLang="cs-CZ" u="sng">
                <a:latin typeface="Calibri" pitchFamily="34" charset="0"/>
              </a:rPr>
              <a:t>„Vylučující“ kritérium:</a:t>
            </a:r>
            <a:r>
              <a:rPr lang="cs-CZ" altLang="cs-CZ">
                <a:latin typeface="Calibri" pitchFamily="34" charset="0"/>
              </a:rPr>
              <a:t> </a:t>
            </a:r>
          </a:p>
          <a:p>
            <a:pPr lvl="1" eaLnBrk="1" hangingPunct="1">
              <a:spcBef>
                <a:spcPct val="30000"/>
              </a:spcBef>
            </a:pPr>
            <a:r>
              <a:rPr lang="cs-CZ" altLang="cs-CZ">
                <a:latin typeface="Calibri" pitchFamily="34" charset="0"/>
              </a:rPr>
              <a:t>Eroze na RTG popsaná expertem jako typická pro RA jak z hlediska vzhledu tak umístění</a:t>
            </a:r>
          </a:p>
        </p:txBody>
      </p:sp>
      <p:sp>
        <p:nvSpPr>
          <p:cNvPr id="8249" name="Text Box 237"/>
          <p:cNvSpPr txBox="1">
            <a:spLocks noChangeArrowheads="1"/>
          </p:cNvSpPr>
          <p:nvPr/>
        </p:nvSpPr>
        <p:spPr bwMode="auto">
          <a:xfrm>
            <a:off x="971550" y="692150"/>
            <a:ext cx="1725613" cy="36671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tLang="cs-CZ" b="1">
                <a:solidFill>
                  <a:srgbClr val="006666"/>
                </a:solidFill>
                <a:latin typeface="Calibri" pitchFamily="34" charset="0"/>
              </a:rPr>
              <a:t>Základní kritéria</a:t>
            </a:r>
            <a:endParaRPr lang="en-US" altLang="cs-CZ" b="1">
              <a:solidFill>
                <a:srgbClr val="006666"/>
              </a:solidFill>
              <a:latin typeface="Calibri" pitchFamily="34" charset="0"/>
            </a:endParaRPr>
          </a:p>
        </p:txBody>
      </p:sp>
      <p:sp>
        <p:nvSpPr>
          <p:cNvPr id="8250" name="Text Box 238"/>
          <p:cNvSpPr txBox="1">
            <a:spLocks noChangeArrowheads="1"/>
          </p:cNvSpPr>
          <p:nvPr/>
        </p:nvSpPr>
        <p:spPr bwMode="auto">
          <a:xfrm>
            <a:off x="5724525" y="692150"/>
            <a:ext cx="1757363" cy="36671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tLang="cs-CZ" b="1">
                <a:solidFill>
                  <a:srgbClr val="006666"/>
                </a:solidFill>
                <a:latin typeface="Calibri" pitchFamily="34" charset="0"/>
              </a:rPr>
              <a:t>Relativní kritéria</a:t>
            </a:r>
            <a:endParaRPr lang="en-US" altLang="cs-CZ" b="1">
              <a:solidFill>
                <a:srgbClr val="006666"/>
              </a:solidFill>
              <a:latin typeface="Calibri" pitchFamily="34" charset="0"/>
            </a:endParaRPr>
          </a:p>
        </p:txBody>
      </p:sp>
      <p:sp>
        <p:nvSpPr>
          <p:cNvPr id="8251" name="Text Box 240"/>
          <p:cNvSpPr txBox="1">
            <a:spLocks noChangeArrowheads="1"/>
          </p:cNvSpPr>
          <p:nvPr/>
        </p:nvSpPr>
        <p:spPr bwMode="auto">
          <a:xfrm>
            <a:off x="0" y="638175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b="1" dirty="0">
                <a:solidFill>
                  <a:srgbClr val="FF0000"/>
                </a:solidFill>
                <a:latin typeface="Calibri" pitchFamily="34" charset="0"/>
              </a:rPr>
              <a:t>Onemocnění je klasifikováno jako RA, pokud je skóre </a:t>
            </a:r>
            <a:r>
              <a:rPr lang="en-US" altLang="cs-CZ" b="1" dirty="0">
                <a:solidFill>
                  <a:srgbClr val="FF0000"/>
                </a:solidFill>
                <a:latin typeface="Calibri" pitchFamily="34" charset="0"/>
              </a:rPr>
              <a:t>≥</a:t>
            </a:r>
            <a:r>
              <a:rPr lang="cs-CZ" altLang="cs-CZ" b="1" dirty="0">
                <a:solidFill>
                  <a:srgbClr val="FF0000"/>
                </a:solidFill>
                <a:latin typeface="Calibri" pitchFamily="34" charset="0"/>
              </a:rPr>
              <a:t>6</a:t>
            </a:r>
            <a:endParaRPr lang="en-US" altLang="cs-CZ" b="1" dirty="0">
              <a:solidFill>
                <a:srgbClr val="FF0000"/>
              </a:solidFill>
              <a:latin typeface="Calibri" pitchFamily="34" charset="0"/>
            </a:endParaRPr>
          </a:p>
        </p:txBody>
      </p:sp>
    </p:spTree>
    <p:extLst>
      <p:ext uri="{BB962C8B-B14F-4D97-AF65-F5344CB8AC3E}">
        <p14:creationId xmlns:p14="http://schemas.microsoft.com/office/powerpoint/2010/main" val="40748296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457200" y="116632"/>
            <a:ext cx="7467600" cy="1143000"/>
          </a:xfrm>
        </p:spPr>
        <p:txBody>
          <a:bodyPr/>
          <a:lstStyle/>
          <a:p>
            <a:pPr>
              <a:defRPr/>
            </a:pPr>
            <a:r>
              <a:rPr lang="cs-CZ" sz="3600" b="1" dirty="0">
                <a:solidFill>
                  <a:schemeClr val="tx1">
                    <a:lumMod val="65000"/>
                    <a:lumOff val="35000"/>
                  </a:schemeClr>
                </a:solidFill>
              </a:rPr>
              <a:t>Hodnocení DAS (28) skóre</a:t>
            </a:r>
          </a:p>
        </p:txBody>
      </p:sp>
      <p:sp>
        <p:nvSpPr>
          <p:cNvPr id="113667" name="Rectangle 3"/>
          <p:cNvSpPr>
            <a:spLocks noGrp="1" noChangeArrowheads="1"/>
          </p:cNvSpPr>
          <p:nvPr>
            <p:ph type="body" idx="1"/>
          </p:nvPr>
        </p:nvSpPr>
        <p:spPr>
          <a:xfrm>
            <a:off x="827088" y="1600200"/>
            <a:ext cx="7859712" cy="676275"/>
          </a:xfrm>
        </p:spPr>
        <p:txBody>
          <a:bodyPr/>
          <a:lstStyle/>
          <a:p>
            <a:pPr>
              <a:buFont typeface="Wingdings" pitchFamily="2" charset="2"/>
              <a:buNone/>
              <a:tabLst>
                <a:tab pos="1800225" algn="l"/>
                <a:tab pos="4310063" algn="l"/>
              </a:tabLst>
              <a:defRPr/>
            </a:pPr>
            <a:r>
              <a:rPr lang="cs-CZ"/>
              <a:t>DAS (28)		aktivita RA</a:t>
            </a:r>
          </a:p>
          <a:p>
            <a:pPr>
              <a:buFont typeface="Wingdings" pitchFamily="2" charset="2"/>
              <a:buNone/>
              <a:tabLst>
                <a:tab pos="1800225" algn="l"/>
                <a:tab pos="4310063" algn="l"/>
              </a:tabLst>
              <a:defRPr/>
            </a:pPr>
            <a:endParaRPr lang="cs-CZ"/>
          </a:p>
        </p:txBody>
      </p:sp>
      <p:sp>
        <p:nvSpPr>
          <p:cNvPr id="16388" name="Rectangle 4"/>
          <p:cNvSpPr>
            <a:spLocks noChangeArrowheads="1"/>
          </p:cNvSpPr>
          <p:nvPr/>
        </p:nvSpPr>
        <p:spPr bwMode="auto">
          <a:xfrm>
            <a:off x="3708400" y="2347913"/>
            <a:ext cx="936625" cy="1152525"/>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cs-CZ" altLang="cs-CZ"/>
          </a:p>
        </p:txBody>
      </p:sp>
      <p:sp>
        <p:nvSpPr>
          <p:cNvPr id="16389" name="Rectangle 5"/>
          <p:cNvSpPr>
            <a:spLocks noChangeArrowheads="1"/>
          </p:cNvSpPr>
          <p:nvPr/>
        </p:nvSpPr>
        <p:spPr bwMode="auto">
          <a:xfrm>
            <a:off x="3708400" y="3500438"/>
            <a:ext cx="936625" cy="1152525"/>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cs-CZ" altLang="cs-CZ"/>
          </a:p>
        </p:txBody>
      </p:sp>
      <p:sp>
        <p:nvSpPr>
          <p:cNvPr id="16390" name="Rectangle 6"/>
          <p:cNvSpPr>
            <a:spLocks noChangeArrowheads="1"/>
          </p:cNvSpPr>
          <p:nvPr/>
        </p:nvSpPr>
        <p:spPr bwMode="auto">
          <a:xfrm>
            <a:off x="3708400" y="4652963"/>
            <a:ext cx="936625" cy="431800"/>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cs-CZ" altLang="cs-CZ"/>
          </a:p>
        </p:txBody>
      </p:sp>
      <p:sp>
        <p:nvSpPr>
          <p:cNvPr id="16391" name="Rectangle 7"/>
          <p:cNvSpPr>
            <a:spLocks noChangeArrowheads="1"/>
          </p:cNvSpPr>
          <p:nvPr/>
        </p:nvSpPr>
        <p:spPr bwMode="auto">
          <a:xfrm>
            <a:off x="3708400" y="5084763"/>
            <a:ext cx="936625" cy="1152525"/>
          </a:xfrm>
          <a:prstGeom prst="rect">
            <a:avLst/>
          </a:prstGeom>
          <a:solidFill>
            <a:srgbClr val="FF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cs-CZ" altLang="cs-CZ"/>
          </a:p>
        </p:txBody>
      </p:sp>
      <p:sp>
        <p:nvSpPr>
          <p:cNvPr id="16392" name="Text Box 8"/>
          <p:cNvSpPr txBox="1">
            <a:spLocks noChangeArrowheads="1"/>
          </p:cNvSpPr>
          <p:nvPr/>
        </p:nvSpPr>
        <p:spPr bwMode="auto">
          <a:xfrm>
            <a:off x="2536825" y="2997200"/>
            <a:ext cx="3835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511425" algn="l"/>
              </a:tabLst>
              <a:defRPr>
                <a:solidFill>
                  <a:schemeClr val="tx1"/>
                </a:solidFill>
                <a:latin typeface="Tahoma" pitchFamily="34" charset="0"/>
              </a:defRPr>
            </a:lvl1pPr>
            <a:lvl2pPr marL="742950" indent="-285750" eaLnBrk="0" hangingPunct="0">
              <a:tabLst>
                <a:tab pos="2511425" algn="l"/>
              </a:tabLst>
              <a:defRPr>
                <a:solidFill>
                  <a:schemeClr val="tx1"/>
                </a:solidFill>
                <a:latin typeface="Tahoma" pitchFamily="34" charset="0"/>
              </a:defRPr>
            </a:lvl2pPr>
            <a:lvl3pPr marL="1143000" indent="-228600" eaLnBrk="0" hangingPunct="0">
              <a:tabLst>
                <a:tab pos="2511425" algn="l"/>
              </a:tabLst>
              <a:defRPr>
                <a:solidFill>
                  <a:schemeClr val="tx1"/>
                </a:solidFill>
                <a:latin typeface="Tahoma" pitchFamily="34" charset="0"/>
              </a:defRPr>
            </a:lvl3pPr>
            <a:lvl4pPr marL="1600200" indent="-228600" eaLnBrk="0" hangingPunct="0">
              <a:tabLst>
                <a:tab pos="2511425" algn="l"/>
              </a:tabLst>
              <a:defRPr>
                <a:solidFill>
                  <a:schemeClr val="tx1"/>
                </a:solidFill>
                <a:latin typeface="Tahoma" pitchFamily="34" charset="0"/>
              </a:defRPr>
            </a:lvl4pPr>
            <a:lvl5pPr marL="2057400" indent="-228600" eaLnBrk="0" hangingPunct="0">
              <a:tabLst>
                <a:tab pos="2511425" algn="l"/>
              </a:tabLst>
              <a:defRPr>
                <a:solidFill>
                  <a:schemeClr val="tx1"/>
                </a:solidFill>
                <a:latin typeface="Tahoma" pitchFamily="34" charset="0"/>
              </a:defRPr>
            </a:lvl5pPr>
            <a:lvl6pPr marL="2514600" indent="-228600" eaLnBrk="0" fontAlgn="base" hangingPunct="0">
              <a:spcBef>
                <a:spcPct val="0"/>
              </a:spcBef>
              <a:spcAft>
                <a:spcPct val="0"/>
              </a:spcAft>
              <a:tabLst>
                <a:tab pos="2511425" algn="l"/>
              </a:tabLst>
              <a:defRPr>
                <a:solidFill>
                  <a:schemeClr val="tx1"/>
                </a:solidFill>
                <a:latin typeface="Tahoma" pitchFamily="34" charset="0"/>
              </a:defRPr>
            </a:lvl6pPr>
            <a:lvl7pPr marL="2971800" indent="-228600" eaLnBrk="0" fontAlgn="base" hangingPunct="0">
              <a:spcBef>
                <a:spcPct val="0"/>
              </a:spcBef>
              <a:spcAft>
                <a:spcPct val="0"/>
              </a:spcAft>
              <a:tabLst>
                <a:tab pos="2511425" algn="l"/>
              </a:tabLst>
              <a:defRPr>
                <a:solidFill>
                  <a:schemeClr val="tx1"/>
                </a:solidFill>
                <a:latin typeface="Tahoma" pitchFamily="34" charset="0"/>
              </a:defRPr>
            </a:lvl7pPr>
            <a:lvl8pPr marL="3429000" indent="-228600" eaLnBrk="0" fontAlgn="base" hangingPunct="0">
              <a:spcBef>
                <a:spcPct val="0"/>
              </a:spcBef>
              <a:spcAft>
                <a:spcPct val="0"/>
              </a:spcAft>
              <a:tabLst>
                <a:tab pos="2511425" algn="l"/>
              </a:tabLst>
              <a:defRPr>
                <a:solidFill>
                  <a:schemeClr val="tx1"/>
                </a:solidFill>
                <a:latin typeface="Tahoma" pitchFamily="34" charset="0"/>
              </a:defRPr>
            </a:lvl8pPr>
            <a:lvl9pPr marL="3886200" indent="-228600" eaLnBrk="0" fontAlgn="base" hangingPunct="0">
              <a:spcBef>
                <a:spcPct val="0"/>
              </a:spcBef>
              <a:spcAft>
                <a:spcPct val="0"/>
              </a:spcAft>
              <a:tabLst>
                <a:tab pos="2511425" algn="l"/>
              </a:tabLst>
              <a:defRPr>
                <a:solidFill>
                  <a:schemeClr val="tx1"/>
                </a:solidFill>
                <a:latin typeface="Tahoma" pitchFamily="34" charset="0"/>
              </a:defRPr>
            </a:lvl9pPr>
          </a:lstStyle>
          <a:p>
            <a:pPr eaLnBrk="1" hangingPunct="1">
              <a:lnSpc>
                <a:spcPct val="105000"/>
              </a:lnSpc>
              <a:spcBef>
                <a:spcPct val="20000"/>
              </a:spcBef>
            </a:pPr>
            <a:r>
              <a:rPr lang="cs-CZ" altLang="cs-CZ" sz="2800">
                <a:latin typeface="Garamond" pitchFamily="18" charset="0"/>
              </a:rPr>
              <a:t>5,1	vysoká</a:t>
            </a:r>
          </a:p>
        </p:txBody>
      </p:sp>
      <p:sp>
        <p:nvSpPr>
          <p:cNvPr id="16393" name="Text Box 9"/>
          <p:cNvSpPr txBox="1">
            <a:spLocks noChangeArrowheads="1"/>
          </p:cNvSpPr>
          <p:nvPr/>
        </p:nvSpPr>
        <p:spPr bwMode="auto">
          <a:xfrm>
            <a:off x="2536825" y="4184650"/>
            <a:ext cx="3835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511425" algn="l"/>
              </a:tabLst>
              <a:defRPr>
                <a:solidFill>
                  <a:schemeClr val="tx1"/>
                </a:solidFill>
                <a:latin typeface="Tahoma" pitchFamily="34" charset="0"/>
              </a:defRPr>
            </a:lvl1pPr>
            <a:lvl2pPr marL="742950" indent="-285750" eaLnBrk="0" hangingPunct="0">
              <a:tabLst>
                <a:tab pos="2511425" algn="l"/>
              </a:tabLst>
              <a:defRPr>
                <a:solidFill>
                  <a:schemeClr val="tx1"/>
                </a:solidFill>
                <a:latin typeface="Tahoma" pitchFamily="34" charset="0"/>
              </a:defRPr>
            </a:lvl2pPr>
            <a:lvl3pPr marL="1143000" indent="-228600" eaLnBrk="0" hangingPunct="0">
              <a:tabLst>
                <a:tab pos="2511425" algn="l"/>
              </a:tabLst>
              <a:defRPr>
                <a:solidFill>
                  <a:schemeClr val="tx1"/>
                </a:solidFill>
                <a:latin typeface="Tahoma" pitchFamily="34" charset="0"/>
              </a:defRPr>
            </a:lvl3pPr>
            <a:lvl4pPr marL="1600200" indent="-228600" eaLnBrk="0" hangingPunct="0">
              <a:tabLst>
                <a:tab pos="2511425" algn="l"/>
              </a:tabLst>
              <a:defRPr>
                <a:solidFill>
                  <a:schemeClr val="tx1"/>
                </a:solidFill>
                <a:latin typeface="Tahoma" pitchFamily="34" charset="0"/>
              </a:defRPr>
            </a:lvl4pPr>
            <a:lvl5pPr marL="2057400" indent="-228600" eaLnBrk="0" hangingPunct="0">
              <a:tabLst>
                <a:tab pos="2511425" algn="l"/>
              </a:tabLst>
              <a:defRPr>
                <a:solidFill>
                  <a:schemeClr val="tx1"/>
                </a:solidFill>
                <a:latin typeface="Tahoma" pitchFamily="34" charset="0"/>
              </a:defRPr>
            </a:lvl5pPr>
            <a:lvl6pPr marL="2514600" indent="-228600" eaLnBrk="0" fontAlgn="base" hangingPunct="0">
              <a:spcBef>
                <a:spcPct val="0"/>
              </a:spcBef>
              <a:spcAft>
                <a:spcPct val="0"/>
              </a:spcAft>
              <a:tabLst>
                <a:tab pos="2511425" algn="l"/>
              </a:tabLst>
              <a:defRPr>
                <a:solidFill>
                  <a:schemeClr val="tx1"/>
                </a:solidFill>
                <a:latin typeface="Tahoma" pitchFamily="34" charset="0"/>
              </a:defRPr>
            </a:lvl6pPr>
            <a:lvl7pPr marL="2971800" indent="-228600" eaLnBrk="0" fontAlgn="base" hangingPunct="0">
              <a:spcBef>
                <a:spcPct val="0"/>
              </a:spcBef>
              <a:spcAft>
                <a:spcPct val="0"/>
              </a:spcAft>
              <a:tabLst>
                <a:tab pos="2511425" algn="l"/>
              </a:tabLst>
              <a:defRPr>
                <a:solidFill>
                  <a:schemeClr val="tx1"/>
                </a:solidFill>
                <a:latin typeface="Tahoma" pitchFamily="34" charset="0"/>
              </a:defRPr>
            </a:lvl7pPr>
            <a:lvl8pPr marL="3429000" indent="-228600" eaLnBrk="0" fontAlgn="base" hangingPunct="0">
              <a:spcBef>
                <a:spcPct val="0"/>
              </a:spcBef>
              <a:spcAft>
                <a:spcPct val="0"/>
              </a:spcAft>
              <a:tabLst>
                <a:tab pos="2511425" algn="l"/>
              </a:tabLst>
              <a:defRPr>
                <a:solidFill>
                  <a:schemeClr val="tx1"/>
                </a:solidFill>
                <a:latin typeface="Tahoma" pitchFamily="34" charset="0"/>
              </a:defRPr>
            </a:lvl8pPr>
            <a:lvl9pPr marL="3886200" indent="-228600" eaLnBrk="0" fontAlgn="base" hangingPunct="0">
              <a:spcBef>
                <a:spcPct val="0"/>
              </a:spcBef>
              <a:spcAft>
                <a:spcPct val="0"/>
              </a:spcAft>
              <a:tabLst>
                <a:tab pos="2511425" algn="l"/>
              </a:tabLst>
              <a:defRPr>
                <a:solidFill>
                  <a:schemeClr val="tx1"/>
                </a:solidFill>
                <a:latin typeface="Tahoma" pitchFamily="34" charset="0"/>
              </a:defRPr>
            </a:lvl9pPr>
          </a:lstStyle>
          <a:p>
            <a:pPr eaLnBrk="1" hangingPunct="1">
              <a:lnSpc>
                <a:spcPct val="105000"/>
              </a:lnSpc>
              <a:spcBef>
                <a:spcPct val="20000"/>
              </a:spcBef>
            </a:pPr>
            <a:r>
              <a:rPr lang="cs-CZ" altLang="cs-CZ" sz="2800">
                <a:latin typeface="Garamond" pitchFamily="18" charset="0"/>
              </a:rPr>
              <a:t>3,2	střední</a:t>
            </a:r>
          </a:p>
        </p:txBody>
      </p:sp>
      <p:sp>
        <p:nvSpPr>
          <p:cNvPr id="16394" name="Text Box 10"/>
          <p:cNvSpPr txBox="1">
            <a:spLocks noChangeArrowheads="1"/>
          </p:cNvSpPr>
          <p:nvPr/>
        </p:nvSpPr>
        <p:spPr bwMode="auto">
          <a:xfrm>
            <a:off x="2555875" y="4618038"/>
            <a:ext cx="3835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511425" algn="l"/>
              </a:tabLst>
              <a:defRPr>
                <a:solidFill>
                  <a:schemeClr val="tx1"/>
                </a:solidFill>
                <a:latin typeface="Tahoma" pitchFamily="34" charset="0"/>
              </a:defRPr>
            </a:lvl1pPr>
            <a:lvl2pPr marL="742950" indent="-285750" eaLnBrk="0" hangingPunct="0">
              <a:tabLst>
                <a:tab pos="2511425" algn="l"/>
              </a:tabLst>
              <a:defRPr>
                <a:solidFill>
                  <a:schemeClr val="tx1"/>
                </a:solidFill>
                <a:latin typeface="Tahoma" pitchFamily="34" charset="0"/>
              </a:defRPr>
            </a:lvl2pPr>
            <a:lvl3pPr marL="1143000" indent="-228600" eaLnBrk="0" hangingPunct="0">
              <a:tabLst>
                <a:tab pos="2511425" algn="l"/>
              </a:tabLst>
              <a:defRPr>
                <a:solidFill>
                  <a:schemeClr val="tx1"/>
                </a:solidFill>
                <a:latin typeface="Tahoma" pitchFamily="34" charset="0"/>
              </a:defRPr>
            </a:lvl3pPr>
            <a:lvl4pPr marL="1600200" indent="-228600" eaLnBrk="0" hangingPunct="0">
              <a:tabLst>
                <a:tab pos="2511425" algn="l"/>
              </a:tabLst>
              <a:defRPr>
                <a:solidFill>
                  <a:schemeClr val="tx1"/>
                </a:solidFill>
                <a:latin typeface="Tahoma" pitchFamily="34" charset="0"/>
              </a:defRPr>
            </a:lvl4pPr>
            <a:lvl5pPr marL="2057400" indent="-228600" eaLnBrk="0" hangingPunct="0">
              <a:tabLst>
                <a:tab pos="2511425" algn="l"/>
              </a:tabLst>
              <a:defRPr>
                <a:solidFill>
                  <a:schemeClr val="tx1"/>
                </a:solidFill>
                <a:latin typeface="Tahoma" pitchFamily="34" charset="0"/>
              </a:defRPr>
            </a:lvl5pPr>
            <a:lvl6pPr marL="2514600" indent="-228600" eaLnBrk="0" fontAlgn="base" hangingPunct="0">
              <a:spcBef>
                <a:spcPct val="0"/>
              </a:spcBef>
              <a:spcAft>
                <a:spcPct val="0"/>
              </a:spcAft>
              <a:tabLst>
                <a:tab pos="2511425" algn="l"/>
              </a:tabLst>
              <a:defRPr>
                <a:solidFill>
                  <a:schemeClr val="tx1"/>
                </a:solidFill>
                <a:latin typeface="Tahoma" pitchFamily="34" charset="0"/>
              </a:defRPr>
            </a:lvl6pPr>
            <a:lvl7pPr marL="2971800" indent="-228600" eaLnBrk="0" fontAlgn="base" hangingPunct="0">
              <a:spcBef>
                <a:spcPct val="0"/>
              </a:spcBef>
              <a:spcAft>
                <a:spcPct val="0"/>
              </a:spcAft>
              <a:tabLst>
                <a:tab pos="2511425" algn="l"/>
              </a:tabLst>
              <a:defRPr>
                <a:solidFill>
                  <a:schemeClr val="tx1"/>
                </a:solidFill>
                <a:latin typeface="Tahoma" pitchFamily="34" charset="0"/>
              </a:defRPr>
            </a:lvl7pPr>
            <a:lvl8pPr marL="3429000" indent="-228600" eaLnBrk="0" fontAlgn="base" hangingPunct="0">
              <a:spcBef>
                <a:spcPct val="0"/>
              </a:spcBef>
              <a:spcAft>
                <a:spcPct val="0"/>
              </a:spcAft>
              <a:tabLst>
                <a:tab pos="2511425" algn="l"/>
              </a:tabLst>
              <a:defRPr>
                <a:solidFill>
                  <a:schemeClr val="tx1"/>
                </a:solidFill>
                <a:latin typeface="Tahoma" pitchFamily="34" charset="0"/>
              </a:defRPr>
            </a:lvl8pPr>
            <a:lvl9pPr marL="3886200" indent="-228600" eaLnBrk="0" fontAlgn="base" hangingPunct="0">
              <a:spcBef>
                <a:spcPct val="0"/>
              </a:spcBef>
              <a:spcAft>
                <a:spcPct val="0"/>
              </a:spcAft>
              <a:tabLst>
                <a:tab pos="2511425" algn="l"/>
              </a:tabLst>
              <a:defRPr>
                <a:solidFill>
                  <a:schemeClr val="tx1"/>
                </a:solidFill>
                <a:latin typeface="Tahoma" pitchFamily="34" charset="0"/>
              </a:defRPr>
            </a:lvl9pPr>
          </a:lstStyle>
          <a:p>
            <a:pPr eaLnBrk="1" hangingPunct="1">
              <a:lnSpc>
                <a:spcPct val="105000"/>
              </a:lnSpc>
              <a:spcBef>
                <a:spcPct val="20000"/>
              </a:spcBef>
            </a:pPr>
            <a:r>
              <a:rPr lang="cs-CZ" altLang="cs-CZ" sz="2800">
                <a:latin typeface="Garamond" pitchFamily="18" charset="0"/>
              </a:rPr>
              <a:t>2,6	nízká</a:t>
            </a:r>
          </a:p>
        </p:txBody>
      </p:sp>
      <p:sp>
        <p:nvSpPr>
          <p:cNvPr id="16395" name="Text Box 11"/>
          <p:cNvSpPr txBox="1">
            <a:spLocks noChangeArrowheads="1"/>
          </p:cNvSpPr>
          <p:nvPr/>
        </p:nvSpPr>
        <p:spPr bwMode="auto">
          <a:xfrm>
            <a:off x="2536825" y="5229225"/>
            <a:ext cx="3835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511425" algn="l"/>
              </a:tabLst>
              <a:defRPr>
                <a:solidFill>
                  <a:schemeClr val="tx1"/>
                </a:solidFill>
                <a:latin typeface="Tahoma" pitchFamily="34" charset="0"/>
              </a:defRPr>
            </a:lvl1pPr>
            <a:lvl2pPr marL="742950" indent="-285750" eaLnBrk="0" hangingPunct="0">
              <a:tabLst>
                <a:tab pos="2511425" algn="l"/>
              </a:tabLst>
              <a:defRPr>
                <a:solidFill>
                  <a:schemeClr val="tx1"/>
                </a:solidFill>
                <a:latin typeface="Tahoma" pitchFamily="34" charset="0"/>
              </a:defRPr>
            </a:lvl2pPr>
            <a:lvl3pPr marL="1143000" indent="-228600" eaLnBrk="0" hangingPunct="0">
              <a:tabLst>
                <a:tab pos="2511425" algn="l"/>
              </a:tabLst>
              <a:defRPr>
                <a:solidFill>
                  <a:schemeClr val="tx1"/>
                </a:solidFill>
                <a:latin typeface="Tahoma" pitchFamily="34" charset="0"/>
              </a:defRPr>
            </a:lvl3pPr>
            <a:lvl4pPr marL="1600200" indent="-228600" eaLnBrk="0" hangingPunct="0">
              <a:tabLst>
                <a:tab pos="2511425" algn="l"/>
              </a:tabLst>
              <a:defRPr>
                <a:solidFill>
                  <a:schemeClr val="tx1"/>
                </a:solidFill>
                <a:latin typeface="Tahoma" pitchFamily="34" charset="0"/>
              </a:defRPr>
            </a:lvl4pPr>
            <a:lvl5pPr marL="2057400" indent="-228600" eaLnBrk="0" hangingPunct="0">
              <a:tabLst>
                <a:tab pos="2511425" algn="l"/>
              </a:tabLst>
              <a:defRPr>
                <a:solidFill>
                  <a:schemeClr val="tx1"/>
                </a:solidFill>
                <a:latin typeface="Tahoma" pitchFamily="34" charset="0"/>
              </a:defRPr>
            </a:lvl5pPr>
            <a:lvl6pPr marL="2514600" indent="-228600" eaLnBrk="0" fontAlgn="base" hangingPunct="0">
              <a:spcBef>
                <a:spcPct val="0"/>
              </a:spcBef>
              <a:spcAft>
                <a:spcPct val="0"/>
              </a:spcAft>
              <a:tabLst>
                <a:tab pos="2511425" algn="l"/>
              </a:tabLst>
              <a:defRPr>
                <a:solidFill>
                  <a:schemeClr val="tx1"/>
                </a:solidFill>
                <a:latin typeface="Tahoma" pitchFamily="34" charset="0"/>
              </a:defRPr>
            </a:lvl6pPr>
            <a:lvl7pPr marL="2971800" indent="-228600" eaLnBrk="0" fontAlgn="base" hangingPunct="0">
              <a:spcBef>
                <a:spcPct val="0"/>
              </a:spcBef>
              <a:spcAft>
                <a:spcPct val="0"/>
              </a:spcAft>
              <a:tabLst>
                <a:tab pos="2511425" algn="l"/>
              </a:tabLst>
              <a:defRPr>
                <a:solidFill>
                  <a:schemeClr val="tx1"/>
                </a:solidFill>
                <a:latin typeface="Tahoma" pitchFamily="34" charset="0"/>
              </a:defRPr>
            </a:lvl7pPr>
            <a:lvl8pPr marL="3429000" indent="-228600" eaLnBrk="0" fontAlgn="base" hangingPunct="0">
              <a:spcBef>
                <a:spcPct val="0"/>
              </a:spcBef>
              <a:spcAft>
                <a:spcPct val="0"/>
              </a:spcAft>
              <a:tabLst>
                <a:tab pos="2511425" algn="l"/>
              </a:tabLst>
              <a:defRPr>
                <a:solidFill>
                  <a:schemeClr val="tx1"/>
                </a:solidFill>
                <a:latin typeface="Tahoma" pitchFamily="34" charset="0"/>
              </a:defRPr>
            </a:lvl8pPr>
            <a:lvl9pPr marL="3886200" indent="-228600" eaLnBrk="0" fontAlgn="base" hangingPunct="0">
              <a:spcBef>
                <a:spcPct val="0"/>
              </a:spcBef>
              <a:spcAft>
                <a:spcPct val="0"/>
              </a:spcAft>
              <a:tabLst>
                <a:tab pos="2511425" algn="l"/>
              </a:tabLst>
              <a:defRPr>
                <a:solidFill>
                  <a:schemeClr val="tx1"/>
                </a:solidFill>
                <a:latin typeface="Tahoma" pitchFamily="34" charset="0"/>
              </a:defRPr>
            </a:lvl9pPr>
          </a:lstStyle>
          <a:p>
            <a:pPr eaLnBrk="1" hangingPunct="1">
              <a:lnSpc>
                <a:spcPct val="105000"/>
              </a:lnSpc>
              <a:spcBef>
                <a:spcPct val="20000"/>
              </a:spcBef>
            </a:pPr>
            <a:r>
              <a:rPr lang="cs-CZ" altLang="cs-CZ" sz="2800">
                <a:latin typeface="Garamond" pitchFamily="18" charset="0"/>
              </a:rPr>
              <a:t>	remise</a:t>
            </a:r>
          </a:p>
        </p:txBody>
      </p:sp>
      <p:sp>
        <p:nvSpPr>
          <p:cNvPr id="16396" name="Line 12"/>
          <p:cNvSpPr>
            <a:spLocks noChangeShapeType="1"/>
          </p:cNvSpPr>
          <p:nvPr/>
        </p:nvSpPr>
        <p:spPr bwMode="auto">
          <a:xfrm>
            <a:off x="2195513" y="3500438"/>
            <a:ext cx="44640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7" name="Line 13"/>
          <p:cNvSpPr>
            <a:spLocks noChangeShapeType="1"/>
          </p:cNvSpPr>
          <p:nvPr/>
        </p:nvSpPr>
        <p:spPr bwMode="auto">
          <a:xfrm>
            <a:off x="2195513" y="4652963"/>
            <a:ext cx="44640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8" name="Line 14"/>
          <p:cNvSpPr>
            <a:spLocks noChangeShapeType="1"/>
          </p:cNvSpPr>
          <p:nvPr/>
        </p:nvSpPr>
        <p:spPr bwMode="auto">
          <a:xfrm>
            <a:off x="2195513" y="5084763"/>
            <a:ext cx="44640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9" name="Text Box 15"/>
          <p:cNvSpPr txBox="1">
            <a:spLocks noChangeArrowheads="1"/>
          </p:cNvSpPr>
          <p:nvPr/>
        </p:nvSpPr>
        <p:spPr bwMode="auto">
          <a:xfrm>
            <a:off x="5003800" y="6408738"/>
            <a:ext cx="363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tLang="cs-CZ"/>
              <a:t>Podle van Gestel J. Rheumatol. 1999</a:t>
            </a:r>
          </a:p>
        </p:txBody>
      </p:sp>
    </p:spTree>
    <p:extLst>
      <p:ext uri="{BB962C8B-B14F-4D97-AF65-F5344CB8AC3E}">
        <p14:creationId xmlns:p14="http://schemas.microsoft.com/office/powerpoint/2010/main" val="2965545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p:txBody>
          <a:bodyPr/>
          <a:lstStyle/>
          <a:p>
            <a:pPr eaLnBrk="1" hangingPunct="1">
              <a:defRPr/>
            </a:pPr>
            <a:r>
              <a:rPr lang="en-US" sz="3600" b="1" dirty="0" smtClean="0">
                <a:latin typeface="Arial" pitchFamily="34" charset="0"/>
                <a:cs typeface="Arial" pitchFamily="34" charset="0"/>
              </a:rPr>
              <a:t>De</a:t>
            </a:r>
            <a:r>
              <a:rPr lang="sk-SK" sz="3600" b="1" dirty="0" err="1" smtClean="0">
                <a:latin typeface="Arial" pitchFamily="34" charset="0"/>
                <a:cs typeface="Arial" pitchFamily="34" charset="0"/>
              </a:rPr>
              <a:t>finice</a:t>
            </a:r>
            <a:r>
              <a:rPr lang="sk-SK" sz="3600" b="1" dirty="0" smtClean="0">
                <a:latin typeface="Arial" pitchFamily="34" charset="0"/>
                <a:cs typeface="Arial" pitchFamily="34" charset="0"/>
              </a:rPr>
              <a:t> </a:t>
            </a:r>
            <a:r>
              <a:rPr lang="en-US" sz="3600" b="1" dirty="0" smtClean="0">
                <a:latin typeface="Arial" pitchFamily="34" charset="0"/>
                <a:cs typeface="Arial" pitchFamily="34" charset="0"/>
              </a:rPr>
              <a:t>USG </a:t>
            </a:r>
            <a:r>
              <a:rPr lang="sk-SK" sz="3600" b="1" dirty="0" err="1" smtClean="0">
                <a:latin typeface="Arial" pitchFamily="34" charset="0"/>
                <a:cs typeface="Arial" pitchFamily="34" charset="0"/>
              </a:rPr>
              <a:t>nálezů</a:t>
            </a:r>
            <a:r>
              <a:rPr lang="sk-SK" sz="3600" b="1" dirty="0" smtClean="0">
                <a:latin typeface="Arial" pitchFamily="34" charset="0"/>
                <a:cs typeface="Arial" pitchFamily="34" charset="0"/>
              </a:rPr>
              <a:t> OMERACT</a:t>
            </a:r>
            <a:endParaRPr lang="sk-SK" sz="3600" dirty="0" smtClean="0">
              <a:latin typeface="Arial" pitchFamily="34" charset="0"/>
              <a:cs typeface="Arial" pitchFamily="34" charset="0"/>
            </a:endParaRPr>
          </a:p>
        </p:txBody>
      </p:sp>
      <p:sp>
        <p:nvSpPr>
          <p:cNvPr id="4099" name="Zástupný symbol obsahu 2"/>
          <p:cNvSpPr>
            <a:spLocks noGrp="1"/>
          </p:cNvSpPr>
          <p:nvPr>
            <p:ph idx="1"/>
          </p:nvPr>
        </p:nvSpPr>
        <p:spPr>
          <a:xfrm>
            <a:off x="428625" y="1500188"/>
            <a:ext cx="8226425" cy="4522787"/>
          </a:xfrm>
        </p:spPr>
        <p:txBody>
          <a:bodyPr rtlCol="0">
            <a:normAutofit fontScale="92500" lnSpcReduction="20000"/>
          </a:bodyPr>
          <a:lstStyle/>
          <a:p>
            <a:pPr algn="just" eaLnBrk="1" fontAlgn="auto" hangingPunct="1">
              <a:spcAft>
                <a:spcPts val="0"/>
              </a:spcAft>
              <a:buFont typeface="Arial" charset="0"/>
              <a:buChar char="►"/>
              <a:defRPr/>
            </a:pPr>
            <a:endParaRPr lang="sk-SK" dirty="0" smtClean="0"/>
          </a:p>
          <a:p>
            <a:pPr algn="just" eaLnBrk="1" fontAlgn="auto" hangingPunct="1">
              <a:spcAft>
                <a:spcPts val="0"/>
              </a:spcAft>
              <a:buFont typeface="Arial" charset="0"/>
              <a:buChar char="►"/>
              <a:defRPr/>
            </a:pPr>
            <a:r>
              <a:rPr lang="sk-SK" b="1" dirty="0" err="1" smtClean="0">
                <a:solidFill>
                  <a:schemeClr val="tx2"/>
                </a:solidFill>
              </a:rPr>
              <a:t>Výpotek</a:t>
            </a:r>
            <a:endParaRPr lang="sk-SK" b="1" dirty="0" smtClean="0">
              <a:solidFill>
                <a:schemeClr val="tx2"/>
              </a:solidFill>
            </a:endParaRPr>
          </a:p>
          <a:p>
            <a:pPr algn="just" eaLnBrk="1" fontAlgn="auto" hangingPunct="1">
              <a:lnSpc>
                <a:spcPct val="120000"/>
              </a:lnSpc>
              <a:spcBef>
                <a:spcPts val="0"/>
              </a:spcBef>
              <a:spcAft>
                <a:spcPts val="0"/>
              </a:spcAft>
              <a:buFont typeface="Times New Roman" pitchFamily="18" charset="0"/>
              <a:buNone/>
              <a:defRPr/>
            </a:pPr>
            <a:r>
              <a:rPr lang="sk-SK" sz="2000" dirty="0" smtClean="0"/>
              <a:t>	</a:t>
            </a:r>
            <a:r>
              <a:rPr lang="sk-SK" sz="2200" dirty="0" err="1" smtClean="0"/>
              <a:t>Abnormální</a:t>
            </a:r>
            <a:r>
              <a:rPr lang="sk-SK" sz="2200" dirty="0" smtClean="0"/>
              <a:t> </a:t>
            </a:r>
            <a:r>
              <a:rPr lang="sk-SK" sz="2200" dirty="0" err="1" smtClean="0"/>
              <a:t>hypo</a:t>
            </a:r>
            <a:r>
              <a:rPr lang="sk-SK" sz="2200" dirty="0" smtClean="0"/>
              <a:t>- nebo </a:t>
            </a:r>
            <a:r>
              <a:rPr lang="sk-SK" sz="2200" dirty="0" err="1" smtClean="0"/>
              <a:t>anechogenní</a:t>
            </a:r>
            <a:r>
              <a:rPr lang="sk-SK" sz="2200" dirty="0" smtClean="0"/>
              <a:t> (</a:t>
            </a:r>
            <a:r>
              <a:rPr lang="sk-SK" sz="2200" dirty="0" err="1" smtClean="0"/>
              <a:t>ve</a:t>
            </a:r>
            <a:r>
              <a:rPr lang="sk-SK" sz="2200" dirty="0" smtClean="0"/>
              <a:t> </a:t>
            </a:r>
            <a:r>
              <a:rPr lang="sk-SK" sz="2200" dirty="0" err="1" smtClean="0"/>
              <a:t>srovnání</a:t>
            </a:r>
            <a:r>
              <a:rPr lang="sk-SK" sz="2200" dirty="0" smtClean="0"/>
              <a:t> s </a:t>
            </a:r>
            <a:r>
              <a:rPr lang="sk-SK" sz="2200" dirty="0" err="1" smtClean="0"/>
              <a:t>podkožním</a:t>
            </a:r>
            <a:r>
              <a:rPr lang="sk-SK" sz="2200" dirty="0" smtClean="0"/>
              <a:t> </a:t>
            </a:r>
            <a:r>
              <a:rPr lang="sk-SK" sz="2200" dirty="0" err="1" smtClean="0"/>
              <a:t>tukem</a:t>
            </a:r>
            <a:r>
              <a:rPr lang="sk-SK" sz="2200" dirty="0" smtClean="0"/>
              <a:t>) </a:t>
            </a:r>
            <a:r>
              <a:rPr lang="sk-SK" sz="2200" dirty="0" err="1" smtClean="0"/>
              <a:t>intraartikulární</a:t>
            </a:r>
            <a:r>
              <a:rPr lang="sk-SK" sz="2200" dirty="0" smtClean="0"/>
              <a:t> obsah, </a:t>
            </a:r>
            <a:r>
              <a:rPr lang="sk-SK" sz="2200" dirty="0" err="1" smtClean="0"/>
              <a:t>který</a:t>
            </a:r>
            <a:r>
              <a:rPr lang="sk-SK" sz="2200" dirty="0" smtClean="0"/>
              <a:t> je </a:t>
            </a:r>
            <a:r>
              <a:rPr lang="sk-SK" sz="2200" dirty="0" err="1" smtClean="0"/>
              <a:t>vytlačitelný</a:t>
            </a:r>
            <a:r>
              <a:rPr lang="sk-SK" sz="2200" dirty="0" smtClean="0"/>
              <a:t> a </a:t>
            </a:r>
            <a:r>
              <a:rPr lang="sk-SK" sz="2200" dirty="0" err="1" smtClean="0"/>
              <a:t>stlačitelný</a:t>
            </a:r>
            <a:r>
              <a:rPr lang="sk-SK" sz="2200" dirty="0" smtClean="0"/>
              <a:t>. Neobsahuje signál </a:t>
            </a:r>
            <a:r>
              <a:rPr lang="sk-SK" sz="2200" dirty="0" err="1" smtClean="0"/>
              <a:t>při</a:t>
            </a:r>
            <a:r>
              <a:rPr lang="sk-SK" sz="2200" dirty="0" smtClean="0"/>
              <a:t> </a:t>
            </a:r>
            <a:r>
              <a:rPr lang="sk-SK" sz="2200" dirty="0" err="1" smtClean="0"/>
              <a:t>vyšetření</a:t>
            </a:r>
            <a:r>
              <a:rPr lang="sk-SK" sz="2200" dirty="0" smtClean="0"/>
              <a:t> </a:t>
            </a:r>
            <a:r>
              <a:rPr lang="sk-SK" sz="2200" dirty="0" err="1" smtClean="0"/>
              <a:t>Dopplerem</a:t>
            </a:r>
            <a:endParaRPr lang="sk-SK" sz="2200" dirty="0" smtClean="0"/>
          </a:p>
          <a:p>
            <a:pPr algn="just" eaLnBrk="1" fontAlgn="auto" hangingPunct="1">
              <a:spcAft>
                <a:spcPts val="0"/>
              </a:spcAft>
              <a:buFont typeface="Arial" charset="0"/>
              <a:buChar char="►"/>
              <a:defRPr/>
            </a:pPr>
            <a:r>
              <a:rPr lang="sk-SK" b="1" dirty="0" err="1" smtClean="0">
                <a:solidFill>
                  <a:schemeClr val="tx2"/>
                </a:solidFill>
              </a:rPr>
              <a:t>Synoviální</a:t>
            </a:r>
            <a:r>
              <a:rPr lang="sk-SK" b="1" dirty="0" smtClean="0">
                <a:solidFill>
                  <a:schemeClr val="tx2"/>
                </a:solidFill>
              </a:rPr>
              <a:t> hypertrofie</a:t>
            </a:r>
          </a:p>
          <a:p>
            <a:pPr algn="just" eaLnBrk="1" fontAlgn="auto" hangingPunct="1">
              <a:spcAft>
                <a:spcPts val="0"/>
              </a:spcAft>
              <a:buFont typeface="Times New Roman" pitchFamily="18" charset="0"/>
              <a:buNone/>
              <a:defRPr/>
            </a:pPr>
            <a:r>
              <a:rPr lang="sk-SK" sz="2000" dirty="0" smtClean="0"/>
              <a:t>	</a:t>
            </a:r>
            <a:r>
              <a:rPr lang="sk-SK" sz="2200" dirty="0" err="1" smtClean="0"/>
              <a:t>Abnormální</a:t>
            </a:r>
            <a:r>
              <a:rPr lang="sk-SK" sz="2200" dirty="0" smtClean="0"/>
              <a:t> </a:t>
            </a:r>
            <a:r>
              <a:rPr lang="sk-SK" sz="2200" dirty="0" err="1" smtClean="0"/>
              <a:t>hypoechogenní</a:t>
            </a:r>
            <a:r>
              <a:rPr lang="sk-SK" sz="2200" dirty="0" smtClean="0"/>
              <a:t> (</a:t>
            </a:r>
            <a:r>
              <a:rPr lang="sk-SK" sz="2200" dirty="0" err="1" smtClean="0"/>
              <a:t>ve</a:t>
            </a:r>
            <a:r>
              <a:rPr lang="sk-SK" sz="2200" dirty="0" smtClean="0"/>
              <a:t> </a:t>
            </a:r>
            <a:r>
              <a:rPr lang="sk-SK" sz="2200" dirty="0" err="1" smtClean="0"/>
              <a:t>srovnání</a:t>
            </a:r>
            <a:r>
              <a:rPr lang="sk-SK" sz="2200" dirty="0" smtClean="0"/>
              <a:t> s </a:t>
            </a:r>
            <a:r>
              <a:rPr lang="sk-SK" sz="2200" dirty="0" err="1" smtClean="0"/>
              <a:t>podkožním</a:t>
            </a:r>
            <a:r>
              <a:rPr lang="sk-SK" sz="2200" dirty="0" smtClean="0"/>
              <a:t> </a:t>
            </a:r>
            <a:r>
              <a:rPr lang="sk-SK" sz="2200" dirty="0" err="1" smtClean="0"/>
              <a:t>tukem</a:t>
            </a:r>
            <a:r>
              <a:rPr lang="sk-SK" sz="2200" dirty="0" smtClean="0"/>
              <a:t>) </a:t>
            </a:r>
            <a:r>
              <a:rPr lang="sk-SK" sz="2200" dirty="0" err="1" smtClean="0"/>
              <a:t>intraartikulární</a:t>
            </a:r>
            <a:r>
              <a:rPr lang="sk-SK" sz="2200" dirty="0" smtClean="0"/>
              <a:t> </a:t>
            </a:r>
            <a:r>
              <a:rPr lang="sk-SK" sz="2200" dirty="0" err="1" smtClean="0"/>
              <a:t>tkáň</a:t>
            </a:r>
            <a:r>
              <a:rPr lang="sk-SK" sz="2200" dirty="0" smtClean="0"/>
              <a:t>, </a:t>
            </a:r>
            <a:r>
              <a:rPr lang="sk-SK" sz="2200" dirty="0" err="1" smtClean="0"/>
              <a:t>která</a:t>
            </a:r>
            <a:r>
              <a:rPr lang="sk-SK" sz="2200" dirty="0" smtClean="0"/>
              <a:t> </a:t>
            </a:r>
            <a:r>
              <a:rPr lang="sk-SK" sz="2200" dirty="0" err="1" smtClean="0"/>
              <a:t>není</a:t>
            </a:r>
            <a:r>
              <a:rPr lang="sk-SK" sz="2200" dirty="0" smtClean="0"/>
              <a:t> </a:t>
            </a:r>
            <a:r>
              <a:rPr lang="sk-SK" sz="2200" dirty="0" err="1" smtClean="0"/>
              <a:t>vytlačitelná</a:t>
            </a:r>
            <a:r>
              <a:rPr lang="sk-SK" sz="2200" dirty="0" smtClean="0"/>
              <a:t> a jen </a:t>
            </a:r>
            <a:r>
              <a:rPr lang="sk-SK" sz="2200" dirty="0" err="1" smtClean="0"/>
              <a:t>špatně</a:t>
            </a:r>
            <a:r>
              <a:rPr lang="sk-SK" sz="2200" dirty="0" smtClean="0"/>
              <a:t> </a:t>
            </a:r>
            <a:r>
              <a:rPr lang="sk-SK" sz="2200" dirty="0" err="1" smtClean="0"/>
              <a:t>stlačitelná</a:t>
            </a:r>
            <a:r>
              <a:rPr lang="sk-SK" sz="2200" dirty="0" smtClean="0"/>
              <a:t> a </a:t>
            </a:r>
            <a:r>
              <a:rPr lang="sk-SK" sz="2200" dirty="0" err="1" smtClean="0"/>
              <a:t>která</a:t>
            </a:r>
            <a:r>
              <a:rPr lang="sk-SK" sz="2200" dirty="0" smtClean="0"/>
              <a:t> </a:t>
            </a:r>
            <a:r>
              <a:rPr lang="sk-SK" sz="2200" dirty="0" err="1" smtClean="0"/>
              <a:t>může</a:t>
            </a:r>
            <a:r>
              <a:rPr lang="sk-SK" sz="2200" dirty="0" smtClean="0"/>
              <a:t> </a:t>
            </a:r>
            <a:r>
              <a:rPr lang="sk-SK" sz="2200" dirty="0" err="1" smtClean="0"/>
              <a:t>obsahovat</a:t>
            </a:r>
            <a:r>
              <a:rPr lang="sk-SK" sz="2200" dirty="0" smtClean="0"/>
              <a:t> signál </a:t>
            </a:r>
            <a:r>
              <a:rPr lang="sk-SK" sz="2200" dirty="0" err="1" smtClean="0"/>
              <a:t>při</a:t>
            </a:r>
            <a:r>
              <a:rPr lang="sk-SK" sz="2200" dirty="0" smtClean="0"/>
              <a:t> </a:t>
            </a:r>
            <a:r>
              <a:rPr lang="sk-SK" sz="2200" dirty="0" err="1" smtClean="0"/>
              <a:t>vyšetření</a:t>
            </a:r>
            <a:r>
              <a:rPr lang="sk-SK" sz="2200" dirty="0" smtClean="0"/>
              <a:t> </a:t>
            </a:r>
            <a:r>
              <a:rPr lang="sk-SK" sz="2200" dirty="0" err="1" smtClean="0"/>
              <a:t>Dopplerem</a:t>
            </a:r>
            <a:endParaRPr lang="sk-SK" sz="2200" dirty="0" smtClean="0"/>
          </a:p>
          <a:p>
            <a:pPr algn="just" eaLnBrk="1" fontAlgn="auto" hangingPunct="1">
              <a:spcAft>
                <a:spcPts val="0"/>
              </a:spcAft>
              <a:buFont typeface="Arial" charset="0"/>
              <a:buChar char="►"/>
              <a:defRPr/>
            </a:pPr>
            <a:r>
              <a:rPr lang="sk-SK" b="1" dirty="0" err="1" smtClean="0">
                <a:solidFill>
                  <a:schemeClr val="tx2"/>
                </a:solidFill>
              </a:rPr>
              <a:t>Tenosynovitída</a:t>
            </a:r>
            <a:endParaRPr lang="sk-SK" b="1" dirty="0" smtClean="0">
              <a:solidFill>
                <a:schemeClr val="tx2"/>
              </a:solidFill>
            </a:endParaRPr>
          </a:p>
          <a:p>
            <a:pPr algn="just" eaLnBrk="1" fontAlgn="auto" hangingPunct="1">
              <a:spcAft>
                <a:spcPts val="0"/>
              </a:spcAft>
              <a:buFont typeface="Times New Roman" pitchFamily="18" charset="0"/>
              <a:buNone/>
              <a:defRPr/>
            </a:pPr>
            <a:r>
              <a:rPr lang="sk-SK" sz="2000" dirty="0" smtClean="0"/>
              <a:t>	</a:t>
            </a:r>
            <a:r>
              <a:rPr lang="sk-SK" sz="2200" dirty="0" err="1" smtClean="0"/>
              <a:t>Hypo</a:t>
            </a:r>
            <a:r>
              <a:rPr lang="sk-SK" sz="2200" dirty="0" smtClean="0"/>
              <a:t>- nebo </a:t>
            </a:r>
            <a:r>
              <a:rPr lang="sk-SK" sz="2200" dirty="0" err="1" smtClean="0"/>
              <a:t>anechogenní</a:t>
            </a:r>
            <a:r>
              <a:rPr lang="sk-SK" sz="2200" dirty="0" smtClean="0"/>
              <a:t> </a:t>
            </a:r>
            <a:r>
              <a:rPr lang="sk-SK" sz="2200" dirty="0" err="1" smtClean="0"/>
              <a:t>ztluštění</a:t>
            </a:r>
            <a:r>
              <a:rPr lang="sk-SK" sz="2200" dirty="0" smtClean="0"/>
              <a:t> </a:t>
            </a:r>
            <a:r>
              <a:rPr lang="sk-SK" sz="2200" dirty="0" err="1" smtClean="0"/>
              <a:t>tkáně</a:t>
            </a:r>
            <a:r>
              <a:rPr lang="sk-SK" sz="2200" dirty="0" smtClean="0"/>
              <a:t> s nebo bez </a:t>
            </a:r>
            <a:r>
              <a:rPr lang="sk-SK" sz="2200" dirty="0" err="1" smtClean="0"/>
              <a:t>přítomnosti</a:t>
            </a:r>
            <a:r>
              <a:rPr lang="sk-SK" sz="2200" dirty="0" smtClean="0"/>
              <a:t> tekutiny v </a:t>
            </a:r>
            <a:r>
              <a:rPr lang="sk-SK" sz="2200" dirty="0" err="1" smtClean="0"/>
              <a:t>šlachové</a:t>
            </a:r>
            <a:r>
              <a:rPr lang="sk-SK" sz="2200" dirty="0" smtClean="0"/>
              <a:t> </a:t>
            </a:r>
            <a:r>
              <a:rPr lang="sk-SK" sz="2200" dirty="0" err="1" smtClean="0"/>
              <a:t>pochvě</a:t>
            </a:r>
            <a:r>
              <a:rPr lang="sk-SK" sz="2200" dirty="0" smtClean="0"/>
              <a:t>, </a:t>
            </a:r>
            <a:r>
              <a:rPr lang="sk-SK" sz="2200" dirty="0" err="1" smtClean="0"/>
              <a:t>která</a:t>
            </a:r>
            <a:r>
              <a:rPr lang="sk-SK" sz="2200" dirty="0" smtClean="0"/>
              <a:t> je </a:t>
            </a:r>
            <a:r>
              <a:rPr lang="sk-SK" sz="2200" dirty="0" err="1" smtClean="0"/>
              <a:t>viditelná</a:t>
            </a:r>
            <a:r>
              <a:rPr lang="sk-SK" sz="2200" dirty="0" smtClean="0"/>
              <a:t> </a:t>
            </a:r>
            <a:r>
              <a:rPr lang="sk-SK" sz="2200" dirty="0" err="1" smtClean="0"/>
              <a:t>ve</a:t>
            </a:r>
            <a:r>
              <a:rPr lang="sk-SK" sz="2200" dirty="0" smtClean="0"/>
              <a:t> </a:t>
            </a:r>
            <a:r>
              <a:rPr lang="sk-SK" sz="2200" dirty="0" err="1" smtClean="0"/>
              <a:t>dvou</a:t>
            </a:r>
            <a:r>
              <a:rPr lang="sk-SK" sz="2200" dirty="0" smtClean="0"/>
              <a:t> kolmých rovinách a </a:t>
            </a:r>
            <a:r>
              <a:rPr lang="sk-SK" sz="2200" dirty="0" err="1" smtClean="0"/>
              <a:t>která</a:t>
            </a:r>
            <a:r>
              <a:rPr lang="sk-SK" sz="2200" dirty="0" smtClean="0"/>
              <a:t> </a:t>
            </a:r>
            <a:r>
              <a:rPr lang="sk-SK" sz="2200" dirty="0" err="1" smtClean="0"/>
              <a:t>může</a:t>
            </a:r>
            <a:r>
              <a:rPr lang="sk-SK" sz="2200" dirty="0" smtClean="0"/>
              <a:t> </a:t>
            </a:r>
            <a:r>
              <a:rPr lang="sk-SK" sz="2200" dirty="0" err="1" smtClean="0"/>
              <a:t>být</a:t>
            </a:r>
            <a:r>
              <a:rPr lang="sk-SK" sz="2200" dirty="0" smtClean="0"/>
              <a:t> </a:t>
            </a:r>
            <a:r>
              <a:rPr lang="sk-SK" sz="2200" dirty="0" err="1" smtClean="0"/>
              <a:t>pozitivní</a:t>
            </a:r>
            <a:r>
              <a:rPr lang="sk-SK" sz="2200" dirty="0" smtClean="0"/>
              <a:t> </a:t>
            </a:r>
            <a:r>
              <a:rPr lang="sk-SK" sz="2200" dirty="0" err="1" smtClean="0"/>
              <a:t>při</a:t>
            </a:r>
            <a:r>
              <a:rPr lang="sk-SK" sz="2200" dirty="0" smtClean="0"/>
              <a:t> </a:t>
            </a:r>
            <a:r>
              <a:rPr lang="sk-SK" sz="2200" dirty="0" err="1" smtClean="0"/>
              <a:t>vyšetření</a:t>
            </a:r>
            <a:r>
              <a:rPr lang="sk-SK" sz="2200" dirty="0" smtClean="0"/>
              <a:t> </a:t>
            </a:r>
            <a:r>
              <a:rPr lang="sk-SK" sz="2200" dirty="0" err="1" smtClean="0"/>
              <a:t>Dopplerem</a:t>
            </a:r>
            <a:endParaRPr lang="sk-SK" sz="2200" dirty="0" smtClean="0"/>
          </a:p>
        </p:txBody>
      </p:sp>
      <p:sp>
        <p:nvSpPr>
          <p:cNvPr id="17412" name="Obdĺžnik 3"/>
          <p:cNvSpPr>
            <a:spLocks noChangeArrowheads="1"/>
          </p:cNvSpPr>
          <p:nvPr/>
        </p:nvSpPr>
        <p:spPr bwMode="auto">
          <a:xfrm>
            <a:off x="6072188" y="6429375"/>
            <a:ext cx="26495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sk-SK" altLang="cs-CZ" sz="1000"/>
              <a:t>Wakefield RJ. J Rheumatol 2005;32:2485-7</a:t>
            </a:r>
          </a:p>
        </p:txBody>
      </p:sp>
      <p:cxnSp>
        <p:nvCxnSpPr>
          <p:cNvPr id="6" name="Rovná spojnica 5"/>
          <p:cNvCxnSpPr/>
          <p:nvPr/>
        </p:nvCxnSpPr>
        <p:spPr>
          <a:xfrm rot="10800000" flipH="1">
            <a:off x="285750" y="1430338"/>
            <a:ext cx="85725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1585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5"/>
          <p:cNvGraphicFramePr>
            <a:graphicFrameLocks noChangeAspect="1"/>
          </p:cNvGraphicFramePr>
          <p:nvPr/>
        </p:nvGraphicFramePr>
        <p:xfrm>
          <a:off x="0" y="333375"/>
          <a:ext cx="9074150" cy="6335713"/>
        </p:xfrm>
        <a:graphic>
          <a:graphicData uri="http://schemas.openxmlformats.org/presentationml/2006/ole">
            <mc:AlternateContent xmlns:mc="http://schemas.openxmlformats.org/markup-compatibility/2006">
              <mc:Choice xmlns:v="urn:schemas-microsoft-com:vml" Requires="v">
                <p:oleObj spid="_x0000_s9234" name="Obrázek" r:id="rId4" imgW="10609524" imgH="6866667" progId="StaticMetafile">
                  <p:embed/>
                </p:oleObj>
              </mc:Choice>
              <mc:Fallback>
                <p:oleObj name="Obrázek" r:id="rId4" imgW="10609524" imgH="6866667" progId="StaticMetafil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3375"/>
                        <a:ext cx="9074150" cy="633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53106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541338" y="82550"/>
            <a:ext cx="9685338"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ahoma"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ahoma"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ahoma"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ahoma"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ahoma"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ahoma"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ahoma"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ahoma"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ahoma" pitchFamily="34" charset="0"/>
              </a:defRPr>
            </a:lvl9pPr>
          </a:lstStyle>
          <a:p>
            <a:pPr algn="ctr" eaLnBrk="1" hangingPunct="1"/>
            <a:r>
              <a:rPr lang="cs-CZ" altLang="cs-CZ" sz="3200" b="1">
                <a:solidFill>
                  <a:schemeClr val="tx2"/>
                </a:solidFill>
                <a:cs typeface="Arial" pitchFamily="34" charset="0"/>
              </a:rPr>
              <a:t>Backhaus: 7-kloubní skórovací systém</a:t>
            </a:r>
          </a:p>
        </p:txBody>
      </p:sp>
      <p:sp>
        <p:nvSpPr>
          <p:cNvPr id="19459" name="Text Box 2"/>
          <p:cNvSpPr txBox="1">
            <a:spLocks noChangeArrowheads="1"/>
          </p:cNvSpPr>
          <p:nvPr/>
        </p:nvSpPr>
        <p:spPr bwMode="auto">
          <a:xfrm>
            <a:off x="214313" y="5462588"/>
            <a:ext cx="832961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39725" indent="-339725" eaLnBrk="0" hangingPunc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tx1"/>
                </a:solidFill>
                <a:latin typeface="Tahoma" pitchFamily="34" charset="0"/>
              </a:defRPr>
            </a:lvl1pPr>
            <a:lvl2pPr marL="742950" indent="-285750" eaLnBrk="0" hangingPunc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tx1"/>
                </a:solidFill>
                <a:latin typeface="Tahoma" pitchFamily="34" charset="0"/>
              </a:defRPr>
            </a:lvl2pPr>
            <a:lvl3pPr marL="1143000" indent="-228600" eaLnBrk="0" hangingPunc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tx1"/>
                </a:solidFill>
                <a:latin typeface="Tahoma" pitchFamily="34" charset="0"/>
              </a:defRPr>
            </a:lvl3pPr>
            <a:lvl4pPr marL="1600200" indent="-228600" eaLnBrk="0" hangingPunc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tx1"/>
                </a:solidFill>
                <a:latin typeface="Tahoma" pitchFamily="34" charset="0"/>
              </a:defRPr>
            </a:lvl4pPr>
            <a:lvl5pPr marL="2057400" indent="-228600" eaLnBrk="0" hangingPunct="0">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tx1"/>
                </a:solidFill>
                <a:latin typeface="Tahoma" pitchFamily="34" charset="0"/>
              </a:defRPr>
            </a:lvl5pPr>
            <a:lvl6pPr marL="2514600" indent="-228600" eaLnBrk="0" fontAlgn="base" hangingPunct="0">
              <a:spcBef>
                <a:spcPct val="0"/>
              </a:spcBef>
              <a:spcAft>
                <a:spcPct val="0"/>
              </a:spcAft>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tx1"/>
                </a:solidFill>
                <a:latin typeface="Tahoma" pitchFamily="34" charset="0"/>
              </a:defRPr>
            </a:lvl6pPr>
            <a:lvl7pPr marL="2971800" indent="-228600" eaLnBrk="0" fontAlgn="base" hangingPunct="0">
              <a:spcBef>
                <a:spcPct val="0"/>
              </a:spcBef>
              <a:spcAft>
                <a:spcPct val="0"/>
              </a:spcAft>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tx1"/>
                </a:solidFill>
                <a:latin typeface="Tahoma" pitchFamily="34" charset="0"/>
              </a:defRPr>
            </a:lvl7pPr>
            <a:lvl8pPr marL="3429000" indent="-228600" eaLnBrk="0" fontAlgn="base" hangingPunct="0">
              <a:spcBef>
                <a:spcPct val="0"/>
              </a:spcBef>
              <a:spcAft>
                <a:spcPct val="0"/>
              </a:spcAft>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tx1"/>
                </a:solidFill>
                <a:latin typeface="Tahoma" pitchFamily="34" charset="0"/>
              </a:defRPr>
            </a:lvl8pPr>
            <a:lvl9pPr marL="3886200" indent="-228600" eaLnBrk="0" fontAlgn="base" hangingPunct="0">
              <a:spcBef>
                <a:spcPct val="0"/>
              </a:spcBef>
              <a:spcAft>
                <a:spcPct val="0"/>
              </a:spcAft>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solidFill>
                  <a:schemeClr val="tx1"/>
                </a:solidFill>
                <a:latin typeface="Tahoma" pitchFamily="34" charset="0"/>
              </a:defRPr>
            </a:lvl9pPr>
          </a:lstStyle>
          <a:p>
            <a:pPr eaLnBrk="1" hangingPunct="1">
              <a:spcBef>
                <a:spcPts val="800"/>
              </a:spcBef>
            </a:pPr>
            <a:endParaRPr lang="cs-CZ" altLang="cs-CZ" sz="3200">
              <a:latin typeface="Arial" pitchFamily="34" charset="0"/>
              <a:ea typeface="Arial Unicode MS" pitchFamily="34" charset="-128"/>
              <a:cs typeface="Arial Unicode MS" pitchFamily="34" charset="-128"/>
            </a:endParaRPr>
          </a:p>
          <a:p>
            <a:pPr eaLnBrk="1" hangingPunct="1">
              <a:spcBef>
                <a:spcPts val="800"/>
              </a:spcBef>
              <a:buFont typeface="Arial" pitchFamily="34" charset="0"/>
              <a:buChar char="•"/>
            </a:pPr>
            <a:r>
              <a:rPr lang="cs-CZ" altLang="cs-CZ">
                <a:latin typeface="Arial" pitchFamily="34" charset="0"/>
                <a:ea typeface="Arial Unicode MS" pitchFamily="34" charset="-128"/>
                <a:cs typeface="Arial Unicode MS" pitchFamily="34" charset="-128"/>
              </a:rPr>
              <a:t>jako 1. skór. systém kombinuje změny měkkých tkaní </a:t>
            </a:r>
            <a:r>
              <a:rPr lang="en-US" altLang="cs-CZ">
                <a:latin typeface="Arial" pitchFamily="34" charset="0"/>
                <a:ea typeface="Arial Unicode MS" pitchFamily="34" charset="-128"/>
                <a:cs typeface="Arial Unicode MS" pitchFamily="34" charset="-128"/>
              </a:rPr>
              <a:t>(synovit</a:t>
            </a:r>
            <a:r>
              <a:rPr lang="cs-CZ" altLang="cs-CZ">
                <a:latin typeface="Arial" pitchFamily="34" charset="0"/>
                <a:ea typeface="Arial Unicode MS" pitchFamily="34" charset="-128"/>
                <a:cs typeface="Arial Unicode MS" pitchFamily="34" charset="-128"/>
              </a:rPr>
              <a:t>ídu a tenosynovit.</a:t>
            </a:r>
            <a:r>
              <a:rPr lang="en-US" altLang="cs-CZ">
                <a:latin typeface="Arial" pitchFamily="34" charset="0"/>
                <a:ea typeface="Arial Unicode MS" pitchFamily="34" charset="-128"/>
                <a:cs typeface="Arial Unicode MS" pitchFamily="34" charset="-128"/>
              </a:rPr>
              <a:t>)</a:t>
            </a:r>
            <a:r>
              <a:rPr lang="cs-CZ" altLang="cs-CZ">
                <a:latin typeface="Arial" pitchFamily="34" charset="0"/>
                <a:ea typeface="Arial Unicode MS" pitchFamily="34" charset="-128"/>
                <a:cs typeface="Arial Unicode MS" pitchFamily="34" charset="-128"/>
              </a:rPr>
              <a:t> a erozivní změny na kostech </a:t>
            </a:r>
          </a:p>
        </p:txBody>
      </p:sp>
      <p:sp>
        <p:nvSpPr>
          <p:cNvPr id="19460" name="Text Box 3"/>
          <p:cNvSpPr txBox="1">
            <a:spLocks noChangeArrowheads="1"/>
          </p:cNvSpPr>
          <p:nvPr/>
        </p:nvSpPr>
        <p:spPr bwMode="auto">
          <a:xfrm>
            <a:off x="457200" y="1600200"/>
            <a:ext cx="40163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sk-SK" altLang="cs-CZ"/>
          </a:p>
        </p:txBody>
      </p:sp>
      <p:pic>
        <p:nvPicPr>
          <p:cNvPr id="1946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268413"/>
            <a:ext cx="68294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462" name="Obdĺžnik 5"/>
          <p:cNvSpPr>
            <a:spLocks noChangeArrowheads="1"/>
          </p:cNvSpPr>
          <p:nvPr/>
        </p:nvSpPr>
        <p:spPr bwMode="auto">
          <a:xfrm>
            <a:off x="5857875" y="6457950"/>
            <a:ext cx="4071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sk-SK" altLang="cs-CZ" sz="1000"/>
              <a:t>Backhaus M. Artrhritis Rheum 2009;61:1194 - 201</a:t>
            </a:r>
          </a:p>
          <a:p>
            <a:pPr eaLnBrk="1" hangingPunct="1"/>
            <a:endParaRPr lang="sk-SK" altLang="cs-CZ" sz="1000"/>
          </a:p>
        </p:txBody>
      </p:sp>
      <p:cxnSp>
        <p:nvCxnSpPr>
          <p:cNvPr id="8" name="Rovná spojnica 7"/>
          <p:cNvCxnSpPr/>
          <p:nvPr/>
        </p:nvCxnSpPr>
        <p:spPr>
          <a:xfrm rot="10800000" flipH="1">
            <a:off x="214313" y="1071563"/>
            <a:ext cx="85725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893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a:xfrm>
            <a:off x="504056" y="44624"/>
            <a:ext cx="8172400" cy="1139825"/>
          </a:xfrm>
        </p:spPr>
        <p:txBody>
          <a:bodyPr/>
          <a:lstStyle/>
          <a:p>
            <a:pPr>
              <a:defRPr/>
            </a:pPr>
            <a:r>
              <a:rPr lang="cs-CZ" sz="3000" b="1" dirty="0" smtClean="0"/>
              <a:t>Metodiky určení strukturální progrese u RA </a:t>
            </a:r>
          </a:p>
        </p:txBody>
      </p:sp>
      <p:sp>
        <p:nvSpPr>
          <p:cNvPr id="98307" name="Rectangle 3"/>
          <p:cNvSpPr>
            <a:spLocks noGrp="1" noChangeArrowheads="1"/>
          </p:cNvSpPr>
          <p:nvPr>
            <p:ph type="body" idx="1"/>
          </p:nvPr>
        </p:nvSpPr>
        <p:spPr>
          <a:xfrm>
            <a:off x="323850" y="1412131"/>
            <a:ext cx="8712645" cy="5329237"/>
          </a:xfrm>
        </p:spPr>
        <p:txBody>
          <a:bodyPr>
            <a:normAutofit/>
          </a:bodyPr>
          <a:lstStyle/>
          <a:p>
            <a:pPr>
              <a:spcBef>
                <a:spcPct val="25000"/>
              </a:spcBef>
              <a:buClr>
                <a:srgbClr val="66FFFF"/>
              </a:buClr>
              <a:buFont typeface="Wingdings" pitchFamily="2" charset="2"/>
              <a:buChar char="Ø"/>
              <a:tabLst>
                <a:tab pos="2509838" algn="l"/>
              </a:tabLst>
              <a:defRPr/>
            </a:pPr>
            <a:r>
              <a:rPr lang="cs-CZ" dirty="0" smtClean="0">
                <a:solidFill>
                  <a:schemeClr val="tx2"/>
                </a:solidFill>
              </a:rPr>
              <a:t>rentgenové </a:t>
            </a:r>
            <a:br>
              <a:rPr lang="cs-CZ" dirty="0" smtClean="0">
                <a:solidFill>
                  <a:schemeClr val="tx2"/>
                </a:solidFill>
              </a:rPr>
            </a:br>
            <a:r>
              <a:rPr lang="cs-CZ" dirty="0" smtClean="0"/>
              <a:t>– </a:t>
            </a:r>
            <a:r>
              <a:rPr lang="cs-CZ" b="1" dirty="0" smtClean="0"/>
              <a:t>Sharp</a:t>
            </a:r>
            <a:r>
              <a:rPr lang="cs-CZ" baseline="30000" dirty="0" smtClean="0"/>
              <a:t>1 	</a:t>
            </a:r>
            <a:r>
              <a:rPr lang="cs-CZ" dirty="0" smtClean="0"/>
              <a:t>- modifikace van der Heijde</a:t>
            </a:r>
            <a:br>
              <a:rPr lang="cs-CZ" dirty="0" smtClean="0"/>
            </a:br>
            <a:r>
              <a:rPr lang="cs-CZ" dirty="0" smtClean="0"/>
              <a:t> 	- modifikace </a:t>
            </a:r>
            <a:r>
              <a:rPr lang="cs-CZ" dirty="0" err="1" smtClean="0"/>
              <a:t>Gennant</a:t>
            </a:r>
            <a:r>
              <a:rPr lang="cs-CZ" dirty="0" smtClean="0"/>
              <a:t> </a:t>
            </a:r>
            <a:br>
              <a:rPr lang="cs-CZ" dirty="0" smtClean="0"/>
            </a:br>
            <a:r>
              <a:rPr lang="cs-CZ" dirty="0" smtClean="0"/>
              <a:t>– </a:t>
            </a:r>
            <a:r>
              <a:rPr lang="cs-CZ" b="1" dirty="0" smtClean="0"/>
              <a:t>Larsen</a:t>
            </a:r>
            <a:r>
              <a:rPr lang="cs-CZ" baseline="30000" dirty="0" smtClean="0"/>
              <a:t>2</a:t>
            </a:r>
            <a:endParaRPr lang="cs-CZ" dirty="0" smtClean="0"/>
          </a:p>
          <a:p>
            <a:pPr>
              <a:spcBef>
                <a:spcPct val="25000"/>
              </a:spcBef>
              <a:buClr>
                <a:srgbClr val="66FFFF"/>
              </a:buClr>
              <a:buFont typeface="Wingdings" pitchFamily="2" charset="2"/>
              <a:buChar char="Ø"/>
              <a:tabLst>
                <a:tab pos="2509838" algn="l"/>
              </a:tabLst>
              <a:defRPr/>
            </a:pPr>
            <a:r>
              <a:rPr lang="cs-CZ" dirty="0" smtClean="0">
                <a:solidFill>
                  <a:schemeClr val="tx2"/>
                </a:solidFill>
              </a:rPr>
              <a:t>MRI</a:t>
            </a:r>
            <a:r>
              <a:rPr lang="cs-CZ" dirty="0" smtClean="0"/>
              <a:t> (otok kostní dřeně)</a:t>
            </a:r>
            <a:r>
              <a:rPr lang="cs-CZ" baseline="30000" dirty="0" smtClean="0"/>
              <a:t>3</a:t>
            </a:r>
            <a:endParaRPr lang="cs-CZ" dirty="0" smtClean="0"/>
          </a:p>
          <a:p>
            <a:pPr>
              <a:spcBef>
                <a:spcPct val="25000"/>
              </a:spcBef>
              <a:buClr>
                <a:srgbClr val="66FFFF"/>
              </a:buClr>
              <a:buFont typeface="Wingdings" pitchFamily="2" charset="2"/>
              <a:buChar char="Ø"/>
              <a:tabLst>
                <a:tab pos="2509838" algn="l"/>
              </a:tabLst>
              <a:defRPr/>
            </a:pPr>
            <a:r>
              <a:rPr lang="cs-CZ" dirty="0" smtClean="0">
                <a:solidFill>
                  <a:schemeClr val="tx2"/>
                </a:solidFill>
              </a:rPr>
              <a:t>sonografie</a:t>
            </a:r>
            <a:r>
              <a:rPr lang="cs-CZ" baseline="30000" dirty="0" smtClean="0"/>
              <a:t>4</a:t>
            </a:r>
            <a:r>
              <a:rPr lang="cs-CZ" dirty="0" smtClean="0"/>
              <a:t/>
            </a:r>
            <a:br>
              <a:rPr lang="cs-CZ" dirty="0" smtClean="0"/>
            </a:br>
            <a:r>
              <a:rPr lang="cs-CZ" dirty="0" smtClean="0"/>
              <a:t>- </a:t>
            </a:r>
            <a:r>
              <a:rPr lang="cs-CZ" b="1" dirty="0" smtClean="0"/>
              <a:t>frekvence měření</a:t>
            </a:r>
            <a:r>
              <a:rPr lang="cs-CZ" dirty="0" smtClean="0"/>
              <a:t> – bazálně a dále po 1 roce </a:t>
            </a:r>
            <a:br>
              <a:rPr lang="cs-CZ" dirty="0" smtClean="0"/>
            </a:br>
            <a:r>
              <a:rPr lang="cs-CZ" dirty="0" smtClean="0"/>
              <a:t>  (studie ½ roku, observační 1 rok, klinická praxe?)</a:t>
            </a:r>
            <a:br>
              <a:rPr lang="cs-CZ" dirty="0" smtClean="0"/>
            </a:br>
            <a:r>
              <a:rPr lang="cs-CZ" dirty="0" smtClean="0"/>
              <a:t>- klinicky relevantní změna u </a:t>
            </a:r>
            <a:r>
              <a:rPr lang="cs-CZ" dirty="0" err="1" smtClean="0"/>
              <a:t>Sharpova</a:t>
            </a:r>
            <a:r>
              <a:rPr lang="cs-CZ" dirty="0" smtClean="0"/>
              <a:t> skóre &gt; 4,1 (?)</a:t>
            </a:r>
          </a:p>
        </p:txBody>
      </p:sp>
      <p:sp>
        <p:nvSpPr>
          <p:cNvPr id="20484" name="Rectangle 4"/>
          <p:cNvSpPr>
            <a:spLocks noChangeArrowheads="1"/>
          </p:cNvSpPr>
          <p:nvPr/>
        </p:nvSpPr>
        <p:spPr bwMode="auto">
          <a:xfrm>
            <a:off x="4932363" y="6021388"/>
            <a:ext cx="360045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b="1"/>
              <a:t>Sharp et al. 1984, Larsen et al. 1987, </a:t>
            </a:r>
          </a:p>
          <a:p>
            <a:pPr algn="ctr" eaLnBrk="1" hangingPunct="1"/>
            <a:r>
              <a:rPr lang="cs-CZ" altLang="cs-CZ" b="1"/>
              <a:t>Connaghan et al. 2006, Brown et al. 2008</a:t>
            </a:r>
          </a:p>
        </p:txBody>
      </p:sp>
    </p:spTree>
    <p:extLst>
      <p:ext uri="{BB962C8B-B14F-4D97-AF65-F5344CB8AC3E}">
        <p14:creationId xmlns:p14="http://schemas.microsoft.com/office/powerpoint/2010/main" val="1272792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endParaRPr lang="cs-CZ" altLang="cs-CZ"/>
          </a:p>
        </p:txBody>
      </p:sp>
      <p:pic>
        <p:nvPicPr>
          <p:cNvPr id="75780" name="Picture 4" descr="Ruce070104"/>
          <p:cNvPicPr>
            <a:picLocks noGrp="1" noChangeAspect="1" noChangeArrowheads="1"/>
          </p:cNvPicPr>
          <p:nvPr>
            <p:ph idx="1"/>
          </p:nvPr>
        </p:nvPicPr>
        <p:blipFill>
          <a:blip r:embed="rId2">
            <a:lum bright="-4000" contrast="6000"/>
            <a:extLst>
              <a:ext uri="{28A0092B-C50C-407E-A947-70E740481C1C}">
                <a14:useLocalDpi xmlns:a14="http://schemas.microsoft.com/office/drawing/2010/main" val="0"/>
              </a:ext>
            </a:extLst>
          </a:blip>
          <a:srcRect/>
          <a:stretch>
            <a:fillRect/>
          </a:stretch>
        </p:blipFill>
        <p:spPr>
          <a:xfrm>
            <a:off x="0" y="1444625"/>
            <a:ext cx="9144000" cy="5368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2436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1533525" y="1493838"/>
          <a:ext cx="6559550" cy="4460875"/>
        </p:xfrm>
        <a:graphic>
          <a:graphicData uri="http://schemas.openxmlformats.org/presentationml/2006/ole">
            <mc:AlternateContent xmlns:mc="http://schemas.openxmlformats.org/markup-compatibility/2006">
              <mc:Choice xmlns:v="urn:schemas-microsoft-com:vml" Requires="v">
                <p:oleObj spid="_x0000_s2090" name="snímek" r:id="rId4" imgW="4498658" imgH="3364706" progId="PowerPoint.Slide.8">
                  <p:embed/>
                </p:oleObj>
              </mc:Choice>
              <mc:Fallback>
                <p:oleObj name="snímek" r:id="rId4" imgW="4498658" imgH="3364706"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28419" t="31607" r="27171" b="28130"/>
                      <a:stretch>
                        <a:fillRect/>
                      </a:stretch>
                    </p:blipFill>
                    <p:spPr bwMode="auto">
                      <a:xfrm>
                        <a:off x="1533525" y="1493838"/>
                        <a:ext cx="6559550"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299" name="Rectangle 3"/>
          <p:cNvSpPr>
            <a:spLocks noChangeArrowheads="1"/>
          </p:cNvSpPr>
          <p:nvPr/>
        </p:nvSpPr>
        <p:spPr bwMode="auto">
          <a:xfrm>
            <a:off x="-108520" y="283875"/>
            <a:ext cx="9144000" cy="984885"/>
          </a:xfrm>
          <a:prstGeom prst="rect">
            <a:avLst/>
          </a:prstGeom>
          <a:noFill/>
          <a:ln>
            <a:noFill/>
          </a:ln>
          <a:effectLst/>
          <a:extLst>
            <a:ext uri="{909E8E84-426E-40DD-AFC4-6F175D3DCCD1}">
              <a14:hiddenFill xmlns:a14="http://schemas.microsoft.com/office/drawing/2010/main">
                <a:solidFill>
                  <a:srgbClr val="23236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algn="ctr" defTabSz="762000">
              <a:defRPr sz="4400">
                <a:solidFill>
                  <a:schemeClr val="tx2"/>
                </a:solidFill>
                <a:latin typeface="Arial" pitchFamily="34" charset="0"/>
              </a:defRPr>
            </a:lvl1pPr>
            <a:lvl2pPr algn="ctr" defTabSz="762000">
              <a:defRPr sz="4400">
                <a:solidFill>
                  <a:schemeClr val="tx2"/>
                </a:solidFill>
                <a:latin typeface="Arial" pitchFamily="34" charset="0"/>
              </a:defRPr>
            </a:lvl2pPr>
            <a:lvl3pPr algn="ctr" defTabSz="762000">
              <a:defRPr sz="4400">
                <a:solidFill>
                  <a:schemeClr val="tx2"/>
                </a:solidFill>
                <a:latin typeface="Arial" pitchFamily="34" charset="0"/>
              </a:defRPr>
            </a:lvl3pPr>
            <a:lvl4pPr algn="ctr" defTabSz="762000">
              <a:defRPr sz="4400">
                <a:solidFill>
                  <a:schemeClr val="tx2"/>
                </a:solidFill>
                <a:latin typeface="Arial" pitchFamily="34" charset="0"/>
              </a:defRPr>
            </a:lvl4pPr>
            <a:lvl5pPr algn="ctr" defTabSz="762000">
              <a:defRPr sz="4400">
                <a:solidFill>
                  <a:schemeClr val="tx2"/>
                </a:solidFill>
                <a:latin typeface="Arial" pitchFamily="34" charset="0"/>
              </a:defRPr>
            </a:lvl5pPr>
            <a:lvl6pPr marL="457200" algn="ctr" defTabSz="762000" fontAlgn="base">
              <a:spcBef>
                <a:spcPct val="0"/>
              </a:spcBef>
              <a:spcAft>
                <a:spcPct val="0"/>
              </a:spcAft>
              <a:defRPr sz="4400">
                <a:solidFill>
                  <a:schemeClr val="tx2"/>
                </a:solidFill>
                <a:latin typeface="Arial" pitchFamily="34" charset="0"/>
              </a:defRPr>
            </a:lvl6pPr>
            <a:lvl7pPr marL="914400" algn="ctr" defTabSz="762000" fontAlgn="base">
              <a:spcBef>
                <a:spcPct val="0"/>
              </a:spcBef>
              <a:spcAft>
                <a:spcPct val="0"/>
              </a:spcAft>
              <a:defRPr sz="4400">
                <a:solidFill>
                  <a:schemeClr val="tx2"/>
                </a:solidFill>
                <a:latin typeface="Arial" pitchFamily="34" charset="0"/>
              </a:defRPr>
            </a:lvl7pPr>
            <a:lvl8pPr marL="1371600" algn="ctr" defTabSz="762000" fontAlgn="base">
              <a:spcBef>
                <a:spcPct val="0"/>
              </a:spcBef>
              <a:spcAft>
                <a:spcPct val="0"/>
              </a:spcAft>
              <a:defRPr sz="4400">
                <a:solidFill>
                  <a:schemeClr val="tx2"/>
                </a:solidFill>
                <a:latin typeface="Arial" pitchFamily="34" charset="0"/>
              </a:defRPr>
            </a:lvl8pPr>
            <a:lvl9pPr marL="1828800" algn="ctr" defTabSz="762000" fontAlgn="base">
              <a:spcBef>
                <a:spcPct val="0"/>
              </a:spcBef>
              <a:spcAft>
                <a:spcPct val="0"/>
              </a:spcAft>
              <a:defRPr sz="4400">
                <a:solidFill>
                  <a:schemeClr val="tx2"/>
                </a:solidFill>
                <a:latin typeface="Arial" pitchFamily="34" charset="0"/>
              </a:defRPr>
            </a:lvl9pPr>
          </a:lstStyle>
          <a:p>
            <a:r>
              <a:rPr lang="en-US" altLang="cs-CZ" sz="3200" b="1" dirty="0" err="1">
                <a:latin typeface="+mj-lt"/>
              </a:rPr>
              <a:t>Účinnost</a:t>
            </a:r>
            <a:r>
              <a:rPr lang="en-US" altLang="cs-CZ" sz="3200" b="1" dirty="0">
                <a:latin typeface="+mj-lt"/>
              </a:rPr>
              <a:t> </a:t>
            </a:r>
            <a:r>
              <a:rPr lang="en-US" altLang="cs-CZ" sz="3200" b="1" dirty="0" err="1">
                <a:latin typeface="+mj-lt"/>
              </a:rPr>
              <a:t>léčby</a:t>
            </a:r>
            <a:r>
              <a:rPr lang="en-US" altLang="cs-CZ" sz="3200" b="1" dirty="0">
                <a:latin typeface="+mj-lt"/>
              </a:rPr>
              <a:t> </a:t>
            </a:r>
            <a:r>
              <a:rPr lang="en-US" altLang="cs-CZ" sz="3200" b="1" dirty="0" err="1">
                <a:latin typeface="+mj-lt"/>
              </a:rPr>
              <a:t>hodnocena</a:t>
            </a:r>
            <a:r>
              <a:rPr lang="en-US" altLang="cs-CZ" sz="3200" b="1" dirty="0">
                <a:latin typeface="+mj-lt"/>
              </a:rPr>
              <a:t> rtg. </a:t>
            </a:r>
            <a:r>
              <a:rPr lang="en-US" altLang="cs-CZ" sz="3200" b="1" dirty="0" err="1">
                <a:latin typeface="+mj-lt"/>
              </a:rPr>
              <a:t>nálezem</a:t>
            </a:r>
            <a:r>
              <a:rPr lang="en-US" altLang="cs-CZ" sz="3200" b="1" dirty="0">
                <a:latin typeface="+mj-lt"/>
              </a:rPr>
              <a:t> </a:t>
            </a:r>
            <a:r>
              <a:rPr lang="cs-CZ" altLang="cs-CZ" sz="3200" b="1" dirty="0">
                <a:latin typeface="+mj-lt"/>
              </a:rPr>
              <a:t/>
            </a:r>
            <a:br>
              <a:rPr lang="cs-CZ" altLang="cs-CZ" sz="3200" b="1" dirty="0">
                <a:latin typeface="+mj-lt"/>
              </a:rPr>
            </a:br>
            <a:r>
              <a:rPr lang="en-US" altLang="cs-CZ" sz="3200" b="1" dirty="0" err="1">
                <a:latin typeface="+mj-lt"/>
              </a:rPr>
              <a:t>po</a:t>
            </a:r>
            <a:r>
              <a:rPr lang="en-US" altLang="cs-CZ" sz="3200" b="1" dirty="0">
                <a:latin typeface="+mj-lt"/>
              </a:rPr>
              <a:t> 102 </a:t>
            </a:r>
            <a:r>
              <a:rPr lang="en-US" altLang="cs-CZ" sz="3200" b="1" dirty="0" err="1">
                <a:latin typeface="+mj-lt"/>
              </a:rPr>
              <a:t>týdnech</a:t>
            </a:r>
            <a:r>
              <a:rPr lang="en-US" altLang="cs-CZ" sz="3200" b="1" dirty="0">
                <a:latin typeface="+mj-lt"/>
              </a:rPr>
              <a:t> </a:t>
            </a:r>
            <a:r>
              <a:rPr lang="en-US" altLang="cs-CZ" sz="3200" b="1" dirty="0" err="1">
                <a:latin typeface="+mj-lt"/>
              </a:rPr>
              <a:t>sledování</a:t>
            </a:r>
            <a:r>
              <a:rPr lang="en-US" altLang="cs-CZ" sz="3200" b="1" dirty="0">
                <a:latin typeface="+mj-lt"/>
              </a:rPr>
              <a:t> - ATTRACT</a:t>
            </a:r>
          </a:p>
        </p:txBody>
      </p:sp>
      <p:sp>
        <p:nvSpPr>
          <p:cNvPr id="55300" name="Rectangle 4"/>
          <p:cNvSpPr>
            <a:spLocks noChangeArrowheads="1"/>
          </p:cNvSpPr>
          <p:nvPr/>
        </p:nvSpPr>
        <p:spPr bwMode="auto">
          <a:xfrm rot="16200000">
            <a:off x="-1836737" y="3594100"/>
            <a:ext cx="4914900" cy="349250"/>
          </a:xfrm>
          <a:prstGeom prst="rect">
            <a:avLst/>
          </a:prstGeom>
          <a:noFill/>
          <a:ln>
            <a:noFill/>
          </a:ln>
          <a:effectLst/>
          <a:extLst>
            <a:ext uri="{909E8E84-426E-40DD-AFC4-6F175D3DCCD1}">
              <a14:hiddenFill xmlns:a14="http://schemas.microsoft.com/office/drawing/2010/main">
                <a:solidFill>
                  <a:srgbClr val="06153E"/>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7" tIns="44445" rIns="90477" bIns="44445">
            <a:spAutoFit/>
          </a:bodyPr>
          <a:lstStyle/>
          <a:p>
            <a:pPr algn="ctr" eaLnBrk="0" hangingPunct="0"/>
            <a:r>
              <a:rPr lang="en-US" altLang="en-US" sz="2000">
                <a:latin typeface="Times New Roman" pitchFamily="18" charset="0"/>
              </a:rPr>
              <a:t>Průměrná hodnota změny Sharp</a:t>
            </a:r>
            <a:r>
              <a:rPr lang="cs-CZ" altLang="en-US" sz="2000">
                <a:latin typeface="Times New Roman" pitchFamily="18" charset="0"/>
              </a:rPr>
              <a:t>ova</a:t>
            </a:r>
            <a:r>
              <a:rPr lang="en-US" altLang="en-US" sz="2000">
                <a:latin typeface="Times New Roman" pitchFamily="18" charset="0"/>
              </a:rPr>
              <a:t> skóre</a:t>
            </a:r>
            <a:endParaRPr lang="en-US" altLang="cs-CZ" sz="2000">
              <a:latin typeface="Times New Roman" pitchFamily="18" charset="0"/>
            </a:endParaRPr>
          </a:p>
        </p:txBody>
      </p:sp>
      <p:sp>
        <p:nvSpPr>
          <p:cNvPr id="55301" name="Text Box 5"/>
          <p:cNvSpPr txBox="1">
            <a:spLocks noChangeArrowheads="1"/>
          </p:cNvSpPr>
          <p:nvPr/>
        </p:nvSpPr>
        <p:spPr bwMode="auto">
          <a:xfrm>
            <a:off x="946150" y="1550988"/>
            <a:ext cx="488950" cy="4291012"/>
          </a:xfrm>
          <a:prstGeom prst="rect">
            <a:avLst/>
          </a:prstGeom>
          <a:noFill/>
          <a:ln>
            <a:noFill/>
          </a:ln>
          <a:effectLst/>
          <a:extLst>
            <a:ext uri="{909E8E84-426E-40DD-AFC4-6F175D3DCCD1}">
              <a14:hiddenFill xmlns:a14="http://schemas.microsoft.com/office/drawing/2010/main">
                <a:solidFill>
                  <a:srgbClr val="06153E"/>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cs-CZ" altLang="cs-CZ" sz="2400" b="1">
                <a:latin typeface="Times New Roman" pitchFamily="18" charset="0"/>
              </a:rPr>
              <a:t>14</a:t>
            </a:r>
          </a:p>
          <a:p>
            <a:pPr eaLnBrk="0" hangingPunct="0">
              <a:spcBef>
                <a:spcPct val="50000"/>
              </a:spcBef>
            </a:pPr>
            <a:r>
              <a:rPr lang="cs-CZ" altLang="cs-CZ" sz="2400" b="1">
                <a:latin typeface="Times New Roman" pitchFamily="18" charset="0"/>
              </a:rPr>
              <a:t>12</a:t>
            </a:r>
          </a:p>
          <a:p>
            <a:pPr eaLnBrk="0" hangingPunct="0">
              <a:spcBef>
                <a:spcPct val="50000"/>
              </a:spcBef>
            </a:pPr>
            <a:r>
              <a:rPr lang="cs-CZ" altLang="cs-CZ" sz="2400" b="1">
                <a:latin typeface="Times New Roman" pitchFamily="18" charset="0"/>
              </a:rPr>
              <a:t>10</a:t>
            </a:r>
          </a:p>
          <a:p>
            <a:pPr eaLnBrk="0" hangingPunct="0">
              <a:spcBef>
                <a:spcPct val="50000"/>
              </a:spcBef>
            </a:pPr>
            <a:r>
              <a:rPr lang="cs-CZ" altLang="cs-CZ" sz="2400" b="1">
                <a:latin typeface="Times New Roman" pitchFamily="18" charset="0"/>
              </a:rPr>
              <a:t>  8</a:t>
            </a:r>
          </a:p>
          <a:p>
            <a:pPr eaLnBrk="0" hangingPunct="0">
              <a:spcBef>
                <a:spcPct val="50000"/>
              </a:spcBef>
            </a:pPr>
            <a:r>
              <a:rPr lang="cs-CZ" altLang="cs-CZ" sz="2400" b="1">
                <a:latin typeface="Times New Roman" pitchFamily="18" charset="0"/>
              </a:rPr>
              <a:t>  6</a:t>
            </a:r>
          </a:p>
          <a:p>
            <a:pPr eaLnBrk="0" hangingPunct="0">
              <a:spcBef>
                <a:spcPct val="50000"/>
              </a:spcBef>
            </a:pPr>
            <a:r>
              <a:rPr lang="cs-CZ" altLang="cs-CZ" sz="2400" b="1">
                <a:latin typeface="Times New Roman" pitchFamily="18" charset="0"/>
              </a:rPr>
              <a:t>  4</a:t>
            </a:r>
          </a:p>
          <a:p>
            <a:pPr eaLnBrk="0" hangingPunct="0">
              <a:spcBef>
                <a:spcPct val="50000"/>
              </a:spcBef>
            </a:pPr>
            <a:r>
              <a:rPr lang="cs-CZ" altLang="cs-CZ" sz="2400" b="1">
                <a:latin typeface="Times New Roman" pitchFamily="18" charset="0"/>
              </a:rPr>
              <a:t>  2</a:t>
            </a:r>
          </a:p>
          <a:p>
            <a:pPr eaLnBrk="0" hangingPunct="0">
              <a:spcBef>
                <a:spcPct val="50000"/>
              </a:spcBef>
            </a:pPr>
            <a:r>
              <a:rPr lang="cs-CZ" altLang="cs-CZ" sz="2400" b="1">
                <a:latin typeface="Times New Roman" pitchFamily="18" charset="0"/>
              </a:rPr>
              <a:t>  0</a:t>
            </a:r>
          </a:p>
        </p:txBody>
      </p:sp>
      <p:sp>
        <p:nvSpPr>
          <p:cNvPr id="55302" name="Text Box 6"/>
          <p:cNvSpPr txBox="1">
            <a:spLocks noChangeArrowheads="1"/>
          </p:cNvSpPr>
          <p:nvPr/>
        </p:nvSpPr>
        <p:spPr bwMode="auto">
          <a:xfrm>
            <a:off x="1598613" y="5853113"/>
            <a:ext cx="6665912" cy="457200"/>
          </a:xfrm>
          <a:prstGeom prst="rect">
            <a:avLst/>
          </a:prstGeom>
          <a:noFill/>
          <a:ln>
            <a:noFill/>
          </a:ln>
          <a:effectLst/>
          <a:extLst>
            <a:ext uri="{909E8E84-426E-40DD-AFC4-6F175D3DCCD1}">
              <a14:hiddenFill xmlns:a14="http://schemas.microsoft.com/office/drawing/2010/main">
                <a:solidFill>
                  <a:srgbClr val="06153E"/>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sz="2400" b="1">
                <a:latin typeface="Times New Roman" pitchFamily="18" charset="0"/>
              </a:rPr>
              <a:t>0                  0,5                   1                                     2   roky</a:t>
            </a:r>
          </a:p>
        </p:txBody>
      </p:sp>
      <p:sp>
        <p:nvSpPr>
          <p:cNvPr id="55303" name="Text Box 7"/>
          <p:cNvSpPr txBox="1">
            <a:spLocks noChangeArrowheads="1"/>
          </p:cNvSpPr>
          <p:nvPr/>
        </p:nvSpPr>
        <p:spPr bwMode="auto">
          <a:xfrm>
            <a:off x="4665663" y="1908175"/>
            <a:ext cx="215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sz="2400" b="1">
                <a:latin typeface="Times New Roman" pitchFamily="18" charset="0"/>
              </a:rPr>
              <a:t>MTX samostatně</a:t>
            </a:r>
          </a:p>
        </p:txBody>
      </p:sp>
      <p:sp>
        <p:nvSpPr>
          <p:cNvPr id="55304" name="Text Box 8"/>
          <p:cNvSpPr txBox="1">
            <a:spLocks noChangeArrowheads="1"/>
          </p:cNvSpPr>
          <p:nvPr/>
        </p:nvSpPr>
        <p:spPr bwMode="auto">
          <a:xfrm>
            <a:off x="4421188" y="3956050"/>
            <a:ext cx="3178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sz="2400" b="1">
                <a:solidFill>
                  <a:srgbClr val="FFFF00"/>
                </a:solidFill>
                <a:latin typeface="Times New Roman" pitchFamily="18" charset="0"/>
              </a:rPr>
              <a:t>MTX+3 mg/kg 8 týdnů</a:t>
            </a:r>
          </a:p>
        </p:txBody>
      </p:sp>
      <p:sp>
        <p:nvSpPr>
          <p:cNvPr id="55305" name="Text Box 9"/>
          <p:cNvSpPr txBox="1">
            <a:spLocks noChangeArrowheads="1"/>
          </p:cNvSpPr>
          <p:nvPr/>
        </p:nvSpPr>
        <p:spPr bwMode="auto">
          <a:xfrm>
            <a:off x="4365625" y="4448175"/>
            <a:ext cx="3609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sz="2400" b="1">
                <a:solidFill>
                  <a:srgbClr val="66FF66"/>
                </a:solidFill>
                <a:latin typeface="Times New Roman" pitchFamily="18" charset="0"/>
              </a:rPr>
              <a:t>MTX+všechna dávkování </a:t>
            </a:r>
          </a:p>
        </p:txBody>
      </p:sp>
      <p:sp>
        <p:nvSpPr>
          <p:cNvPr id="55306" name="Text Box 10"/>
          <p:cNvSpPr txBox="1">
            <a:spLocks noChangeArrowheads="1"/>
          </p:cNvSpPr>
          <p:nvPr/>
        </p:nvSpPr>
        <p:spPr bwMode="auto">
          <a:xfrm>
            <a:off x="3347864" y="6518672"/>
            <a:ext cx="55499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cs-CZ" altLang="cs-CZ" i="1" dirty="0"/>
              <a:t>Lipsky PE et al. N </a:t>
            </a:r>
            <a:r>
              <a:rPr lang="cs-CZ" altLang="cs-CZ" i="1" dirty="0" err="1"/>
              <a:t>Engl</a:t>
            </a:r>
            <a:r>
              <a:rPr lang="cs-CZ" altLang="cs-CZ" i="1" dirty="0"/>
              <a:t> J Med 2000;343:1594-602.</a:t>
            </a:r>
            <a:endParaRPr lang="en-US" altLang="cs-CZ" i="1" dirty="0"/>
          </a:p>
        </p:txBody>
      </p:sp>
    </p:spTree>
    <p:extLst>
      <p:ext uri="{BB962C8B-B14F-4D97-AF65-F5344CB8AC3E}">
        <p14:creationId xmlns:p14="http://schemas.microsoft.com/office/powerpoint/2010/main" val="34282071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003232" cy="1138138"/>
          </a:xfrm>
        </p:spPr>
        <p:txBody>
          <a:bodyPr>
            <a:normAutofit fontScale="90000"/>
          </a:bodyPr>
          <a:lstStyle/>
          <a:p>
            <a:r>
              <a:rPr lang="cs-CZ" b="1" dirty="0" smtClean="0"/>
              <a:t>Revmatoidní artritida – zkoušení léků </a:t>
            </a:r>
            <a:br>
              <a:rPr lang="cs-CZ" b="1" dirty="0" smtClean="0"/>
            </a:br>
            <a:r>
              <a:rPr lang="cs-CZ" b="1" dirty="0" smtClean="0"/>
              <a:t>- budoucnost</a:t>
            </a:r>
            <a:endParaRPr lang="cs-CZ" b="1" dirty="0"/>
          </a:p>
        </p:txBody>
      </p:sp>
      <p:sp>
        <p:nvSpPr>
          <p:cNvPr id="3" name="Zástupný symbol pro obsah 2"/>
          <p:cNvSpPr>
            <a:spLocks noGrp="1"/>
          </p:cNvSpPr>
          <p:nvPr>
            <p:ph sz="quarter" idx="1"/>
          </p:nvPr>
        </p:nvSpPr>
        <p:spPr/>
        <p:txBody>
          <a:bodyPr/>
          <a:lstStyle/>
          <a:p>
            <a:r>
              <a:rPr lang="cs-CZ" dirty="0" smtClean="0"/>
              <a:t>Selekce pacientů </a:t>
            </a:r>
            <a:br>
              <a:rPr lang="cs-CZ" dirty="0" smtClean="0"/>
            </a:br>
            <a:r>
              <a:rPr lang="cs-CZ" dirty="0" smtClean="0"/>
              <a:t>- PRE RA, časná RA, etablovaná RA</a:t>
            </a:r>
            <a:br>
              <a:rPr lang="cs-CZ" dirty="0" smtClean="0"/>
            </a:br>
            <a:r>
              <a:rPr lang="cs-CZ" dirty="0" smtClean="0"/>
              <a:t>- genetická, </a:t>
            </a:r>
            <a:r>
              <a:rPr lang="cs-CZ" dirty="0" err="1" smtClean="0"/>
              <a:t>proteomická</a:t>
            </a:r>
            <a:r>
              <a:rPr lang="cs-CZ" dirty="0" smtClean="0"/>
              <a:t> </a:t>
            </a:r>
          </a:p>
          <a:p>
            <a:r>
              <a:rPr lang="cs-CZ" dirty="0" smtClean="0"/>
              <a:t>Metody</a:t>
            </a:r>
            <a:br>
              <a:rPr lang="cs-CZ" dirty="0" smtClean="0"/>
            </a:br>
            <a:r>
              <a:rPr lang="cs-CZ" dirty="0" smtClean="0"/>
              <a:t>- MRI, biomarkery, PRO, ekonomika </a:t>
            </a:r>
          </a:p>
          <a:p>
            <a:r>
              <a:rPr lang="cs-CZ" dirty="0" smtClean="0"/>
              <a:t>Vhodná délka studie </a:t>
            </a:r>
          </a:p>
          <a:p>
            <a:r>
              <a:rPr lang="cs-CZ" dirty="0" smtClean="0"/>
              <a:t>Studie s aktivním komparátorem (bDMARD) u b DMARD selhávajících </a:t>
            </a:r>
          </a:p>
          <a:p>
            <a:r>
              <a:rPr lang="cs-CZ" dirty="0" smtClean="0"/>
              <a:t>Superiorita oproti druhému anti TNF, non inferiorita proti bDMARDs s jiným mechanizmem účinku </a:t>
            </a:r>
          </a:p>
        </p:txBody>
      </p:sp>
    </p:spTree>
    <p:extLst>
      <p:ext uri="{BB962C8B-B14F-4D97-AF65-F5344CB8AC3E}">
        <p14:creationId xmlns:p14="http://schemas.microsoft.com/office/powerpoint/2010/main" val="14528102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0825" y="260350"/>
            <a:ext cx="8686800" cy="1143000"/>
          </a:xfrm>
        </p:spPr>
        <p:txBody>
          <a:bodyPr>
            <a:normAutofit fontScale="90000"/>
          </a:bodyPr>
          <a:lstStyle/>
          <a:p>
            <a:pPr>
              <a:defRPr/>
            </a:pPr>
            <a:r>
              <a:rPr lang="cs-CZ" sz="4200" b="1" dirty="0" smtClean="0">
                <a:solidFill>
                  <a:schemeClr val="tx1">
                    <a:lumMod val="65000"/>
                    <a:lumOff val="35000"/>
                  </a:schemeClr>
                </a:solidFill>
              </a:rPr>
              <a:t>Klasifikace axiálních spondyloartritid</a:t>
            </a:r>
            <a:endParaRPr lang="cs-CZ" sz="4200" b="1" dirty="0">
              <a:solidFill>
                <a:schemeClr val="tx1">
                  <a:lumMod val="65000"/>
                  <a:lumOff val="35000"/>
                </a:schemeClr>
              </a:solidFill>
            </a:endParaRPr>
          </a:p>
        </p:txBody>
      </p:sp>
      <p:sp>
        <p:nvSpPr>
          <p:cNvPr id="6147" name="Zástupný symbol pro obsah 2"/>
          <p:cNvSpPr>
            <a:spLocks noGrp="1"/>
          </p:cNvSpPr>
          <p:nvPr>
            <p:ph idx="1"/>
          </p:nvPr>
        </p:nvSpPr>
        <p:spPr>
          <a:xfrm>
            <a:off x="323850" y="2874963"/>
            <a:ext cx="3660775" cy="831850"/>
          </a:xfrm>
        </p:spPr>
        <p:txBody>
          <a:bodyPr>
            <a:normAutofit/>
          </a:bodyPr>
          <a:lstStyle/>
          <a:p>
            <a:pPr marL="0" indent="0">
              <a:buFont typeface="Arial" pitchFamily="34" charset="0"/>
              <a:buNone/>
              <a:defRPr/>
            </a:pPr>
            <a:r>
              <a:rPr lang="cs-CZ" smtClean="0"/>
              <a:t>Axiální spondyloartritidy</a:t>
            </a:r>
          </a:p>
        </p:txBody>
      </p:sp>
      <p:sp>
        <p:nvSpPr>
          <p:cNvPr id="4" name="Zástupný symbol pro číslo snímku 3"/>
          <p:cNvSpPr>
            <a:spLocks noGrp="1"/>
          </p:cNvSpPr>
          <p:nvPr>
            <p:ph type="sldNum" sz="quarter" idx="4294967295"/>
          </p:nvPr>
        </p:nvSpPr>
        <p:spPr>
          <a:xfrm>
            <a:off x="457200" y="6248400"/>
            <a:ext cx="2133600" cy="457200"/>
          </a:xfrm>
          <a:prstGeom prst="rect">
            <a:avLst/>
          </a:prstGeom>
        </p:spPr>
        <p:txBody>
          <a:bodyPr/>
          <a:lstStyle/>
          <a:p>
            <a:pPr algn="l">
              <a:defRPr/>
            </a:pPr>
            <a:fld id="{2F221904-25BE-4E47-B10B-C3267E1AEA6C}" type="slidenum">
              <a:rPr lang="en-GB" smtClean="0"/>
              <a:pPr algn="l">
                <a:defRPr/>
              </a:pPr>
              <a:t>38</a:t>
            </a:fld>
            <a:endParaRPr lang="en-GB"/>
          </a:p>
        </p:txBody>
      </p:sp>
      <p:sp>
        <p:nvSpPr>
          <p:cNvPr id="5" name="Zástupný symbol pro obsah 2"/>
          <p:cNvSpPr txBox="1">
            <a:spLocks/>
          </p:cNvSpPr>
          <p:nvPr/>
        </p:nvSpPr>
        <p:spPr bwMode="auto">
          <a:xfrm>
            <a:off x="4514850" y="1884363"/>
            <a:ext cx="4886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lgn="l" rtl="0" eaLnBrk="0" fontAlgn="base" hangingPunct="0">
              <a:spcBef>
                <a:spcPts val="1200"/>
              </a:spcBef>
              <a:spcAft>
                <a:spcPct val="0"/>
              </a:spcAft>
              <a:buFont typeface="Arial" pitchFamily="34" charset="0"/>
              <a:buChar char="•"/>
              <a:defRPr sz="2400" b="1">
                <a:solidFill>
                  <a:schemeClr val="tx2"/>
                </a:solidFill>
                <a:latin typeface="+mn-lt"/>
                <a:ea typeface="+mn-ea"/>
                <a:cs typeface="+mn-cs"/>
              </a:defRPr>
            </a:lvl1pPr>
            <a:lvl2pPr marL="271463" indent="-271463" algn="l" rtl="0" eaLnBrk="0" fontAlgn="base" hangingPunct="0">
              <a:spcBef>
                <a:spcPts val="600"/>
              </a:spcBef>
              <a:spcAft>
                <a:spcPts val="300"/>
              </a:spcAft>
              <a:buClr>
                <a:schemeClr val="bg2"/>
              </a:buClr>
              <a:buFont typeface="Arial" pitchFamily="34" charset="0"/>
              <a:buChar char="●"/>
              <a:defRPr sz="2000">
                <a:solidFill>
                  <a:schemeClr val="tx2"/>
                </a:solidFill>
                <a:latin typeface="+mn-lt"/>
                <a:cs typeface="+mn-cs"/>
              </a:defRPr>
            </a:lvl2pPr>
            <a:lvl3pPr marL="542925" indent="-257175" algn="l" rtl="0" eaLnBrk="0" fontAlgn="base" hangingPunct="0">
              <a:spcBef>
                <a:spcPct val="0"/>
              </a:spcBef>
              <a:spcAft>
                <a:spcPts val="300"/>
              </a:spcAft>
              <a:buClr>
                <a:schemeClr val="tx2"/>
              </a:buClr>
              <a:buFont typeface="Arial" pitchFamily="34" charset="0"/>
              <a:buChar char="–"/>
              <a:defRPr sz="2000">
                <a:solidFill>
                  <a:schemeClr val="tx2"/>
                </a:solidFill>
                <a:latin typeface="+mn-lt"/>
                <a:cs typeface="+mn-cs"/>
              </a:defRPr>
            </a:lvl3pPr>
            <a:lvl4pPr marL="771525" indent="-228600" algn="l" rtl="0" eaLnBrk="0" fontAlgn="base" hangingPunct="0">
              <a:spcBef>
                <a:spcPts val="300"/>
              </a:spcBef>
              <a:spcAft>
                <a:spcPts val="300"/>
              </a:spcAft>
              <a:buClr>
                <a:schemeClr val="bg2"/>
              </a:buClr>
              <a:buFont typeface="Arial" pitchFamily="34" charset="0"/>
              <a:buChar char="●"/>
              <a:defRPr>
                <a:solidFill>
                  <a:schemeClr val="tx2"/>
                </a:solidFill>
                <a:latin typeface="+mn-lt"/>
                <a:cs typeface="+mn-cs"/>
              </a:defRPr>
            </a:lvl4pPr>
            <a:lvl5pPr marL="1014413" indent="-228600" algn="l" rtl="0" eaLnBrk="0" fontAlgn="base" hangingPunct="0">
              <a:spcBef>
                <a:spcPct val="20000"/>
              </a:spcBef>
              <a:spcAft>
                <a:spcPct val="0"/>
              </a:spcAft>
              <a:buClr>
                <a:schemeClr val="tx2"/>
              </a:buClr>
              <a:buFont typeface="Arial" pitchFamily="34" charset="0"/>
              <a:buChar char="–"/>
              <a:defRPr>
                <a:solidFill>
                  <a:schemeClr val="tx2"/>
                </a:solidFill>
                <a:latin typeface="+mn-lt"/>
                <a:cs typeface="+mn-cs"/>
              </a:defRPr>
            </a:lvl5pPr>
            <a:lvl6pPr marL="1471613" indent="-228600" algn="l" rtl="0" fontAlgn="base">
              <a:spcBef>
                <a:spcPct val="20000"/>
              </a:spcBef>
              <a:spcAft>
                <a:spcPct val="0"/>
              </a:spcAft>
              <a:buClr>
                <a:schemeClr val="tx2"/>
              </a:buClr>
              <a:buFont typeface="Arial" pitchFamily="34" charset="0"/>
              <a:buChar char="–"/>
              <a:defRPr>
                <a:solidFill>
                  <a:schemeClr val="tx2"/>
                </a:solidFill>
                <a:latin typeface="+mn-lt"/>
                <a:cs typeface="+mn-cs"/>
              </a:defRPr>
            </a:lvl6pPr>
            <a:lvl7pPr marL="1928813" indent="-228600" algn="l" rtl="0" fontAlgn="base">
              <a:spcBef>
                <a:spcPct val="20000"/>
              </a:spcBef>
              <a:spcAft>
                <a:spcPct val="0"/>
              </a:spcAft>
              <a:buClr>
                <a:schemeClr val="tx2"/>
              </a:buClr>
              <a:buFont typeface="Arial" pitchFamily="34" charset="0"/>
              <a:buChar char="–"/>
              <a:defRPr>
                <a:solidFill>
                  <a:schemeClr val="tx2"/>
                </a:solidFill>
                <a:latin typeface="+mn-lt"/>
                <a:cs typeface="+mn-cs"/>
              </a:defRPr>
            </a:lvl7pPr>
            <a:lvl8pPr marL="2386013" indent="-228600" algn="l" rtl="0" fontAlgn="base">
              <a:spcBef>
                <a:spcPct val="20000"/>
              </a:spcBef>
              <a:spcAft>
                <a:spcPct val="0"/>
              </a:spcAft>
              <a:buClr>
                <a:schemeClr val="tx2"/>
              </a:buClr>
              <a:buFont typeface="Arial" pitchFamily="34" charset="0"/>
              <a:buChar char="–"/>
              <a:defRPr>
                <a:solidFill>
                  <a:schemeClr val="tx2"/>
                </a:solidFill>
                <a:latin typeface="+mn-lt"/>
                <a:cs typeface="+mn-cs"/>
              </a:defRPr>
            </a:lvl8pPr>
            <a:lvl9pPr marL="2843213" indent="-228600" algn="l" rtl="0" fontAlgn="base">
              <a:spcBef>
                <a:spcPct val="20000"/>
              </a:spcBef>
              <a:spcAft>
                <a:spcPct val="0"/>
              </a:spcAft>
              <a:buClr>
                <a:schemeClr val="tx2"/>
              </a:buClr>
              <a:buFont typeface="Arial" pitchFamily="34" charset="0"/>
              <a:buChar char="–"/>
              <a:defRPr>
                <a:solidFill>
                  <a:schemeClr val="tx2"/>
                </a:solidFill>
                <a:latin typeface="+mn-lt"/>
                <a:cs typeface="+mn-cs"/>
              </a:defRPr>
            </a:lvl9pPr>
          </a:lstStyle>
          <a:p>
            <a:pPr marL="0" indent="0">
              <a:buFont typeface="Arial" pitchFamily="34" charset="0"/>
              <a:buNone/>
              <a:defRPr/>
            </a:pPr>
            <a:r>
              <a:rPr lang="cs-CZ" kern="0" dirty="0" smtClean="0"/>
              <a:t>Ankylozující spondylitida </a:t>
            </a:r>
            <a:endParaRPr lang="cs-CZ" kern="0" dirty="0"/>
          </a:p>
        </p:txBody>
      </p:sp>
      <p:sp>
        <p:nvSpPr>
          <p:cNvPr id="6" name="Zástupný symbol pro obsah 2"/>
          <p:cNvSpPr txBox="1">
            <a:spLocks/>
          </p:cNvSpPr>
          <p:nvPr/>
        </p:nvSpPr>
        <p:spPr bwMode="auto">
          <a:xfrm>
            <a:off x="4610100" y="4254500"/>
            <a:ext cx="41386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lgn="l" rtl="0" eaLnBrk="0" fontAlgn="base" hangingPunct="0">
              <a:spcBef>
                <a:spcPts val="1200"/>
              </a:spcBef>
              <a:spcAft>
                <a:spcPct val="0"/>
              </a:spcAft>
              <a:buFont typeface="Arial" pitchFamily="34" charset="0"/>
              <a:buChar char="•"/>
              <a:defRPr sz="2400" b="1">
                <a:solidFill>
                  <a:schemeClr val="tx2"/>
                </a:solidFill>
                <a:latin typeface="+mn-lt"/>
                <a:ea typeface="+mn-ea"/>
                <a:cs typeface="+mn-cs"/>
              </a:defRPr>
            </a:lvl1pPr>
            <a:lvl2pPr marL="271463" indent="-271463" algn="l" rtl="0" eaLnBrk="0" fontAlgn="base" hangingPunct="0">
              <a:spcBef>
                <a:spcPts val="600"/>
              </a:spcBef>
              <a:spcAft>
                <a:spcPts val="300"/>
              </a:spcAft>
              <a:buClr>
                <a:schemeClr val="bg2"/>
              </a:buClr>
              <a:buFont typeface="Arial" pitchFamily="34" charset="0"/>
              <a:buChar char="●"/>
              <a:defRPr sz="2000">
                <a:solidFill>
                  <a:schemeClr val="tx2"/>
                </a:solidFill>
                <a:latin typeface="+mn-lt"/>
                <a:cs typeface="+mn-cs"/>
              </a:defRPr>
            </a:lvl2pPr>
            <a:lvl3pPr marL="542925" indent="-257175" algn="l" rtl="0" eaLnBrk="0" fontAlgn="base" hangingPunct="0">
              <a:spcBef>
                <a:spcPct val="0"/>
              </a:spcBef>
              <a:spcAft>
                <a:spcPts val="300"/>
              </a:spcAft>
              <a:buClr>
                <a:schemeClr val="tx2"/>
              </a:buClr>
              <a:buFont typeface="Arial" pitchFamily="34" charset="0"/>
              <a:buChar char="–"/>
              <a:defRPr sz="2000">
                <a:solidFill>
                  <a:schemeClr val="tx2"/>
                </a:solidFill>
                <a:latin typeface="+mn-lt"/>
                <a:cs typeface="+mn-cs"/>
              </a:defRPr>
            </a:lvl3pPr>
            <a:lvl4pPr marL="771525" indent="-228600" algn="l" rtl="0" eaLnBrk="0" fontAlgn="base" hangingPunct="0">
              <a:spcBef>
                <a:spcPts val="300"/>
              </a:spcBef>
              <a:spcAft>
                <a:spcPts val="300"/>
              </a:spcAft>
              <a:buClr>
                <a:schemeClr val="bg2"/>
              </a:buClr>
              <a:buFont typeface="Arial" pitchFamily="34" charset="0"/>
              <a:buChar char="●"/>
              <a:defRPr>
                <a:solidFill>
                  <a:schemeClr val="tx2"/>
                </a:solidFill>
                <a:latin typeface="+mn-lt"/>
                <a:cs typeface="+mn-cs"/>
              </a:defRPr>
            </a:lvl4pPr>
            <a:lvl5pPr marL="1014413" indent="-228600" algn="l" rtl="0" eaLnBrk="0" fontAlgn="base" hangingPunct="0">
              <a:spcBef>
                <a:spcPct val="20000"/>
              </a:spcBef>
              <a:spcAft>
                <a:spcPct val="0"/>
              </a:spcAft>
              <a:buClr>
                <a:schemeClr val="tx2"/>
              </a:buClr>
              <a:buFont typeface="Arial" pitchFamily="34" charset="0"/>
              <a:buChar char="–"/>
              <a:defRPr>
                <a:solidFill>
                  <a:schemeClr val="tx2"/>
                </a:solidFill>
                <a:latin typeface="+mn-lt"/>
                <a:cs typeface="+mn-cs"/>
              </a:defRPr>
            </a:lvl5pPr>
            <a:lvl6pPr marL="1471613" indent="-228600" algn="l" rtl="0" fontAlgn="base">
              <a:spcBef>
                <a:spcPct val="20000"/>
              </a:spcBef>
              <a:spcAft>
                <a:spcPct val="0"/>
              </a:spcAft>
              <a:buClr>
                <a:schemeClr val="tx2"/>
              </a:buClr>
              <a:buFont typeface="Arial" pitchFamily="34" charset="0"/>
              <a:buChar char="–"/>
              <a:defRPr>
                <a:solidFill>
                  <a:schemeClr val="tx2"/>
                </a:solidFill>
                <a:latin typeface="+mn-lt"/>
                <a:cs typeface="+mn-cs"/>
              </a:defRPr>
            </a:lvl6pPr>
            <a:lvl7pPr marL="1928813" indent="-228600" algn="l" rtl="0" fontAlgn="base">
              <a:spcBef>
                <a:spcPct val="20000"/>
              </a:spcBef>
              <a:spcAft>
                <a:spcPct val="0"/>
              </a:spcAft>
              <a:buClr>
                <a:schemeClr val="tx2"/>
              </a:buClr>
              <a:buFont typeface="Arial" pitchFamily="34" charset="0"/>
              <a:buChar char="–"/>
              <a:defRPr>
                <a:solidFill>
                  <a:schemeClr val="tx2"/>
                </a:solidFill>
                <a:latin typeface="+mn-lt"/>
                <a:cs typeface="+mn-cs"/>
              </a:defRPr>
            </a:lvl7pPr>
            <a:lvl8pPr marL="2386013" indent="-228600" algn="l" rtl="0" fontAlgn="base">
              <a:spcBef>
                <a:spcPct val="20000"/>
              </a:spcBef>
              <a:spcAft>
                <a:spcPct val="0"/>
              </a:spcAft>
              <a:buClr>
                <a:schemeClr val="tx2"/>
              </a:buClr>
              <a:buFont typeface="Arial" pitchFamily="34" charset="0"/>
              <a:buChar char="–"/>
              <a:defRPr>
                <a:solidFill>
                  <a:schemeClr val="tx2"/>
                </a:solidFill>
                <a:latin typeface="+mn-lt"/>
                <a:cs typeface="+mn-cs"/>
              </a:defRPr>
            </a:lvl8pPr>
            <a:lvl9pPr marL="2843213" indent="-228600" algn="l" rtl="0" fontAlgn="base">
              <a:spcBef>
                <a:spcPct val="20000"/>
              </a:spcBef>
              <a:spcAft>
                <a:spcPct val="0"/>
              </a:spcAft>
              <a:buClr>
                <a:schemeClr val="tx2"/>
              </a:buClr>
              <a:buFont typeface="Arial" pitchFamily="34" charset="0"/>
              <a:buChar char="–"/>
              <a:defRPr>
                <a:solidFill>
                  <a:schemeClr val="tx2"/>
                </a:solidFill>
                <a:latin typeface="+mn-lt"/>
                <a:cs typeface="+mn-cs"/>
              </a:defRPr>
            </a:lvl9pPr>
          </a:lstStyle>
          <a:p>
            <a:pPr marL="0" indent="0">
              <a:buFont typeface="Arial" pitchFamily="34" charset="0"/>
              <a:buNone/>
              <a:defRPr/>
            </a:pPr>
            <a:r>
              <a:rPr lang="cs-CZ" kern="0" dirty="0" smtClean="0"/>
              <a:t>Non radiografická </a:t>
            </a:r>
            <a:br>
              <a:rPr lang="cs-CZ" kern="0" dirty="0" smtClean="0"/>
            </a:br>
            <a:r>
              <a:rPr lang="cs-CZ" kern="0" dirty="0" smtClean="0"/>
              <a:t>axiální spondyloartritida</a:t>
            </a:r>
            <a:endParaRPr lang="cs-CZ" kern="0" dirty="0"/>
          </a:p>
        </p:txBody>
      </p:sp>
      <p:cxnSp>
        <p:nvCxnSpPr>
          <p:cNvPr id="8" name="Přímá spojnice 7"/>
          <p:cNvCxnSpPr/>
          <p:nvPr/>
        </p:nvCxnSpPr>
        <p:spPr>
          <a:xfrm flipV="1">
            <a:off x="2914650" y="2422525"/>
            <a:ext cx="1524000" cy="7572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2914650" y="3173413"/>
            <a:ext cx="1695450" cy="114935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57313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95288" y="188913"/>
            <a:ext cx="8496300" cy="847725"/>
          </a:xfrm>
          <a:extLst>
            <a:ext uri="{909E8E84-426E-40DD-AFC4-6F175D3DCCD1}">
              <a14:hiddenFill xmlns:a14="http://schemas.microsoft.com/office/drawing/2010/main">
                <a:solidFill>
                  <a:schemeClr val="bg2"/>
                </a:solidFill>
              </a14:hiddenFill>
            </a:ext>
          </a:extLst>
        </p:spPr>
        <p:txBody>
          <a:bodyPr/>
          <a:lstStyle/>
          <a:p>
            <a:pPr eaLnBrk="1" hangingPunct="1">
              <a:defRPr/>
            </a:pPr>
            <a:r>
              <a:rPr lang="cs-CZ" b="1" dirty="0" smtClean="0">
                <a:solidFill>
                  <a:schemeClr val="tx1">
                    <a:lumMod val="65000"/>
                    <a:lumOff val="35000"/>
                  </a:schemeClr>
                </a:solidFill>
              </a:rPr>
              <a:t>Ankylozující spondylitida</a:t>
            </a:r>
          </a:p>
        </p:txBody>
      </p:sp>
      <p:sp>
        <p:nvSpPr>
          <p:cNvPr id="34819" name="Oval 3"/>
          <p:cNvSpPr>
            <a:spLocks noChangeArrowheads="1"/>
          </p:cNvSpPr>
          <p:nvPr/>
        </p:nvSpPr>
        <p:spPr bwMode="auto">
          <a:xfrm>
            <a:off x="468313" y="2276475"/>
            <a:ext cx="3527425" cy="12239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2000"/>
              <a:t>Pre - rentgenové stádium</a:t>
            </a:r>
          </a:p>
        </p:txBody>
      </p:sp>
      <p:sp>
        <p:nvSpPr>
          <p:cNvPr id="34820" name="Rectangle 4"/>
          <p:cNvSpPr>
            <a:spLocks noChangeArrowheads="1"/>
          </p:cNvSpPr>
          <p:nvPr/>
        </p:nvSpPr>
        <p:spPr bwMode="auto">
          <a:xfrm>
            <a:off x="611188" y="1628775"/>
            <a:ext cx="3384550" cy="503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2000"/>
              <a:t>Lepší diagnostická kritéria</a:t>
            </a:r>
          </a:p>
        </p:txBody>
      </p:sp>
      <p:sp>
        <p:nvSpPr>
          <p:cNvPr id="34821" name="Rectangle 5"/>
          <p:cNvSpPr>
            <a:spLocks noChangeArrowheads="1"/>
          </p:cNvSpPr>
          <p:nvPr/>
        </p:nvSpPr>
        <p:spPr bwMode="auto">
          <a:xfrm>
            <a:off x="5292725" y="2708275"/>
            <a:ext cx="3382963" cy="36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2000"/>
              <a:t>rentgenové stádium </a:t>
            </a:r>
          </a:p>
        </p:txBody>
      </p:sp>
      <p:sp>
        <p:nvSpPr>
          <p:cNvPr id="101382" name="Line 6"/>
          <p:cNvSpPr>
            <a:spLocks noChangeShapeType="1"/>
          </p:cNvSpPr>
          <p:nvPr/>
        </p:nvSpPr>
        <p:spPr bwMode="auto">
          <a:xfrm>
            <a:off x="4643438" y="1844675"/>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cs-CZ">
              <a:effectLst>
                <a:outerShdw blurRad="38100" dist="38100" dir="2700000" algn="tl">
                  <a:srgbClr val="000000">
                    <a:alpha val="43137"/>
                  </a:srgbClr>
                </a:outerShdw>
              </a:effectLst>
            </a:endParaRPr>
          </a:p>
        </p:txBody>
      </p:sp>
      <p:sp>
        <p:nvSpPr>
          <p:cNvPr id="101383" name="Line 7"/>
          <p:cNvSpPr>
            <a:spLocks noChangeShapeType="1"/>
          </p:cNvSpPr>
          <p:nvPr/>
        </p:nvSpPr>
        <p:spPr bwMode="auto">
          <a:xfrm>
            <a:off x="4643438" y="23495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cs-CZ">
              <a:effectLst>
                <a:outerShdw blurRad="38100" dist="38100" dir="2700000" algn="tl">
                  <a:srgbClr val="000000">
                    <a:alpha val="43137"/>
                  </a:srgbClr>
                </a:outerShdw>
              </a:effectLst>
            </a:endParaRPr>
          </a:p>
        </p:txBody>
      </p:sp>
      <p:sp>
        <p:nvSpPr>
          <p:cNvPr id="101384" name="Line 8"/>
          <p:cNvSpPr>
            <a:spLocks noChangeShapeType="1"/>
          </p:cNvSpPr>
          <p:nvPr/>
        </p:nvSpPr>
        <p:spPr bwMode="auto">
          <a:xfrm>
            <a:off x="4643438" y="2852738"/>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cs-CZ">
              <a:effectLst>
                <a:outerShdw blurRad="38100" dist="38100" dir="2700000" algn="tl">
                  <a:srgbClr val="000000">
                    <a:alpha val="43137"/>
                  </a:srgbClr>
                </a:outerShdw>
              </a:effectLst>
            </a:endParaRPr>
          </a:p>
        </p:txBody>
      </p:sp>
      <p:sp>
        <p:nvSpPr>
          <p:cNvPr id="101385" name="Line 9"/>
          <p:cNvSpPr>
            <a:spLocks noChangeShapeType="1"/>
          </p:cNvSpPr>
          <p:nvPr/>
        </p:nvSpPr>
        <p:spPr bwMode="auto">
          <a:xfrm>
            <a:off x="4643438" y="3355975"/>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cs-CZ">
              <a:effectLst>
                <a:outerShdw blurRad="38100" dist="38100" dir="2700000" algn="tl">
                  <a:srgbClr val="000000">
                    <a:alpha val="43137"/>
                  </a:srgbClr>
                </a:outerShdw>
              </a:effectLst>
            </a:endParaRPr>
          </a:p>
        </p:txBody>
      </p:sp>
      <p:sp>
        <p:nvSpPr>
          <p:cNvPr id="101386" name="Line 10"/>
          <p:cNvSpPr>
            <a:spLocks noChangeShapeType="1"/>
          </p:cNvSpPr>
          <p:nvPr/>
        </p:nvSpPr>
        <p:spPr bwMode="auto">
          <a:xfrm>
            <a:off x="4643438" y="38608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cs-CZ">
              <a:effectLst>
                <a:outerShdw blurRad="38100" dist="38100" dir="2700000" algn="tl">
                  <a:srgbClr val="000000">
                    <a:alpha val="43137"/>
                  </a:srgbClr>
                </a:outerShdw>
              </a:effectLst>
            </a:endParaRPr>
          </a:p>
        </p:txBody>
      </p:sp>
      <p:sp>
        <p:nvSpPr>
          <p:cNvPr id="101387" name="Line 11"/>
          <p:cNvSpPr>
            <a:spLocks noChangeShapeType="1"/>
          </p:cNvSpPr>
          <p:nvPr/>
        </p:nvSpPr>
        <p:spPr bwMode="auto">
          <a:xfrm>
            <a:off x="4643438" y="4365625"/>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cs-CZ">
              <a:effectLst>
                <a:outerShdw blurRad="38100" dist="38100" dir="2700000" algn="tl">
                  <a:srgbClr val="000000">
                    <a:alpha val="43137"/>
                  </a:srgbClr>
                </a:outerShdw>
              </a:effectLst>
            </a:endParaRPr>
          </a:p>
        </p:txBody>
      </p:sp>
      <p:sp>
        <p:nvSpPr>
          <p:cNvPr id="34828" name="Rectangle 12"/>
          <p:cNvSpPr>
            <a:spLocks noChangeArrowheads="1"/>
          </p:cNvSpPr>
          <p:nvPr/>
        </p:nvSpPr>
        <p:spPr bwMode="auto">
          <a:xfrm>
            <a:off x="4716463" y="3284538"/>
            <a:ext cx="4103687" cy="503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a:t>New York, klas. kritéria 1984</a:t>
            </a:r>
          </a:p>
        </p:txBody>
      </p:sp>
      <p:sp>
        <p:nvSpPr>
          <p:cNvPr id="101389" name="Line 13"/>
          <p:cNvSpPr>
            <a:spLocks noChangeShapeType="1"/>
          </p:cNvSpPr>
          <p:nvPr/>
        </p:nvSpPr>
        <p:spPr bwMode="auto">
          <a:xfrm>
            <a:off x="4643438" y="4868863"/>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cs-CZ">
              <a:effectLst>
                <a:outerShdw blurRad="38100" dist="38100" dir="2700000" algn="tl">
                  <a:srgbClr val="000000">
                    <a:alpha val="43137"/>
                  </a:srgbClr>
                </a:outerShdw>
              </a:effectLst>
            </a:endParaRPr>
          </a:p>
        </p:txBody>
      </p:sp>
      <p:sp>
        <p:nvSpPr>
          <p:cNvPr id="101390" name="Line 14"/>
          <p:cNvSpPr>
            <a:spLocks noChangeShapeType="1"/>
          </p:cNvSpPr>
          <p:nvPr/>
        </p:nvSpPr>
        <p:spPr bwMode="auto">
          <a:xfrm>
            <a:off x="468313" y="5661025"/>
            <a:ext cx="82804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cs-CZ">
              <a:effectLst>
                <a:outerShdw blurRad="38100" dist="38100" dir="2700000" algn="tl">
                  <a:srgbClr val="000000">
                    <a:alpha val="43137"/>
                  </a:srgbClr>
                </a:outerShdw>
              </a:effectLst>
            </a:endParaRPr>
          </a:p>
        </p:txBody>
      </p:sp>
      <p:sp>
        <p:nvSpPr>
          <p:cNvPr id="34831" name="Rectangle 15"/>
          <p:cNvSpPr>
            <a:spLocks noChangeArrowheads="1"/>
          </p:cNvSpPr>
          <p:nvPr/>
        </p:nvSpPr>
        <p:spPr bwMode="auto">
          <a:xfrm>
            <a:off x="5651500" y="5732463"/>
            <a:ext cx="1584325" cy="288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a:t>Roky</a:t>
            </a:r>
          </a:p>
        </p:txBody>
      </p:sp>
      <p:sp>
        <p:nvSpPr>
          <p:cNvPr id="34832" name="AutoShape 16"/>
          <p:cNvSpPr>
            <a:spLocks noChangeArrowheads="1"/>
          </p:cNvSpPr>
          <p:nvPr/>
        </p:nvSpPr>
        <p:spPr bwMode="auto">
          <a:xfrm>
            <a:off x="395288" y="4364038"/>
            <a:ext cx="3313112" cy="936625"/>
          </a:xfrm>
          <a:prstGeom prst="homePlate">
            <a:avLst>
              <a:gd name="adj" fmla="val 88432"/>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a:t>bolest v zádech</a:t>
            </a:r>
          </a:p>
          <a:p>
            <a:pPr algn="ctr" eaLnBrk="1" hangingPunct="1"/>
            <a:r>
              <a:rPr lang="cs-CZ" altLang="cs-CZ"/>
              <a:t>MRI: aktivní sakrolitida</a:t>
            </a:r>
          </a:p>
        </p:txBody>
      </p:sp>
      <p:sp>
        <p:nvSpPr>
          <p:cNvPr id="34833" name="AutoShape 17"/>
          <p:cNvSpPr>
            <a:spLocks noChangeArrowheads="1"/>
          </p:cNvSpPr>
          <p:nvPr/>
        </p:nvSpPr>
        <p:spPr bwMode="auto">
          <a:xfrm>
            <a:off x="3276600" y="4364038"/>
            <a:ext cx="3024188" cy="936625"/>
          </a:xfrm>
          <a:prstGeom prst="chevron">
            <a:avLst>
              <a:gd name="adj" fmla="val 80720"/>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a:t>         bolest v zádech</a:t>
            </a:r>
          </a:p>
          <a:p>
            <a:pPr algn="ctr" eaLnBrk="1" hangingPunct="1"/>
            <a:r>
              <a:rPr lang="cs-CZ" altLang="cs-CZ"/>
              <a:t>        rtg sakroiliitida</a:t>
            </a:r>
          </a:p>
        </p:txBody>
      </p:sp>
      <p:sp>
        <p:nvSpPr>
          <p:cNvPr id="34834" name="AutoShape 18"/>
          <p:cNvSpPr>
            <a:spLocks noChangeArrowheads="1"/>
          </p:cNvSpPr>
          <p:nvPr/>
        </p:nvSpPr>
        <p:spPr bwMode="auto">
          <a:xfrm>
            <a:off x="5867400" y="4365625"/>
            <a:ext cx="2952750" cy="936625"/>
          </a:xfrm>
          <a:prstGeom prst="chevron">
            <a:avLst>
              <a:gd name="adj" fmla="val 78814"/>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a:t>        bolest v zádech</a:t>
            </a:r>
          </a:p>
          <a:p>
            <a:pPr algn="ctr" eaLnBrk="1" hangingPunct="1"/>
            <a:r>
              <a:rPr lang="cs-CZ" altLang="cs-CZ"/>
              <a:t>     syndesmofyty</a:t>
            </a:r>
          </a:p>
        </p:txBody>
      </p:sp>
      <p:sp>
        <p:nvSpPr>
          <p:cNvPr id="34835" name="Rectangle 19"/>
          <p:cNvSpPr>
            <a:spLocks noChangeArrowheads="1"/>
          </p:cNvSpPr>
          <p:nvPr/>
        </p:nvSpPr>
        <p:spPr bwMode="auto">
          <a:xfrm>
            <a:off x="4139952" y="6381750"/>
            <a:ext cx="44275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a:t>Rudwaleit Ann. Rheum. Dis. 2004;63:535-545</a:t>
            </a:r>
          </a:p>
        </p:txBody>
      </p:sp>
    </p:spTree>
    <p:extLst>
      <p:ext uri="{BB962C8B-B14F-4D97-AF65-F5344CB8AC3E}">
        <p14:creationId xmlns:p14="http://schemas.microsoft.com/office/powerpoint/2010/main" val="327422289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5-C-2"/>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l="2618" r="4671" b="8626"/>
          <a:stretch>
            <a:fillRect/>
          </a:stretch>
        </p:blipFill>
        <p:spPr bwMode="auto">
          <a:xfrm>
            <a:off x="395536" y="1052736"/>
            <a:ext cx="3168430" cy="2376537"/>
          </a:xfrm>
          <a:prstGeom prst="rect">
            <a:avLst/>
          </a:prstGeom>
          <a:noFill/>
          <a:ln w="349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9219" name="Text Box 3"/>
          <p:cNvSpPr txBox="1">
            <a:spLocks noChangeArrowheads="1"/>
          </p:cNvSpPr>
          <p:nvPr/>
        </p:nvSpPr>
        <p:spPr bwMode="auto">
          <a:xfrm>
            <a:off x="179512" y="260648"/>
            <a:ext cx="38266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cs-CZ" altLang="cs-CZ" b="1" dirty="0">
                <a:solidFill>
                  <a:schemeClr val="tx2"/>
                </a:solidFill>
                <a:latin typeface="+mn-lt"/>
              </a:rPr>
              <a:t>ČASNÁ RA </a:t>
            </a:r>
          </a:p>
          <a:p>
            <a:pPr algn="ctr"/>
            <a:r>
              <a:rPr lang="cs-CZ" altLang="cs-CZ" b="1" dirty="0">
                <a:solidFill>
                  <a:schemeClr val="tx2"/>
                </a:solidFill>
                <a:latin typeface="+mn-lt"/>
              </a:rPr>
              <a:t>VŘETENOVITÉ ZDUŘENÍ PIP</a:t>
            </a: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038283"/>
            <a:ext cx="3888432" cy="255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372850" y="3631268"/>
            <a:ext cx="30668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2000" b="1" dirty="0">
                <a:solidFill>
                  <a:schemeClr val="tx2"/>
                </a:solidFill>
                <a:latin typeface="+mn-lt"/>
              </a:rPr>
              <a:t>DEFORMITY RUKOU</a:t>
            </a:r>
          </a:p>
        </p:txBody>
      </p:sp>
      <p:sp>
        <p:nvSpPr>
          <p:cNvPr id="6" name="Text Box 3"/>
          <p:cNvSpPr txBox="1">
            <a:spLocks noChangeArrowheads="1"/>
          </p:cNvSpPr>
          <p:nvPr/>
        </p:nvSpPr>
        <p:spPr bwMode="auto">
          <a:xfrm>
            <a:off x="134040" y="4365104"/>
            <a:ext cx="18133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cs-CZ" b="1" dirty="0" smtClean="0">
                <a:solidFill>
                  <a:srgbClr val="000000"/>
                </a:solidFill>
                <a:effectLst>
                  <a:outerShdw blurRad="38100" dist="38100" dir="2700000" algn="tl">
                    <a:srgbClr val="FFFFFF"/>
                  </a:outerShdw>
                </a:effectLst>
                <a:latin typeface="+mn-lt"/>
              </a:rPr>
              <a:t>LABUTÍ ŠÍJE</a:t>
            </a:r>
          </a:p>
        </p:txBody>
      </p:sp>
      <p:sp>
        <p:nvSpPr>
          <p:cNvPr id="7" name="Text Box 4"/>
          <p:cNvSpPr txBox="1">
            <a:spLocks noChangeArrowheads="1"/>
          </p:cNvSpPr>
          <p:nvPr/>
        </p:nvSpPr>
        <p:spPr bwMode="auto">
          <a:xfrm>
            <a:off x="1181269" y="6513051"/>
            <a:ext cx="28328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cs-CZ" altLang="cs-CZ" b="1" dirty="0">
                <a:latin typeface="+mn-lt"/>
              </a:rPr>
              <a:t>KNOFLÍKOVÁ DÍRKA</a:t>
            </a:r>
          </a:p>
        </p:txBody>
      </p:sp>
      <p:pic>
        <p:nvPicPr>
          <p:cNvPr id="8" name="Picture 2" descr="5-R-14"/>
          <p:cNvPicPr>
            <a:picLocks noChangeAspect="1" noChangeArrowheads="1"/>
          </p:cNvPicPr>
          <p:nvPr/>
        </p:nvPicPr>
        <p:blipFill>
          <a:blip r:embed="rId4" cstate="print">
            <a:lum bright="12000" contrast="18000"/>
            <a:extLst>
              <a:ext uri="{28A0092B-C50C-407E-A947-70E740481C1C}">
                <a14:useLocalDpi xmlns:a14="http://schemas.microsoft.com/office/drawing/2010/main" val="0"/>
              </a:ext>
            </a:extLst>
          </a:blip>
          <a:srcRect l="1080" t="1215" r="2429" b="2429"/>
          <a:stretch>
            <a:fillRect/>
          </a:stretch>
        </p:blipFill>
        <p:spPr bwMode="auto">
          <a:xfrm>
            <a:off x="4644008" y="836712"/>
            <a:ext cx="3630505" cy="2719534"/>
          </a:xfrm>
          <a:prstGeom prst="rect">
            <a:avLst/>
          </a:prstGeom>
          <a:noFill/>
          <a:ln w="349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4716016" y="274573"/>
            <a:ext cx="3344185" cy="52322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cs-CZ" sz="2800" dirty="0">
                <a:solidFill>
                  <a:schemeClr val="tx1">
                    <a:lumMod val="50000"/>
                    <a:lumOff val="50000"/>
                  </a:schemeClr>
                </a:solidFill>
                <a:latin typeface="+mj-lt"/>
              </a:rPr>
              <a:t>Protruze acetabula</a:t>
            </a:r>
          </a:p>
        </p:txBody>
      </p:sp>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5046" y="3986765"/>
            <a:ext cx="3255155" cy="271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3"/>
          <p:cNvSpPr txBox="1">
            <a:spLocks noChangeArrowheads="1"/>
          </p:cNvSpPr>
          <p:nvPr/>
        </p:nvSpPr>
        <p:spPr bwMode="auto">
          <a:xfrm>
            <a:off x="3275856" y="3604954"/>
            <a:ext cx="6553200"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cs-CZ" altLang="cs-CZ" b="1" dirty="0">
                <a:solidFill>
                  <a:schemeClr val="tx2"/>
                </a:solidFill>
                <a:latin typeface="+mn-lt"/>
              </a:rPr>
              <a:t>ATLANTOAXIÁLNÍ SUBLUXACE</a:t>
            </a:r>
          </a:p>
        </p:txBody>
      </p:sp>
    </p:spTree>
    <p:extLst>
      <p:ext uri="{BB962C8B-B14F-4D97-AF65-F5344CB8AC3E}">
        <p14:creationId xmlns:p14="http://schemas.microsoft.com/office/powerpoint/2010/main" val="385408595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42" name="Group 54"/>
          <p:cNvGraphicFramePr>
            <a:graphicFrameLocks noGrp="1"/>
          </p:cNvGraphicFramePr>
          <p:nvPr>
            <p:extLst>
              <p:ext uri="{D42A27DB-BD31-4B8C-83A1-F6EECF244321}">
                <p14:modId xmlns:p14="http://schemas.microsoft.com/office/powerpoint/2010/main" val="1203495755"/>
              </p:ext>
            </p:extLst>
          </p:nvPr>
        </p:nvGraphicFramePr>
        <p:xfrm>
          <a:off x="468313" y="1196975"/>
          <a:ext cx="8280400" cy="5610798"/>
        </p:xfrm>
        <a:graphic>
          <a:graphicData uri="http://schemas.openxmlformats.org/drawingml/2006/table">
            <a:tbl>
              <a:tblPr/>
              <a:tblGrid>
                <a:gridCol w="8280400"/>
              </a:tblGrid>
              <a:tr h="1370013">
                <a:tc>
                  <a:txBody>
                    <a:bodyPr/>
                    <a:lstStyle>
                      <a:lvl1pPr marL="342900" indent="-342900">
                        <a:spcBef>
                          <a:spcPct val="20000"/>
                        </a:spcBef>
                        <a:tabLst>
                          <a:tab pos="228600" algn="l"/>
                        </a:tabLst>
                        <a:defRPr sz="2800">
                          <a:solidFill>
                            <a:schemeClr val="tx1"/>
                          </a:solidFill>
                          <a:latin typeface="Arial" pitchFamily="34" charset="0"/>
                        </a:defRPr>
                      </a:lvl1pPr>
                      <a:lvl2pPr marL="800100" indent="-342900">
                        <a:spcBef>
                          <a:spcPct val="20000"/>
                        </a:spcBef>
                        <a:tabLst>
                          <a:tab pos="228600" algn="l"/>
                        </a:tabLst>
                        <a:defRPr sz="2400">
                          <a:solidFill>
                            <a:schemeClr val="tx1"/>
                          </a:solidFill>
                          <a:latin typeface="Arial" pitchFamily="34" charset="0"/>
                        </a:defRPr>
                      </a:lvl2pPr>
                      <a:lvl3pPr marL="1257300" indent="-342900">
                        <a:spcBef>
                          <a:spcPct val="20000"/>
                        </a:spcBef>
                        <a:tabLst>
                          <a:tab pos="228600" algn="l"/>
                        </a:tabLst>
                        <a:defRPr sz="2000">
                          <a:solidFill>
                            <a:schemeClr val="tx1"/>
                          </a:solidFill>
                          <a:latin typeface="Arial" pitchFamily="34" charset="0"/>
                        </a:defRPr>
                      </a:lvl3pPr>
                      <a:lvl4pPr marL="1714500" indent="-342900">
                        <a:spcBef>
                          <a:spcPct val="20000"/>
                        </a:spcBef>
                        <a:tabLst>
                          <a:tab pos="228600" algn="l"/>
                        </a:tabLst>
                        <a:defRPr>
                          <a:solidFill>
                            <a:schemeClr val="tx1"/>
                          </a:solidFill>
                          <a:latin typeface="Arial" pitchFamily="34" charset="0"/>
                        </a:defRPr>
                      </a:lvl4pPr>
                      <a:lvl5pPr marL="2171700" indent="-342900">
                        <a:spcBef>
                          <a:spcPct val="20000"/>
                        </a:spcBef>
                        <a:tabLst>
                          <a:tab pos="228600" algn="l"/>
                        </a:tabLst>
                        <a:defRPr>
                          <a:solidFill>
                            <a:schemeClr val="tx1"/>
                          </a:solidFill>
                          <a:latin typeface="Arial" pitchFamily="34" charset="0"/>
                        </a:defRPr>
                      </a:lvl5pPr>
                      <a:lvl6pPr marL="2628900" indent="-342900" fontAlgn="base">
                        <a:spcBef>
                          <a:spcPct val="20000"/>
                        </a:spcBef>
                        <a:spcAft>
                          <a:spcPct val="0"/>
                        </a:spcAft>
                        <a:tabLst>
                          <a:tab pos="228600" algn="l"/>
                        </a:tabLst>
                        <a:defRPr>
                          <a:solidFill>
                            <a:schemeClr val="tx1"/>
                          </a:solidFill>
                          <a:latin typeface="Arial" pitchFamily="34" charset="0"/>
                        </a:defRPr>
                      </a:lvl6pPr>
                      <a:lvl7pPr marL="3086100" indent="-342900" fontAlgn="base">
                        <a:spcBef>
                          <a:spcPct val="20000"/>
                        </a:spcBef>
                        <a:spcAft>
                          <a:spcPct val="0"/>
                        </a:spcAft>
                        <a:tabLst>
                          <a:tab pos="228600" algn="l"/>
                        </a:tabLst>
                        <a:defRPr>
                          <a:solidFill>
                            <a:schemeClr val="tx1"/>
                          </a:solidFill>
                          <a:latin typeface="Arial" pitchFamily="34" charset="0"/>
                        </a:defRPr>
                      </a:lvl7pPr>
                      <a:lvl8pPr marL="3543300" indent="-342900" fontAlgn="base">
                        <a:spcBef>
                          <a:spcPct val="20000"/>
                        </a:spcBef>
                        <a:spcAft>
                          <a:spcPct val="0"/>
                        </a:spcAft>
                        <a:tabLst>
                          <a:tab pos="228600" algn="l"/>
                        </a:tabLst>
                        <a:defRPr>
                          <a:solidFill>
                            <a:schemeClr val="tx1"/>
                          </a:solidFill>
                          <a:latin typeface="Arial" pitchFamily="34" charset="0"/>
                        </a:defRPr>
                      </a:lvl8pPr>
                      <a:lvl9pPr marL="4000500" indent="-342900" fontAlgn="base">
                        <a:spcBef>
                          <a:spcPct val="20000"/>
                        </a:spcBef>
                        <a:spcAft>
                          <a:spcPct val="0"/>
                        </a:spcAft>
                        <a:tabLst>
                          <a:tab pos="228600" algn="l"/>
                        </a:tabLs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tab pos="228600" algn="l"/>
                        </a:tabLst>
                      </a:pPr>
                      <a:r>
                        <a:rPr kumimoji="0" lang="en-GB" altLang="cs-CZ" sz="1700" b="1" i="0" u="none" strike="noStrike" cap="none" normalizeH="0" baseline="0" dirty="0" err="1" smtClean="0">
                          <a:ln>
                            <a:noFill/>
                          </a:ln>
                          <a:solidFill>
                            <a:schemeClr val="tx1"/>
                          </a:solidFill>
                          <a:effectLst/>
                          <a:latin typeface="+mn-lt"/>
                          <a:cs typeface="Times New Roman" pitchFamily="18" charset="0"/>
                        </a:rPr>
                        <a:t>Klinická</a:t>
                      </a:r>
                      <a:r>
                        <a:rPr kumimoji="0" lang="en-GB" altLang="cs-CZ" sz="1700" b="1" i="0" u="none" strike="noStrike" cap="none" normalizeH="0" baseline="0" dirty="0" smtClean="0">
                          <a:ln>
                            <a:noFill/>
                          </a:ln>
                          <a:solidFill>
                            <a:schemeClr val="tx1"/>
                          </a:solidFill>
                          <a:effectLst/>
                          <a:latin typeface="+mn-lt"/>
                          <a:cs typeface="Times New Roman" pitchFamily="18" charset="0"/>
                        </a:rPr>
                        <a:t> </a:t>
                      </a:r>
                      <a:r>
                        <a:rPr kumimoji="0" lang="en-GB" altLang="cs-CZ" sz="1700" b="1" i="0" u="none" strike="noStrike" cap="none" normalizeH="0" baseline="0" dirty="0" err="1" smtClean="0">
                          <a:ln>
                            <a:noFill/>
                          </a:ln>
                          <a:solidFill>
                            <a:schemeClr val="tx1"/>
                          </a:solidFill>
                          <a:effectLst/>
                          <a:latin typeface="+mn-lt"/>
                          <a:cs typeface="Times New Roman" pitchFamily="18" charset="0"/>
                        </a:rPr>
                        <a:t>kriteria</a:t>
                      </a:r>
                      <a:endParaRPr kumimoji="0" lang="cs-CZ" altLang="cs-CZ" sz="1700" b="1" i="0" u="none" strike="noStrike" cap="none" normalizeH="0" baseline="0" dirty="0" smtClean="0">
                        <a:ln>
                          <a:noFill/>
                        </a:ln>
                        <a:solidFill>
                          <a:schemeClr val="tx1"/>
                        </a:solidFill>
                        <a:effectLst/>
                        <a:latin typeface="+mn-lt"/>
                        <a:cs typeface="Times New Roman" pitchFamily="18" charset="0"/>
                      </a:endParaRPr>
                    </a:p>
                    <a:p>
                      <a:pPr marL="800100" marR="0" lvl="1" indent="-342900" algn="l" defTabSz="914400" rtl="0" eaLnBrk="0" fontAlgn="base" latinLnBrk="0" hangingPunct="0">
                        <a:lnSpc>
                          <a:spcPct val="100000"/>
                        </a:lnSpc>
                        <a:spcBef>
                          <a:spcPct val="0"/>
                        </a:spcBef>
                        <a:spcAft>
                          <a:spcPct val="0"/>
                        </a:spcAft>
                        <a:buClrTx/>
                        <a:buSzTx/>
                        <a:buFontTx/>
                        <a:buAutoNum type="alphaLcPeriod"/>
                        <a:tabLst>
                          <a:tab pos="228600" algn="l"/>
                        </a:tabLst>
                      </a:pPr>
                      <a:r>
                        <a:rPr kumimoji="0" lang="en-GB" altLang="cs-CZ" sz="1700" b="0" i="0" u="none" strike="noStrike" cap="none" normalizeH="0" baseline="0" dirty="0" err="1" smtClean="0">
                          <a:ln>
                            <a:noFill/>
                          </a:ln>
                          <a:solidFill>
                            <a:schemeClr val="tx1"/>
                          </a:solidFill>
                          <a:effectLst/>
                          <a:latin typeface="+mn-lt"/>
                          <a:cs typeface="Times New Roman" pitchFamily="18" charset="0"/>
                        </a:rPr>
                        <a:t>Bolest</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dolní</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části</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zad</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spojená</a:t>
                      </a:r>
                      <a:r>
                        <a:rPr kumimoji="0" lang="en-GB" altLang="cs-CZ" sz="1700" b="0" i="0" u="none" strike="noStrike" cap="none" normalizeH="0" baseline="0" dirty="0" smtClean="0">
                          <a:ln>
                            <a:noFill/>
                          </a:ln>
                          <a:solidFill>
                            <a:schemeClr val="tx1"/>
                          </a:solidFill>
                          <a:effectLst/>
                          <a:latin typeface="+mn-lt"/>
                          <a:cs typeface="Times New Roman" pitchFamily="18" charset="0"/>
                        </a:rPr>
                        <a:t> se </a:t>
                      </a:r>
                      <a:r>
                        <a:rPr kumimoji="0" lang="en-GB" altLang="cs-CZ" sz="1700" b="0" i="0" u="none" strike="noStrike" cap="none" normalizeH="0" baseline="0" dirty="0" err="1" smtClean="0">
                          <a:ln>
                            <a:noFill/>
                          </a:ln>
                          <a:solidFill>
                            <a:schemeClr val="tx1"/>
                          </a:solidFill>
                          <a:effectLst/>
                          <a:latin typeface="+mn-lt"/>
                          <a:cs typeface="Times New Roman" pitchFamily="18" charset="0"/>
                        </a:rPr>
                        <a:t>ztuhlostí</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trvající</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déle</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než</a:t>
                      </a:r>
                      <a:r>
                        <a:rPr kumimoji="0" lang="en-GB" altLang="cs-CZ" sz="1700" b="0" i="0" u="none" strike="noStrike" cap="none" normalizeH="0" baseline="0" dirty="0" smtClean="0">
                          <a:ln>
                            <a:noFill/>
                          </a:ln>
                          <a:solidFill>
                            <a:schemeClr val="tx1"/>
                          </a:solidFill>
                          <a:effectLst/>
                          <a:latin typeface="+mn-lt"/>
                          <a:cs typeface="Times New Roman" pitchFamily="18" charset="0"/>
                        </a:rPr>
                        <a:t> 3 </a:t>
                      </a:r>
                      <a:r>
                        <a:rPr kumimoji="0" lang="cs-CZ" altLang="cs-CZ" sz="1700" b="0" i="0" u="none" strike="noStrike" cap="none" normalizeH="0" baseline="0" dirty="0" smtClean="0">
                          <a:ln>
                            <a:noFill/>
                          </a:ln>
                          <a:solidFill>
                            <a:schemeClr val="tx1"/>
                          </a:solidFill>
                          <a:effectLst/>
                          <a:latin typeface="+mn-lt"/>
                          <a:cs typeface="Times New Roman" pitchFamily="18" charset="0"/>
                        </a:rPr>
                        <a:t>     </a:t>
                      </a:r>
                    </a:p>
                    <a:p>
                      <a:pPr marL="800100" marR="0" lvl="1" indent="-342900" algn="l" defTabSz="914400" rtl="0" eaLnBrk="0" fontAlgn="base" latinLnBrk="0" hangingPunct="0">
                        <a:lnSpc>
                          <a:spcPct val="100000"/>
                        </a:lnSpc>
                        <a:spcBef>
                          <a:spcPct val="0"/>
                        </a:spcBef>
                        <a:spcAft>
                          <a:spcPct val="0"/>
                        </a:spcAft>
                        <a:buClrTx/>
                        <a:buSzTx/>
                        <a:buFontTx/>
                        <a:buNone/>
                        <a:tabLst>
                          <a:tab pos="228600" algn="l"/>
                        </a:tabLst>
                      </a:pPr>
                      <a:r>
                        <a:rPr kumimoji="0" lang="cs-CZ"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měsíce</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která</a:t>
                      </a:r>
                      <a:r>
                        <a:rPr kumimoji="0" lang="en-GB" altLang="cs-CZ" sz="1700" b="0" i="0" u="none" strike="noStrike" cap="none" normalizeH="0" baseline="0" dirty="0" smtClean="0">
                          <a:ln>
                            <a:noFill/>
                          </a:ln>
                          <a:solidFill>
                            <a:schemeClr val="tx1"/>
                          </a:solidFill>
                          <a:effectLst/>
                          <a:latin typeface="+mn-lt"/>
                          <a:cs typeface="Times New Roman" pitchFamily="18" charset="0"/>
                        </a:rPr>
                        <a:t> se </a:t>
                      </a:r>
                      <a:r>
                        <a:rPr kumimoji="0" lang="en-GB" altLang="cs-CZ" sz="1700" b="0" i="0" u="none" strike="noStrike" cap="none" normalizeH="0" baseline="0" dirty="0" err="1" smtClean="0">
                          <a:ln>
                            <a:noFill/>
                          </a:ln>
                          <a:solidFill>
                            <a:schemeClr val="tx1"/>
                          </a:solidFill>
                          <a:effectLst/>
                          <a:latin typeface="+mn-lt"/>
                          <a:cs typeface="Times New Roman" pitchFamily="18" charset="0"/>
                        </a:rPr>
                        <a:t>zlepšuje</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cvičením</a:t>
                      </a:r>
                      <a:r>
                        <a:rPr kumimoji="0" lang="en-GB" altLang="cs-CZ" sz="1700" b="0" i="0" u="none" strike="noStrike" cap="none" normalizeH="0" baseline="0" dirty="0" smtClean="0">
                          <a:ln>
                            <a:noFill/>
                          </a:ln>
                          <a:solidFill>
                            <a:schemeClr val="tx1"/>
                          </a:solidFill>
                          <a:effectLst/>
                          <a:latin typeface="+mn-lt"/>
                          <a:cs typeface="Times New Roman" pitchFamily="18" charset="0"/>
                        </a:rPr>
                        <a:t> a </a:t>
                      </a:r>
                      <a:r>
                        <a:rPr kumimoji="0" lang="en-GB" altLang="cs-CZ" sz="1700" b="0" i="0" u="none" strike="noStrike" cap="none" normalizeH="0" baseline="0" dirty="0" err="1" smtClean="0">
                          <a:ln>
                            <a:noFill/>
                          </a:ln>
                          <a:solidFill>
                            <a:schemeClr val="tx1"/>
                          </a:solidFill>
                          <a:effectLst/>
                          <a:latin typeface="+mn-lt"/>
                          <a:cs typeface="Times New Roman" pitchFamily="18" charset="0"/>
                        </a:rPr>
                        <a:t>klid</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nevede</a:t>
                      </a:r>
                      <a:r>
                        <a:rPr kumimoji="0" lang="en-GB" altLang="cs-CZ" sz="1700" b="0" i="0" u="none" strike="noStrike" cap="none" normalizeH="0" baseline="0" dirty="0" smtClean="0">
                          <a:ln>
                            <a:noFill/>
                          </a:ln>
                          <a:solidFill>
                            <a:schemeClr val="tx1"/>
                          </a:solidFill>
                          <a:effectLst/>
                          <a:latin typeface="+mn-lt"/>
                          <a:cs typeface="Times New Roman" pitchFamily="18" charset="0"/>
                        </a:rPr>
                        <a:t> k </a:t>
                      </a:r>
                      <a:r>
                        <a:rPr kumimoji="0" lang="en-GB" altLang="cs-CZ" sz="1700" b="0" i="0" u="none" strike="noStrike" cap="none" normalizeH="0" baseline="0" dirty="0" err="1" smtClean="0">
                          <a:ln>
                            <a:noFill/>
                          </a:ln>
                          <a:solidFill>
                            <a:schemeClr val="tx1"/>
                          </a:solidFill>
                          <a:effectLst/>
                          <a:latin typeface="+mn-lt"/>
                          <a:cs typeface="Times New Roman" pitchFamily="18" charset="0"/>
                        </a:rPr>
                        <a:t>úlevě</a:t>
                      </a:r>
                      <a:endParaRPr kumimoji="0" lang="cs-CZ" altLang="cs-CZ" sz="1700" b="0" i="0" u="none" strike="noStrike" cap="none" normalizeH="0" baseline="0" dirty="0" smtClean="0">
                        <a:ln>
                          <a:noFill/>
                        </a:ln>
                        <a:solidFill>
                          <a:schemeClr val="tx1"/>
                        </a:solidFill>
                        <a:effectLst/>
                        <a:latin typeface="+mn-lt"/>
                        <a:cs typeface="Times New Roman" pitchFamily="18" charset="0"/>
                      </a:endParaRPr>
                    </a:p>
                    <a:p>
                      <a:pPr marL="800100" marR="0" lvl="1" indent="-342900" algn="l" defTabSz="914400" rtl="0" eaLnBrk="0" fontAlgn="base" latinLnBrk="0" hangingPunct="0">
                        <a:lnSpc>
                          <a:spcPct val="100000"/>
                        </a:lnSpc>
                        <a:spcBef>
                          <a:spcPct val="0"/>
                        </a:spcBef>
                        <a:spcAft>
                          <a:spcPct val="0"/>
                        </a:spcAft>
                        <a:buClrTx/>
                        <a:buSzTx/>
                        <a:buFontTx/>
                        <a:buAutoNum type="alphaLcPeriod" startAt="2"/>
                        <a:tabLst>
                          <a:tab pos="228600" algn="l"/>
                        </a:tabLst>
                      </a:pPr>
                      <a:r>
                        <a:rPr kumimoji="0" lang="en-GB" altLang="cs-CZ" sz="1700" b="0" i="0" u="none" strike="noStrike" cap="none" normalizeH="0" baseline="0" dirty="0" err="1" smtClean="0">
                          <a:ln>
                            <a:noFill/>
                          </a:ln>
                          <a:solidFill>
                            <a:schemeClr val="tx1"/>
                          </a:solidFill>
                          <a:effectLst/>
                          <a:latin typeface="+mn-lt"/>
                          <a:cs typeface="Times New Roman" pitchFamily="18" charset="0"/>
                        </a:rPr>
                        <a:t>Omezení</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hybnosti</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bederní</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páteře</a:t>
                      </a:r>
                      <a:r>
                        <a:rPr kumimoji="0" lang="en-GB" altLang="cs-CZ" sz="1700" b="0" i="0" u="none" strike="noStrike" cap="none" normalizeH="0" baseline="0" dirty="0" smtClean="0">
                          <a:ln>
                            <a:noFill/>
                          </a:ln>
                          <a:solidFill>
                            <a:schemeClr val="tx1"/>
                          </a:solidFill>
                          <a:effectLst/>
                          <a:latin typeface="+mn-lt"/>
                          <a:cs typeface="Times New Roman" pitchFamily="18" charset="0"/>
                        </a:rPr>
                        <a:t> ve </a:t>
                      </a:r>
                      <a:r>
                        <a:rPr kumimoji="0" lang="en-GB" altLang="cs-CZ" sz="1700" b="0" i="0" u="none" strike="noStrike" cap="none" normalizeH="0" baseline="0" dirty="0" err="1" smtClean="0">
                          <a:ln>
                            <a:noFill/>
                          </a:ln>
                          <a:solidFill>
                            <a:schemeClr val="tx1"/>
                          </a:solidFill>
                          <a:effectLst/>
                          <a:latin typeface="+mn-lt"/>
                          <a:cs typeface="Times New Roman" pitchFamily="18" charset="0"/>
                        </a:rPr>
                        <a:t>frontální</a:t>
                      </a:r>
                      <a:r>
                        <a:rPr kumimoji="0" lang="en-GB" altLang="cs-CZ" sz="1700" b="0" i="0" u="none" strike="noStrike" cap="none" normalizeH="0" baseline="0" dirty="0" smtClean="0">
                          <a:ln>
                            <a:noFill/>
                          </a:ln>
                          <a:solidFill>
                            <a:schemeClr val="tx1"/>
                          </a:solidFill>
                          <a:effectLst/>
                          <a:latin typeface="+mn-lt"/>
                          <a:cs typeface="Times New Roman" pitchFamily="18" charset="0"/>
                        </a:rPr>
                        <a:t> a </a:t>
                      </a:r>
                      <a:r>
                        <a:rPr kumimoji="0" lang="en-GB" altLang="cs-CZ" sz="1700" b="0" i="0" u="none" strike="noStrike" cap="none" normalizeH="0" baseline="0" dirty="0" err="1" smtClean="0">
                          <a:ln>
                            <a:noFill/>
                          </a:ln>
                          <a:solidFill>
                            <a:schemeClr val="tx1"/>
                          </a:solidFill>
                          <a:effectLst/>
                          <a:latin typeface="+mn-lt"/>
                          <a:cs typeface="Times New Roman" pitchFamily="18" charset="0"/>
                        </a:rPr>
                        <a:t>sagitální</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rovině</a:t>
                      </a:r>
                      <a:endParaRPr kumimoji="0" lang="cs-CZ" altLang="cs-CZ" sz="1700" b="0" i="0" u="none" strike="noStrike" cap="none" normalizeH="0" baseline="0" dirty="0" smtClean="0">
                        <a:ln>
                          <a:noFill/>
                        </a:ln>
                        <a:solidFill>
                          <a:schemeClr val="tx1"/>
                        </a:solidFill>
                        <a:effectLst/>
                        <a:latin typeface="+mn-lt"/>
                        <a:cs typeface="Times New Roman" pitchFamily="18" charset="0"/>
                      </a:endParaRPr>
                    </a:p>
                    <a:p>
                      <a:pPr marL="800100" marR="0" lvl="1" indent="-342900" algn="l" defTabSz="914400" rtl="0" eaLnBrk="0" fontAlgn="base" latinLnBrk="0" hangingPunct="0">
                        <a:lnSpc>
                          <a:spcPct val="100000"/>
                        </a:lnSpc>
                        <a:spcBef>
                          <a:spcPct val="0"/>
                        </a:spcBef>
                        <a:spcAft>
                          <a:spcPct val="0"/>
                        </a:spcAft>
                        <a:buClrTx/>
                        <a:buSzTx/>
                        <a:buFontTx/>
                        <a:buAutoNum type="alphaLcPeriod" startAt="2"/>
                        <a:tabLst>
                          <a:tab pos="228600" algn="l"/>
                        </a:tabLst>
                      </a:pPr>
                      <a:r>
                        <a:rPr kumimoji="0" lang="en-GB" altLang="cs-CZ" sz="1700" b="0" i="0" u="none" strike="noStrike" cap="none" normalizeH="0" baseline="0" dirty="0" err="1" smtClean="0">
                          <a:ln>
                            <a:noFill/>
                          </a:ln>
                          <a:solidFill>
                            <a:schemeClr val="tx1"/>
                          </a:solidFill>
                          <a:effectLst/>
                          <a:latin typeface="+mn-lt"/>
                          <a:cs typeface="Times New Roman" pitchFamily="18" charset="0"/>
                        </a:rPr>
                        <a:t>Omezení</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expanzí</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hrudníku</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vzhledem</a:t>
                      </a:r>
                      <a:r>
                        <a:rPr kumimoji="0" lang="en-GB" altLang="cs-CZ" sz="1700" b="0" i="0" u="none" strike="noStrike" cap="none" normalizeH="0" baseline="0" dirty="0" smtClean="0">
                          <a:ln>
                            <a:noFill/>
                          </a:ln>
                          <a:solidFill>
                            <a:schemeClr val="tx1"/>
                          </a:solidFill>
                          <a:effectLst/>
                          <a:latin typeface="+mn-lt"/>
                          <a:cs typeface="Times New Roman" pitchFamily="18" charset="0"/>
                        </a:rPr>
                        <a:t> k </a:t>
                      </a:r>
                      <a:r>
                        <a:rPr kumimoji="0" lang="en-GB" altLang="cs-CZ" sz="1700" b="0" i="0" u="none" strike="noStrike" cap="none" normalizeH="0" baseline="0" dirty="0" err="1" smtClean="0">
                          <a:ln>
                            <a:noFill/>
                          </a:ln>
                          <a:solidFill>
                            <a:schemeClr val="tx1"/>
                          </a:solidFill>
                          <a:effectLst/>
                          <a:latin typeface="+mn-lt"/>
                          <a:cs typeface="Times New Roman" pitchFamily="18" charset="0"/>
                        </a:rPr>
                        <a:t>normálním</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hodnotám</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korigovaným</a:t>
                      </a:r>
                      <a:r>
                        <a:rPr kumimoji="0" lang="en-GB" altLang="cs-CZ" sz="1700" b="0" i="0" u="none" strike="noStrike" cap="none" normalizeH="0" baseline="0" dirty="0" smtClean="0">
                          <a:ln>
                            <a:noFill/>
                          </a:ln>
                          <a:solidFill>
                            <a:schemeClr val="tx1"/>
                          </a:solidFill>
                          <a:effectLst/>
                          <a:latin typeface="+mn-lt"/>
                          <a:cs typeface="Times New Roman" pitchFamily="18" charset="0"/>
                        </a:rPr>
                        <a:t> pro </a:t>
                      </a:r>
                      <a:r>
                        <a:rPr kumimoji="0" lang="en-GB" altLang="cs-CZ" sz="1700" b="0" i="0" u="none" strike="noStrike" cap="none" normalizeH="0" baseline="0" dirty="0" err="1" smtClean="0">
                          <a:ln>
                            <a:noFill/>
                          </a:ln>
                          <a:solidFill>
                            <a:schemeClr val="tx1"/>
                          </a:solidFill>
                          <a:effectLst/>
                          <a:latin typeface="+mn-lt"/>
                          <a:cs typeface="Times New Roman" pitchFamily="18" charset="0"/>
                        </a:rPr>
                        <a:t>pohlaví</a:t>
                      </a:r>
                      <a:r>
                        <a:rPr kumimoji="0" lang="en-GB" altLang="cs-CZ" sz="1700" b="0" i="0" u="none" strike="noStrike" cap="none" normalizeH="0" baseline="0" dirty="0" smtClean="0">
                          <a:ln>
                            <a:noFill/>
                          </a:ln>
                          <a:solidFill>
                            <a:schemeClr val="tx1"/>
                          </a:solidFill>
                          <a:effectLst/>
                          <a:latin typeface="+mn-lt"/>
                          <a:cs typeface="Times New Roman" pitchFamily="18" charset="0"/>
                        </a:rPr>
                        <a:t> a </a:t>
                      </a:r>
                      <a:r>
                        <a:rPr kumimoji="0" lang="en-GB" altLang="cs-CZ" sz="1700" b="0" i="0" u="none" strike="noStrike" cap="none" normalizeH="0" baseline="0" dirty="0" err="1" smtClean="0">
                          <a:ln>
                            <a:noFill/>
                          </a:ln>
                          <a:solidFill>
                            <a:schemeClr val="tx1"/>
                          </a:solidFill>
                          <a:effectLst/>
                          <a:latin typeface="+mn-lt"/>
                          <a:cs typeface="Times New Roman" pitchFamily="18" charset="0"/>
                        </a:rPr>
                        <a:t>věk</a:t>
                      </a:r>
                      <a:r>
                        <a:rPr kumimoji="0" lang="en-GB" altLang="cs-CZ" sz="1700" b="0" i="0" u="none" strike="noStrike" cap="none" normalizeH="0" baseline="0" dirty="0" smtClean="0">
                          <a:ln>
                            <a:noFill/>
                          </a:ln>
                          <a:solidFill>
                            <a:schemeClr val="tx1"/>
                          </a:solidFill>
                          <a:effectLst/>
                          <a:latin typeface="+mn-lt"/>
                          <a:cs typeface="Times New Roman" pitchFamily="18" charset="0"/>
                        </a:rPr>
                        <a:t>.</a:t>
                      </a:r>
                      <a:endParaRPr kumimoji="0" lang="cs-CZ" altLang="cs-CZ" sz="17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tab pos="228600" algn="l"/>
                        </a:tabLst>
                      </a:pPr>
                      <a:r>
                        <a:rPr kumimoji="0" lang="en-GB" altLang="cs-CZ" sz="1700" b="1" i="0" u="none" strike="noStrike" cap="none" normalizeH="0" baseline="0" dirty="0" err="1" smtClean="0">
                          <a:ln>
                            <a:noFill/>
                          </a:ln>
                          <a:solidFill>
                            <a:schemeClr val="tx1"/>
                          </a:solidFill>
                          <a:effectLst/>
                          <a:latin typeface="+mn-lt"/>
                          <a:cs typeface="Times New Roman" pitchFamily="18" charset="0"/>
                        </a:rPr>
                        <a:t>Radiologické</a:t>
                      </a:r>
                      <a:r>
                        <a:rPr kumimoji="0" lang="en-GB" altLang="cs-CZ" sz="1700" b="1" i="0" u="none" strike="noStrike" cap="none" normalizeH="0" baseline="0" dirty="0" smtClean="0">
                          <a:ln>
                            <a:noFill/>
                          </a:ln>
                          <a:solidFill>
                            <a:schemeClr val="tx1"/>
                          </a:solidFill>
                          <a:effectLst/>
                          <a:latin typeface="+mn-lt"/>
                          <a:cs typeface="Times New Roman" pitchFamily="18" charset="0"/>
                        </a:rPr>
                        <a:t> </a:t>
                      </a:r>
                      <a:r>
                        <a:rPr kumimoji="0" lang="en-GB" altLang="cs-CZ" sz="1700" b="1" i="0" u="none" strike="noStrike" cap="none" normalizeH="0" baseline="0" dirty="0" err="1" smtClean="0">
                          <a:ln>
                            <a:noFill/>
                          </a:ln>
                          <a:solidFill>
                            <a:schemeClr val="tx1"/>
                          </a:solidFill>
                          <a:effectLst/>
                          <a:latin typeface="+mn-lt"/>
                          <a:cs typeface="Times New Roman" pitchFamily="18" charset="0"/>
                        </a:rPr>
                        <a:t>kriterium</a:t>
                      </a:r>
                      <a:r>
                        <a:rPr kumimoji="0" lang="en-GB" altLang="cs-CZ" sz="1700" b="0" i="0" u="none" strike="noStrike" cap="none" normalizeH="0" baseline="0" dirty="0" smtClean="0">
                          <a:ln>
                            <a:noFill/>
                          </a:ln>
                          <a:solidFill>
                            <a:schemeClr val="tx1"/>
                          </a:solidFill>
                          <a:effectLst/>
                          <a:latin typeface="+mn-lt"/>
                          <a:cs typeface="Times New Roman" pitchFamily="18" charset="0"/>
                        </a:rPr>
                        <a:t>:</a:t>
                      </a:r>
                      <a:br>
                        <a:rPr kumimoji="0" lang="en-GB" altLang="cs-CZ" sz="1700" b="0" i="0" u="none" strike="noStrike" cap="none" normalizeH="0" baseline="0" dirty="0" smtClean="0">
                          <a:ln>
                            <a:noFill/>
                          </a:ln>
                          <a:solidFill>
                            <a:schemeClr val="tx1"/>
                          </a:solidFill>
                          <a:effectLst/>
                          <a:latin typeface="+mn-lt"/>
                          <a:cs typeface="Times New Roman" pitchFamily="18" charset="0"/>
                        </a:rPr>
                      </a:br>
                      <a:r>
                        <a:rPr kumimoji="0" lang="en-GB" altLang="cs-CZ" sz="1700" b="0" i="0" u="none" strike="noStrike" cap="none" normalizeH="0" baseline="0" dirty="0" smtClean="0">
                          <a:ln>
                            <a:noFill/>
                          </a:ln>
                          <a:solidFill>
                            <a:schemeClr val="tx1"/>
                          </a:solidFill>
                          <a:effectLst/>
                          <a:latin typeface="+mn-lt"/>
                          <a:cs typeface="Times New Roman" pitchFamily="18" charset="0"/>
                        </a:rPr>
                        <a:t>sakroiliitida stadia </a:t>
                      </a:r>
                      <a:r>
                        <a:rPr kumimoji="0" lang="en-GB" altLang="cs-CZ" sz="1700" b="0" i="0" u="none" strike="noStrike" cap="none" normalizeH="0" baseline="0" dirty="0" smtClean="0">
                          <a:ln>
                            <a:noFill/>
                          </a:ln>
                          <a:solidFill>
                            <a:schemeClr val="tx1"/>
                          </a:solidFill>
                          <a:effectLst/>
                          <a:latin typeface="+mn-lt"/>
                          <a:cs typeface="Times New Roman" pitchFamily="18" charset="0"/>
                          <a:sym typeface="Symbol" pitchFamily="18" charset="2"/>
                        </a:rPr>
                        <a:t></a:t>
                      </a:r>
                      <a:r>
                        <a:rPr kumimoji="0" lang="en-GB" altLang="cs-CZ" sz="1700" b="0" i="0" u="none" strike="noStrike" cap="none" normalizeH="0" baseline="0" dirty="0" smtClean="0">
                          <a:ln>
                            <a:noFill/>
                          </a:ln>
                          <a:solidFill>
                            <a:schemeClr val="tx1"/>
                          </a:solidFill>
                          <a:effectLst/>
                          <a:latin typeface="+mn-lt"/>
                          <a:cs typeface="Times New Roman" pitchFamily="18" charset="0"/>
                        </a:rPr>
                        <a:t> 2 </a:t>
                      </a:r>
                      <a:r>
                        <a:rPr kumimoji="0" lang="en-GB" altLang="cs-CZ" sz="1700" b="0" i="0" u="none" strike="noStrike" cap="none" normalizeH="0" baseline="0" dirty="0" err="1" smtClean="0">
                          <a:ln>
                            <a:noFill/>
                          </a:ln>
                          <a:solidFill>
                            <a:schemeClr val="tx1"/>
                          </a:solidFill>
                          <a:effectLst/>
                          <a:latin typeface="+mn-lt"/>
                          <a:cs typeface="Times New Roman" pitchFamily="18" charset="0"/>
                        </a:rPr>
                        <a:t>oboustranně</a:t>
                      </a:r>
                      <a:r>
                        <a:rPr kumimoji="0" lang="en-GB" altLang="cs-CZ" sz="1700" b="0" i="0" u="none" strike="noStrike" cap="none" normalizeH="0" baseline="0" dirty="0" smtClean="0">
                          <a:ln>
                            <a:noFill/>
                          </a:ln>
                          <a:solidFill>
                            <a:schemeClr val="tx1"/>
                          </a:solidFill>
                          <a:effectLst/>
                          <a:latin typeface="+mn-lt"/>
                          <a:cs typeface="Times New Roman" pitchFamily="18" charset="0"/>
                        </a:rPr>
                        <a:t>, </a:t>
                      </a:r>
                      <a:r>
                        <a:rPr kumimoji="0" lang="en-GB" altLang="cs-CZ" sz="1700" b="0" i="0" u="none" strike="noStrike" cap="none" normalizeH="0" baseline="0" dirty="0" err="1" smtClean="0">
                          <a:ln>
                            <a:noFill/>
                          </a:ln>
                          <a:solidFill>
                            <a:schemeClr val="tx1"/>
                          </a:solidFill>
                          <a:effectLst/>
                          <a:latin typeface="+mn-lt"/>
                          <a:cs typeface="Times New Roman" pitchFamily="18" charset="0"/>
                        </a:rPr>
                        <a:t>nebo</a:t>
                      </a:r>
                      <a:r>
                        <a:rPr kumimoji="0" lang="en-GB" altLang="cs-CZ" sz="1700" b="0" i="0" u="none" strike="noStrike" cap="none" normalizeH="0" baseline="0" dirty="0" smtClean="0">
                          <a:ln>
                            <a:noFill/>
                          </a:ln>
                          <a:solidFill>
                            <a:schemeClr val="tx1"/>
                          </a:solidFill>
                          <a:effectLst/>
                          <a:latin typeface="+mn-lt"/>
                          <a:cs typeface="Times New Roman" pitchFamily="18" charset="0"/>
                        </a:rPr>
                        <a:t> sakroiliitida stadia 3-4 </a:t>
                      </a:r>
                      <a:r>
                        <a:rPr kumimoji="0" lang="en-GB" altLang="cs-CZ" sz="1700" b="0" i="0" u="none" strike="noStrike" cap="none" normalizeH="0" baseline="0" dirty="0" err="1" smtClean="0">
                          <a:ln>
                            <a:noFill/>
                          </a:ln>
                          <a:solidFill>
                            <a:schemeClr val="tx1"/>
                          </a:solidFill>
                          <a:effectLst/>
                          <a:latin typeface="+mn-lt"/>
                          <a:cs typeface="Times New Roman" pitchFamily="18" charset="0"/>
                        </a:rPr>
                        <a:t>jednostranně</a:t>
                      </a:r>
                      <a:endParaRPr kumimoji="0" lang="cs-CZ" altLang="cs-CZ" sz="1700" b="0" i="0" u="none" strike="noStrike" cap="none" normalizeH="0" baseline="0" dirty="0" smtClean="0">
                        <a:ln>
                          <a:noFill/>
                        </a:ln>
                        <a:solidFill>
                          <a:schemeClr val="tx1"/>
                        </a:solidFill>
                        <a:effectLst/>
                        <a:latin typeface="+mn-lt"/>
                        <a:cs typeface="Times New Roman" pitchFamily="18" charset="0"/>
                        <a:sym typeface="Symbol" pitchFamily="18" charset="2"/>
                      </a:endParaRPr>
                    </a:p>
                    <a:p>
                      <a:pPr marL="342900" marR="0" lvl="0" indent="-342900" algn="l" defTabSz="914400" rtl="0" eaLnBrk="0" fontAlgn="base" latinLnBrk="0" hangingPunct="0">
                        <a:lnSpc>
                          <a:spcPct val="100000"/>
                        </a:lnSpc>
                        <a:spcBef>
                          <a:spcPct val="0"/>
                        </a:spcBef>
                        <a:spcAft>
                          <a:spcPct val="0"/>
                        </a:spcAft>
                        <a:buClrTx/>
                        <a:buSzTx/>
                        <a:buFontTx/>
                        <a:buNone/>
                        <a:tabLst>
                          <a:tab pos="228600" algn="l"/>
                        </a:tabLst>
                      </a:pPr>
                      <a:endParaRPr kumimoji="0" lang="cs-CZ" altLang="cs-CZ" sz="1700" b="1" i="0" u="none" strike="noStrike" cap="none" normalizeH="0" baseline="0" dirty="0" smtClean="0">
                        <a:ln>
                          <a:noFill/>
                        </a:ln>
                        <a:solidFill>
                          <a:schemeClr val="tx1"/>
                        </a:solidFill>
                        <a:effectLst/>
                        <a:latin typeface="+mn-lt"/>
                        <a:cs typeface="Times New Roman" pitchFamily="18" charset="0"/>
                        <a:sym typeface="Symbol" pitchFamily="18" charset="2"/>
                      </a:endParaRPr>
                    </a:p>
                    <a:p>
                      <a:pPr marL="342900" marR="0" lvl="0" indent="-342900" algn="l" defTabSz="914400" rtl="0" eaLnBrk="0" fontAlgn="base" latinLnBrk="0" hangingPunct="0">
                        <a:lnSpc>
                          <a:spcPct val="100000"/>
                        </a:lnSpc>
                        <a:spcBef>
                          <a:spcPct val="0"/>
                        </a:spcBef>
                        <a:spcAft>
                          <a:spcPct val="0"/>
                        </a:spcAft>
                        <a:buClrTx/>
                        <a:buSzTx/>
                        <a:buFontTx/>
                        <a:buNone/>
                        <a:tabLst>
                          <a:tab pos="228600" algn="l"/>
                        </a:tabLst>
                      </a:pPr>
                      <a:r>
                        <a:rPr kumimoji="0" lang="en-GB" altLang="cs-CZ" sz="1700" b="1" i="0" u="none" strike="noStrike" cap="none" normalizeH="0" baseline="0" dirty="0" err="1" smtClean="0">
                          <a:ln>
                            <a:noFill/>
                          </a:ln>
                          <a:solidFill>
                            <a:schemeClr val="tx1"/>
                          </a:solidFill>
                          <a:effectLst/>
                          <a:latin typeface="+mn-lt"/>
                          <a:cs typeface="Times New Roman" pitchFamily="18" charset="0"/>
                          <a:sym typeface="Symbol" pitchFamily="18" charset="2"/>
                        </a:rPr>
                        <a:t>Diagnóza</a:t>
                      </a:r>
                      <a:r>
                        <a:rPr kumimoji="0" lang="en-GB" altLang="cs-CZ" sz="1700" b="1" i="0" u="none" strike="noStrike" cap="none" normalizeH="0" baseline="0" dirty="0" smtClean="0">
                          <a:ln>
                            <a:noFill/>
                          </a:ln>
                          <a:solidFill>
                            <a:schemeClr val="tx1"/>
                          </a:solidFill>
                          <a:effectLst/>
                          <a:latin typeface="+mn-lt"/>
                          <a:cs typeface="Times New Roman" pitchFamily="18" charset="0"/>
                          <a:sym typeface="Symbol" pitchFamily="18" charset="2"/>
                        </a:rPr>
                        <a:t> </a:t>
                      </a:r>
                      <a:r>
                        <a:rPr kumimoji="0" lang="en-GB" altLang="cs-CZ" sz="1700" b="1" i="0" u="none" strike="noStrike" cap="none" normalizeH="0" baseline="0" dirty="0" err="1" smtClean="0">
                          <a:ln>
                            <a:noFill/>
                          </a:ln>
                          <a:solidFill>
                            <a:schemeClr val="tx1"/>
                          </a:solidFill>
                          <a:effectLst/>
                          <a:latin typeface="+mn-lt"/>
                          <a:cs typeface="Times New Roman" pitchFamily="18" charset="0"/>
                          <a:sym typeface="Symbol" pitchFamily="18" charset="2"/>
                        </a:rPr>
                        <a:t>definitivní</a:t>
                      </a:r>
                      <a:r>
                        <a:rPr kumimoji="0" lang="en-GB" altLang="cs-CZ" sz="1700" b="1" i="0" u="none" strike="noStrike" cap="none" normalizeH="0" baseline="0" dirty="0" smtClean="0">
                          <a:ln>
                            <a:noFill/>
                          </a:ln>
                          <a:solidFill>
                            <a:schemeClr val="tx1"/>
                          </a:solidFill>
                          <a:effectLst/>
                          <a:latin typeface="+mn-lt"/>
                          <a:cs typeface="Times New Roman" pitchFamily="18" charset="0"/>
                          <a:sym typeface="Symbol" pitchFamily="18" charset="2"/>
                        </a:rPr>
                        <a:t> AS </a:t>
                      </a:r>
                      <a:r>
                        <a:rPr kumimoji="0" lang="en-GB" altLang="cs-CZ" sz="1700" b="1" i="0" u="none" strike="noStrike" cap="none" normalizeH="0" baseline="0" dirty="0" err="1" smtClean="0">
                          <a:ln>
                            <a:noFill/>
                          </a:ln>
                          <a:solidFill>
                            <a:schemeClr val="tx1"/>
                          </a:solidFill>
                          <a:effectLst/>
                          <a:latin typeface="+mn-lt"/>
                          <a:cs typeface="Times New Roman" pitchFamily="18" charset="0"/>
                          <a:sym typeface="Symbol" pitchFamily="18" charset="2"/>
                        </a:rPr>
                        <a:t>znamená</a:t>
                      </a:r>
                      <a:r>
                        <a:rPr kumimoji="0" lang="en-GB" altLang="cs-CZ" sz="1700" b="1" i="0" u="none" strike="noStrike" cap="none" normalizeH="0" baseline="0" dirty="0" smtClean="0">
                          <a:ln>
                            <a:noFill/>
                          </a:ln>
                          <a:solidFill>
                            <a:schemeClr val="tx1"/>
                          </a:solidFill>
                          <a:effectLst/>
                          <a:latin typeface="+mn-lt"/>
                          <a:cs typeface="Times New Roman" pitchFamily="18" charset="0"/>
                          <a:sym typeface="Symbol" pitchFamily="18" charset="2"/>
                        </a:rPr>
                        <a:t> </a:t>
                      </a:r>
                      <a:r>
                        <a:rPr kumimoji="0" lang="en-GB" altLang="cs-CZ" sz="1700" b="1" i="0" u="none" strike="noStrike" cap="none" normalizeH="0" baseline="0" dirty="0" err="1" smtClean="0">
                          <a:ln>
                            <a:noFill/>
                          </a:ln>
                          <a:solidFill>
                            <a:schemeClr val="tx1"/>
                          </a:solidFill>
                          <a:effectLst/>
                          <a:latin typeface="+mn-lt"/>
                          <a:cs typeface="Times New Roman" pitchFamily="18" charset="0"/>
                          <a:sym typeface="Symbol" pitchFamily="18" charset="2"/>
                        </a:rPr>
                        <a:t>přítomnost</a:t>
                      </a:r>
                      <a:r>
                        <a:rPr kumimoji="0" lang="en-GB" altLang="cs-CZ" sz="1700" b="1" i="0" u="none" strike="noStrike" cap="none" normalizeH="0" baseline="0" dirty="0" smtClean="0">
                          <a:ln>
                            <a:noFill/>
                          </a:ln>
                          <a:solidFill>
                            <a:schemeClr val="tx1"/>
                          </a:solidFill>
                          <a:effectLst/>
                          <a:latin typeface="+mn-lt"/>
                          <a:cs typeface="Times New Roman" pitchFamily="18" charset="0"/>
                          <a:sym typeface="Symbol" pitchFamily="18" charset="2"/>
                        </a:rPr>
                        <a:t> </a:t>
                      </a:r>
                      <a:r>
                        <a:rPr kumimoji="0" lang="en-GB" altLang="cs-CZ" sz="1700" b="1" i="0" u="none" strike="noStrike" cap="none" normalizeH="0" baseline="0" dirty="0" err="1" smtClean="0">
                          <a:ln>
                            <a:noFill/>
                          </a:ln>
                          <a:solidFill>
                            <a:schemeClr val="tx1"/>
                          </a:solidFill>
                          <a:effectLst/>
                          <a:latin typeface="+mn-lt"/>
                          <a:cs typeface="Times New Roman" pitchFamily="18" charset="0"/>
                          <a:sym typeface="Symbol" pitchFamily="18" charset="2"/>
                        </a:rPr>
                        <a:t>kriteria</a:t>
                      </a:r>
                      <a:r>
                        <a:rPr kumimoji="0" lang="en-GB" altLang="cs-CZ" sz="1700" b="1" i="0" u="none" strike="noStrike" cap="none" normalizeH="0" baseline="0" dirty="0" smtClean="0">
                          <a:ln>
                            <a:noFill/>
                          </a:ln>
                          <a:solidFill>
                            <a:schemeClr val="tx1"/>
                          </a:solidFill>
                          <a:effectLst/>
                          <a:latin typeface="+mn-lt"/>
                          <a:cs typeface="Times New Roman" pitchFamily="18" charset="0"/>
                          <a:sym typeface="Symbol" pitchFamily="18" charset="2"/>
                        </a:rPr>
                        <a:t> 2. a </a:t>
                      </a:r>
                      <a:r>
                        <a:rPr kumimoji="0" lang="en-GB" altLang="cs-CZ" sz="1700" b="1" i="0" u="none" strike="noStrike" cap="none" normalizeH="0" baseline="0" dirty="0" err="1" smtClean="0">
                          <a:ln>
                            <a:noFill/>
                          </a:ln>
                          <a:solidFill>
                            <a:schemeClr val="tx1"/>
                          </a:solidFill>
                          <a:effectLst/>
                          <a:latin typeface="+mn-lt"/>
                          <a:cs typeface="Times New Roman" pitchFamily="18" charset="0"/>
                          <a:sym typeface="Symbol" pitchFamily="18" charset="2"/>
                        </a:rPr>
                        <a:t>jednoho</a:t>
                      </a:r>
                      <a:r>
                        <a:rPr kumimoji="0" lang="en-GB" altLang="cs-CZ" sz="1700" b="1" i="0" u="none" strike="noStrike" cap="none" normalizeH="0" baseline="0" dirty="0" smtClean="0">
                          <a:ln>
                            <a:noFill/>
                          </a:ln>
                          <a:solidFill>
                            <a:schemeClr val="tx1"/>
                          </a:solidFill>
                          <a:effectLst/>
                          <a:latin typeface="+mn-lt"/>
                          <a:cs typeface="Times New Roman" pitchFamily="18" charset="0"/>
                          <a:sym typeface="Symbol" pitchFamily="18" charset="2"/>
                        </a:rPr>
                        <a:t> z </a:t>
                      </a:r>
                      <a:r>
                        <a:rPr kumimoji="0" lang="en-GB" altLang="cs-CZ" sz="1700" b="1" i="0" u="none" strike="noStrike" cap="none" normalizeH="0" baseline="0" dirty="0" err="1" smtClean="0">
                          <a:ln>
                            <a:noFill/>
                          </a:ln>
                          <a:solidFill>
                            <a:schemeClr val="tx1"/>
                          </a:solidFill>
                          <a:effectLst/>
                          <a:latin typeface="+mn-lt"/>
                          <a:cs typeface="Times New Roman" pitchFamily="18" charset="0"/>
                          <a:sym typeface="Symbol" pitchFamily="18" charset="2"/>
                        </a:rPr>
                        <a:t>kriterií</a:t>
                      </a:r>
                      <a:r>
                        <a:rPr kumimoji="0" lang="en-GB" altLang="cs-CZ" sz="1700" b="0" i="0" u="none" strike="noStrike" cap="none" normalizeH="0" baseline="0" dirty="0" smtClean="0">
                          <a:ln>
                            <a:noFill/>
                          </a:ln>
                          <a:solidFill>
                            <a:schemeClr val="tx1"/>
                          </a:solidFill>
                          <a:effectLst/>
                          <a:latin typeface="+mn-lt"/>
                          <a:cs typeface="Times New Roman" pitchFamily="18" charset="0"/>
                          <a:sym typeface="Symbol" pitchFamily="18" charset="2"/>
                        </a:rPr>
                        <a:t> </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08238">
                <a:tc>
                  <a:txBody>
                    <a:bodyPr/>
                    <a:lstStyle>
                      <a:lvl1pPr marL="342900" indent="-342900">
                        <a:spcBef>
                          <a:spcPct val="20000"/>
                        </a:spcBef>
                        <a:tabLst>
                          <a:tab pos="576263" algn="l"/>
                        </a:tabLst>
                        <a:defRPr sz="2800">
                          <a:solidFill>
                            <a:schemeClr val="tx1"/>
                          </a:solidFill>
                          <a:latin typeface="Arial" pitchFamily="34" charset="0"/>
                        </a:defRPr>
                      </a:lvl1pPr>
                      <a:lvl2pPr marL="800100" indent="-342900">
                        <a:spcBef>
                          <a:spcPct val="20000"/>
                        </a:spcBef>
                        <a:tabLst>
                          <a:tab pos="576263" algn="l"/>
                        </a:tabLst>
                        <a:defRPr sz="2400">
                          <a:solidFill>
                            <a:schemeClr val="tx1"/>
                          </a:solidFill>
                          <a:latin typeface="Arial" pitchFamily="34" charset="0"/>
                        </a:defRPr>
                      </a:lvl2pPr>
                      <a:lvl3pPr marL="1257300" indent="-342900">
                        <a:spcBef>
                          <a:spcPct val="20000"/>
                        </a:spcBef>
                        <a:tabLst>
                          <a:tab pos="576263" algn="l"/>
                        </a:tabLst>
                        <a:defRPr sz="2000">
                          <a:solidFill>
                            <a:schemeClr val="tx1"/>
                          </a:solidFill>
                          <a:latin typeface="Arial" pitchFamily="34" charset="0"/>
                        </a:defRPr>
                      </a:lvl3pPr>
                      <a:lvl4pPr marL="1714500" indent="-342900">
                        <a:spcBef>
                          <a:spcPct val="20000"/>
                        </a:spcBef>
                        <a:tabLst>
                          <a:tab pos="576263" algn="l"/>
                        </a:tabLst>
                        <a:defRPr>
                          <a:solidFill>
                            <a:schemeClr val="tx1"/>
                          </a:solidFill>
                          <a:latin typeface="Arial" pitchFamily="34" charset="0"/>
                        </a:defRPr>
                      </a:lvl4pPr>
                      <a:lvl5pPr marL="2171700" indent="-342900">
                        <a:spcBef>
                          <a:spcPct val="20000"/>
                        </a:spcBef>
                        <a:tabLst>
                          <a:tab pos="576263" algn="l"/>
                        </a:tabLst>
                        <a:defRPr>
                          <a:solidFill>
                            <a:schemeClr val="tx1"/>
                          </a:solidFill>
                          <a:latin typeface="Arial" pitchFamily="34" charset="0"/>
                        </a:defRPr>
                      </a:lvl5pPr>
                      <a:lvl6pPr marL="2628900" indent="-342900" fontAlgn="base">
                        <a:spcBef>
                          <a:spcPct val="20000"/>
                        </a:spcBef>
                        <a:spcAft>
                          <a:spcPct val="0"/>
                        </a:spcAft>
                        <a:tabLst>
                          <a:tab pos="576263" algn="l"/>
                        </a:tabLst>
                        <a:defRPr>
                          <a:solidFill>
                            <a:schemeClr val="tx1"/>
                          </a:solidFill>
                          <a:latin typeface="Arial" pitchFamily="34" charset="0"/>
                        </a:defRPr>
                      </a:lvl6pPr>
                      <a:lvl7pPr marL="3086100" indent="-342900" fontAlgn="base">
                        <a:spcBef>
                          <a:spcPct val="20000"/>
                        </a:spcBef>
                        <a:spcAft>
                          <a:spcPct val="0"/>
                        </a:spcAft>
                        <a:tabLst>
                          <a:tab pos="576263" algn="l"/>
                        </a:tabLst>
                        <a:defRPr>
                          <a:solidFill>
                            <a:schemeClr val="tx1"/>
                          </a:solidFill>
                          <a:latin typeface="Arial" pitchFamily="34" charset="0"/>
                        </a:defRPr>
                      </a:lvl7pPr>
                      <a:lvl8pPr marL="3543300" indent="-342900" fontAlgn="base">
                        <a:spcBef>
                          <a:spcPct val="20000"/>
                        </a:spcBef>
                        <a:spcAft>
                          <a:spcPct val="0"/>
                        </a:spcAft>
                        <a:tabLst>
                          <a:tab pos="576263" algn="l"/>
                        </a:tabLst>
                        <a:defRPr>
                          <a:solidFill>
                            <a:schemeClr val="tx1"/>
                          </a:solidFill>
                          <a:latin typeface="Arial" pitchFamily="34" charset="0"/>
                        </a:defRPr>
                      </a:lvl8pPr>
                      <a:lvl9pPr marL="4000500" indent="-342900" fontAlgn="base">
                        <a:spcBef>
                          <a:spcPct val="20000"/>
                        </a:spcBef>
                        <a:spcAft>
                          <a:spcPct val="0"/>
                        </a:spcAft>
                        <a:tabLst>
                          <a:tab pos="576263" algn="l"/>
                        </a:tabLs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tab pos="576263" algn="l"/>
                        </a:tabLst>
                      </a:pPr>
                      <a:r>
                        <a:rPr kumimoji="0" lang="en-GB" altLang="cs-CZ" sz="1700" b="1" i="1" u="none" strike="noStrike" cap="none" normalizeH="0" baseline="0" dirty="0" err="1" smtClean="0">
                          <a:ln>
                            <a:noFill/>
                          </a:ln>
                          <a:solidFill>
                            <a:schemeClr val="tx1"/>
                          </a:solidFill>
                          <a:effectLst/>
                          <a:latin typeface="+mn-lt"/>
                          <a:cs typeface="Times New Roman" pitchFamily="18" charset="0"/>
                        </a:rPr>
                        <a:t>Hodnocení</a:t>
                      </a:r>
                      <a:r>
                        <a:rPr kumimoji="0" lang="en-GB" altLang="cs-CZ" sz="1700" b="1" i="1" u="none" strike="noStrike" cap="none" normalizeH="0" baseline="0" dirty="0" smtClean="0">
                          <a:ln>
                            <a:noFill/>
                          </a:ln>
                          <a:solidFill>
                            <a:schemeClr val="tx1"/>
                          </a:solidFill>
                          <a:effectLst/>
                          <a:latin typeface="+mn-lt"/>
                          <a:cs typeface="Times New Roman" pitchFamily="18" charset="0"/>
                        </a:rPr>
                        <a:t> </a:t>
                      </a:r>
                      <a:r>
                        <a:rPr kumimoji="0" lang="en-GB" altLang="cs-CZ" sz="1700" b="1" i="1" u="none" strike="noStrike" cap="none" normalizeH="0" baseline="0" dirty="0" err="1" smtClean="0">
                          <a:ln>
                            <a:noFill/>
                          </a:ln>
                          <a:solidFill>
                            <a:schemeClr val="tx1"/>
                          </a:solidFill>
                          <a:effectLst/>
                          <a:latin typeface="+mn-lt"/>
                          <a:cs typeface="Times New Roman" pitchFamily="18" charset="0"/>
                        </a:rPr>
                        <a:t>rentgenové</a:t>
                      </a:r>
                      <a:r>
                        <a:rPr kumimoji="0" lang="en-GB" altLang="cs-CZ" sz="1700" b="1" i="1" u="none" strike="noStrike" cap="none" normalizeH="0" baseline="0" dirty="0" smtClean="0">
                          <a:ln>
                            <a:noFill/>
                          </a:ln>
                          <a:solidFill>
                            <a:schemeClr val="tx1"/>
                          </a:solidFill>
                          <a:effectLst/>
                          <a:latin typeface="+mn-lt"/>
                          <a:cs typeface="Times New Roman" pitchFamily="18" charset="0"/>
                        </a:rPr>
                        <a:t> sakroiliitidy</a:t>
                      </a:r>
                      <a:r>
                        <a:rPr kumimoji="0" lang="en-GB" altLang="cs-CZ" sz="1700" b="0" i="1" u="none" strike="noStrike" cap="none" normalizeH="0" baseline="0" dirty="0" smtClean="0">
                          <a:ln>
                            <a:noFill/>
                          </a:ln>
                          <a:solidFill>
                            <a:schemeClr val="tx1"/>
                          </a:solidFill>
                          <a:effectLst/>
                          <a:latin typeface="+mn-lt"/>
                          <a:cs typeface="Times New Roman" pitchFamily="18" charset="0"/>
                        </a:rPr>
                        <a:t> [17]:</a:t>
                      </a:r>
                      <a:endParaRPr kumimoji="0" lang="cs-CZ" altLang="cs-CZ" sz="17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576263" algn="l"/>
                        </a:tabLst>
                      </a:pPr>
                      <a:r>
                        <a:rPr kumimoji="0" lang="cs-CZ" altLang="cs-CZ" sz="1700" b="0" i="1" u="none" strike="noStrike" cap="none" normalizeH="0" baseline="0" dirty="0" smtClean="0">
                          <a:ln>
                            <a:noFill/>
                          </a:ln>
                          <a:solidFill>
                            <a:schemeClr val="tx1"/>
                          </a:solidFill>
                          <a:effectLst/>
                          <a:latin typeface="+mn-lt"/>
                          <a:cs typeface="Times New Roman" pitchFamily="18" charset="0"/>
                        </a:rPr>
                        <a:t>Stadium 1 - </a:t>
                      </a:r>
                      <a:r>
                        <a:rPr kumimoji="0" lang="en-GB" altLang="cs-CZ" sz="1700" b="0" i="1" u="none" strike="noStrike" cap="none" normalizeH="0" baseline="0" dirty="0" err="1" smtClean="0">
                          <a:ln>
                            <a:noFill/>
                          </a:ln>
                          <a:solidFill>
                            <a:schemeClr val="tx1"/>
                          </a:solidFill>
                          <a:effectLst/>
                          <a:latin typeface="+mn-lt"/>
                          <a:cs typeface="Times New Roman" pitchFamily="18" charset="0"/>
                        </a:rPr>
                        <a:t>suspektní</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změny</a:t>
                      </a:r>
                      <a:endParaRPr kumimoji="0" lang="cs-CZ" altLang="cs-CZ" sz="17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576263" algn="l"/>
                        </a:tabLst>
                      </a:pPr>
                      <a:r>
                        <a:rPr kumimoji="0" lang="cs-CZ" altLang="cs-CZ" sz="1700" b="0" i="1" u="none" strike="noStrike" cap="none" normalizeH="0" baseline="0" dirty="0" smtClean="0">
                          <a:ln>
                            <a:noFill/>
                          </a:ln>
                          <a:solidFill>
                            <a:schemeClr val="tx1"/>
                          </a:solidFill>
                          <a:effectLst/>
                          <a:latin typeface="+mn-lt"/>
                          <a:cs typeface="Times New Roman" pitchFamily="18" charset="0"/>
                        </a:rPr>
                        <a:t>Stadium 2 - </a:t>
                      </a:r>
                      <a:r>
                        <a:rPr kumimoji="0" lang="en-GB" altLang="cs-CZ" sz="1700" b="0" i="1" u="none" strike="noStrike" cap="none" normalizeH="0" baseline="0" dirty="0" err="1" smtClean="0">
                          <a:ln>
                            <a:noFill/>
                          </a:ln>
                          <a:solidFill>
                            <a:schemeClr val="tx1"/>
                          </a:solidFill>
                          <a:effectLst/>
                          <a:latin typeface="+mn-lt"/>
                          <a:cs typeface="Times New Roman" pitchFamily="18" charset="0"/>
                        </a:rPr>
                        <a:t>minimální</a:t>
                      </a:r>
                      <a:r>
                        <a:rPr kumimoji="0" lang="en-GB" altLang="cs-CZ" sz="1700" b="0" i="1" u="none" strike="noStrike" cap="none" normalizeH="0" baseline="0" dirty="0" smtClean="0">
                          <a:ln>
                            <a:noFill/>
                          </a:ln>
                          <a:solidFill>
                            <a:schemeClr val="tx1"/>
                          </a:solidFill>
                          <a:effectLst/>
                          <a:latin typeface="+mn-lt"/>
                          <a:cs typeface="Times New Roman" pitchFamily="18" charset="0"/>
                        </a:rPr>
                        <a:t> abnormality (</a:t>
                      </a:r>
                      <a:r>
                        <a:rPr kumimoji="0" lang="en-GB" altLang="cs-CZ" sz="1700" b="0" i="1" u="none" strike="noStrike" cap="none" normalizeH="0" baseline="0" dirty="0" err="1" smtClean="0">
                          <a:ln>
                            <a:noFill/>
                          </a:ln>
                          <a:solidFill>
                            <a:schemeClr val="tx1"/>
                          </a:solidFill>
                          <a:effectLst/>
                          <a:latin typeface="+mn-lt"/>
                          <a:cs typeface="Times New Roman" pitchFamily="18" charset="0"/>
                        </a:rPr>
                        <a:t>malé</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lokalizované</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oblasti</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erozí</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nebo</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cs-CZ" altLang="cs-CZ" sz="1700" b="0" i="1" u="none" strike="noStrike" cap="none" normalizeH="0" baseline="0" dirty="0" smtClean="0">
                          <a:ln>
                            <a:noFill/>
                          </a:ln>
                          <a:solidFill>
                            <a:schemeClr val="tx1"/>
                          </a:solidFill>
                          <a:effectLst/>
                          <a:latin typeface="+mn-lt"/>
                          <a:cs typeface="Times New Roman" pitchFamily="18" charset="0"/>
                        </a:rPr>
                        <a:t>  </a:t>
                      </a:r>
                    </a:p>
                    <a:p>
                      <a:pPr marL="342900" marR="0" lvl="0" indent="-342900" algn="l" defTabSz="914400" rtl="0" eaLnBrk="0" fontAlgn="base" latinLnBrk="0" hangingPunct="0">
                        <a:lnSpc>
                          <a:spcPct val="100000"/>
                        </a:lnSpc>
                        <a:spcBef>
                          <a:spcPct val="0"/>
                        </a:spcBef>
                        <a:spcAft>
                          <a:spcPct val="0"/>
                        </a:spcAft>
                        <a:buClrTx/>
                        <a:buSzTx/>
                        <a:buFontTx/>
                        <a:buNone/>
                        <a:tabLst>
                          <a:tab pos="576263" algn="l"/>
                        </a:tabLst>
                      </a:pPr>
                      <a:r>
                        <a:rPr kumimoji="0" lang="cs-CZ"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sklerózy</a:t>
                      </a:r>
                      <a:r>
                        <a:rPr kumimoji="0" lang="en-GB" altLang="cs-CZ" sz="1700" b="0" i="1" u="none" strike="noStrike" cap="none" normalizeH="0" baseline="0" dirty="0" smtClean="0">
                          <a:ln>
                            <a:noFill/>
                          </a:ln>
                          <a:solidFill>
                            <a:schemeClr val="tx1"/>
                          </a:solidFill>
                          <a:effectLst/>
                          <a:latin typeface="+mn-lt"/>
                          <a:cs typeface="Times New Roman" pitchFamily="18" charset="0"/>
                        </a:rPr>
                        <a:t> bez </a:t>
                      </a:r>
                      <a:r>
                        <a:rPr kumimoji="0" lang="en-GB" altLang="cs-CZ" sz="1700" b="0" i="1" u="none" strike="noStrike" cap="none" normalizeH="0" baseline="0" dirty="0" err="1" smtClean="0">
                          <a:ln>
                            <a:noFill/>
                          </a:ln>
                          <a:solidFill>
                            <a:schemeClr val="tx1"/>
                          </a:solidFill>
                          <a:effectLst/>
                          <a:latin typeface="+mn-lt"/>
                          <a:cs typeface="Times New Roman" pitchFamily="18" charset="0"/>
                        </a:rPr>
                        <a:t>změny</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šíře</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koubní</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štěrbiny</a:t>
                      </a:r>
                      <a:endParaRPr kumimoji="0" lang="cs-CZ" altLang="cs-CZ" sz="17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576263" algn="l"/>
                        </a:tabLst>
                      </a:pPr>
                      <a:r>
                        <a:rPr kumimoji="0" lang="cs-CZ" altLang="cs-CZ" sz="1700" b="0" i="1" u="none" strike="noStrike" cap="none" normalizeH="0" baseline="0" dirty="0" smtClean="0">
                          <a:ln>
                            <a:noFill/>
                          </a:ln>
                          <a:solidFill>
                            <a:schemeClr val="tx1"/>
                          </a:solidFill>
                          <a:effectLst/>
                          <a:latin typeface="+mn-lt"/>
                          <a:cs typeface="Times New Roman" pitchFamily="18" charset="0"/>
                        </a:rPr>
                        <a:t>Stadium 3 - </a:t>
                      </a:r>
                      <a:r>
                        <a:rPr kumimoji="0" lang="en-GB" altLang="cs-CZ" sz="1700" b="0" i="1" u="none" strike="noStrike" cap="none" normalizeH="0" baseline="0" dirty="0" err="1" smtClean="0">
                          <a:ln>
                            <a:noFill/>
                          </a:ln>
                          <a:solidFill>
                            <a:schemeClr val="tx1"/>
                          </a:solidFill>
                          <a:effectLst/>
                          <a:latin typeface="+mn-lt"/>
                          <a:cs typeface="Times New Roman" pitchFamily="18" charset="0"/>
                        </a:rPr>
                        <a:t>jednoznačné</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abnormalizy</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eroze</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skleróza</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rozšížení</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zúžení</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nebo</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cs-CZ" altLang="cs-CZ" sz="1700" b="0" i="1" u="none" strike="noStrike" cap="none" normalizeH="0" baseline="0" dirty="0" smtClean="0">
                          <a:ln>
                            <a:noFill/>
                          </a:ln>
                          <a:solidFill>
                            <a:schemeClr val="tx1"/>
                          </a:solidFill>
                          <a:effectLst/>
                          <a:latin typeface="+mn-lt"/>
                          <a:cs typeface="Times New Roman" pitchFamily="18" charset="0"/>
                        </a:rPr>
                        <a:t>    </a:t>
                      </a:r>
                    </a:p>
                    <a:p>
                      <a:pPr marL="342900" marR="0" lvl="0" indent="-342900" algn="l" defTabSz="914400" rtl="0" eaLnBrk="0" fontAlgn="base" latinLnBrk="0" hangingPunct="0">
                        <a:lnSpc>
                          <a:spcPct val="100000"/>
                        </a:lnSpc>
                        <a:spcBef>
                          <a:spcPct val="0"/>
                        </a:spcBef>
                        <a:spcAft>
                          <a:spcPct val="0"/>
                        </a:spcAft>
                        <a:buClrTx/>
                        <a:buSzTx/>
                        <a:buFontTx/>
                        <a:buNone/>
                        <a:tabLst>
                          <a:tab pos="576263" algn="l"/>
                        </a:tabLst>
                      </a:pPr>
                      <a:r>
                        <a:rPr kumimoji="0" lang="cs-CZ"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částečná</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ankylóza</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kloubní</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štěrbiny</a:t>
                      </a:r>
                      <a:endParaRPr kumimoji="0" lang="cs-CZ" altLang="cs-CZ" sz="17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576263" algn="l"/>
                        </a:tabLst>
                      </a:pPr>
                      <a:r>
                        <a:rPr kumimoji="0" lang="cs-CZ" altLang="cs-CZ" sz="1700" b="0" i="1" u="none" strike="noStrike" cap="none" normalizeH="0" baseline="0" dirty="0" smtClean="0">
                          <a:ln>
                            <a:noFill/>
                          </a:ln>
                          <a:solidFill>
                            <a:schemeClr val="tx1"/>
                          </a:solidFill>
                          <a:effectLst/>
                          <a:latin typeface="+mn-lt"/>
                          <a:cs typeface="Times New Roman" pitchFamily="18" charset="0"/>
                        </a:rPr>
                        <a:t>Stadium 4 - </a:t>
                      </a:r>
                      <a:r>
                        <a:rPr kumimoji="0" lang="en-GB" altLang="cs-CZ" sz="1700" b="0" i="1" u="none" strike="noStrike" cap="none" normalizeH="0" baseline="0" dirty="0" err="1" smtClean="0">
                          <a:ln>
                            <a:noFill/>
                          </a:ln>
                          <a:solidFill>
                            <a:schemeClr val="tx1"/>
                          </a:solidFill>
                          <a:effectLst/>
                          <a:latin typeface="+mn-lt"/>
                          <a:cs typeface="Times New Roman" pitchFamily="18" charset="0"/>
                        </a:rPr>
                        <a:t>těžké</a:t>
                      </a:r>
                      <a:r>
                        <a:rPr kumimoji="0" lang="en-GB" altLang="cs-CZ" sz="1700" b="0" i="1" u="none" strike="noStrike" cap="none" normalizeH="0" baseline="0" dirty="0" smtClean="0">
                          <a:ln>
                            <a:noFill/>
                          </a:ln>
                          <a:solidFill>
                            <a:schemeClr val="tx1"/>
                          </a:solidFill>
                          <a:effectLst/>
                          <a:latin typeface="+mn-lt"/>
                          <a:cs typeface="Times New Roman" pitchFamily="18" charset="0"/>
                        </a:rPr>
                        <a:t> abnormality (</a:t>
                      </a:r>
                      <a:r>
                        <a:rPr kumimoji="0" lang="en-GB" altLang="cs-CZ" sz="1700" b="0" i="1" u="none" strike="noStrike" cap="none" normalizeH="0" baseline="0" dirty="0" err="1" smtClean="0">
                          <a:ln>
                            <a:noFill/>
                          </a:ln>
                          <a:solidFill>
                            <a:schemeClr val="tx1"/>
                          </a:solidFill>
                          <a:effectLst/>
                          <a:latin typeface="+mn-lt"/>
                          <a:cs typeface="Times New Roman" pitchFamily="18" charset="0"/>
                        </a:rPr>
                        <a:t>totální</a:t>
                      </a:r>
                      <a:r>
                        <a:rPr kumimoji="0" lang="en-GB" altLang="cs-CZ" sz="1700" b="0" i="1" u="none" strike="noStrike" cap="none" normalizeH="0" baseline="0" dirty="0" smtClean="0">
                          <a:ln>
                            <a:noFill/>
                          </a:ln>
                          <a:solidFill>
                            <a:schemeClr val="tx1"/>
                          </a:solidFill>
                          <a:effectLst/>
                          <a:latin typeface="+mn-lt"/>
                          <a:cs typeface="Times New Roman" pitchFamily="18" charset="0"/>
                        </a:rPr>
                        <a:t> </a:t>
                      </a:r>
                      <a:r>
                        <a:rPr kumimoji="0" lang="en-GB" altLang="cs-CZ" sz="1700" b="0" i="1" u="none" strike="noStrike" cap="none" normalizeH="0" baseline="0" dirty="0" err="1" smtClean="0">
                          <a:ln>
                            <a:noFill/>
                          </a:ln>
                          <a:solidFill>
                            <a:schemeClr val="tx1"/>
                          </a:solidFill>
                          <a:effectLst/>
                          <a:latin typeface="+mn-lt"/>
                          <a:cs typeface="Times New Roman" pitchFamily="18" charset="0"/>
                        </a:rPr>
                        <a:t>ankylóza</a:t>
                      </a:r>
                      <a:r>
                        <a:rPr kumimoji="0" lang="en-GB" altLang="cs-CZ" sz="1700" b="0" i="1" u="none" strike="noStrike" cap="none" normalizeH="0" baseline="0" dirty="0" smtClean="0">
                          <a:ln>
                            <a:noFill/>
                          </a:ln>
                          <a:solidFill>
                            <a:schemeClr val="tx1"/>
                          </a:solidFill>
                          <a:effectLst/>
                          <a:latin typeface="+mn-lt"/>
                          <a:cs typeface="Times New Roman" pitchFamily="18" charset="0"/>
                        </a:rPr>
                        <a:t>)</a:t>
                      </a:r>
                      <a:br>
                        <a:rPr kumimoji="0" lang="en-GB" altLang="cs-CZ" sz="1700" b="0" i="1" u="none" strike="noStrike" cap="none" normalizeH="0" baseline="0" dirty="0" smtClean="0">
                          <a:ln>
                            <a:noFill/>
                          </a:ln>
                          <a:solidFill>
                            <a:schemeClr val="tx1"/>
                          </a:solidFill>
                          <a:effectLst/>
                          <a:latin typeface="+mn-lt"/>
                          <a:cs typeface="Times New Roman" pitchFamily="18" charset="0"/>
                        </a:rPr>
                      </a:br>
                      <a:endParaRPr kumimoji="0" lang="en-GB" altLang="cs-CZ" sz="1700" b="0" i="0" u="none" strike="noStrike" cap="none" normalizeH="0" baseline="0" dirty="0" smtClean="0">
                        <a:ln>
                          <a:noFill/>
                        </a:ln>
                        <a:solidFill>
                          <a:schemeClr val="tx1"/>
                        </a:solidFill>
                        <a:effectLst/>
                        <a:latin typeface="+mn-lt"/>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7932" name="Rectangle 44"/>
          <p:cNvSpPr>
            <a:spLocks noChangeArrowheads="1"/>
          </p:cNvSpPr>
          <p:nvPr/>
        </p:nvSpPr>
        <p:spPr bwMode="auto">
          <a:xfrm>
            <a:off x="323528" y="88176"/>
            <a:ext cx="8435323"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cs-CZ" sz="2600" b="1" dirty="0" err="1">
                <a:solidFill>
                  <a:schemeClr val="tx1">
                    <a:lumMod val="65000"/>
                    <a:lumOff val="35000"/>
                  </a:schemeClr>
                </a:solidFill>
                <a:latin typeface="+mj-lt"/>
              </a:rPr>
              <a:t>Modifikovaná</a:t>
            </a:r>
            <a:r>
              <a:rPr lang="en-GB" altLang="cs-CZ" sz="2600" b="1" dirty="0">
                <a:solidFill>
                  <a:schemeClr val="tx1">
                    <a:lumMod val="65000"/>
                    <a:lumOff val="35000"/>
                  </a:schemeClr>
                </a:solidFill>
                <a:latin typeface="+mj-lt"/>
              </a:rPr>
              <a:t> </a:t>
            </a:r>
            <a:r>
              <a:rPr lang="en-GB" altLang="cs-CZ" sz="2600" b="1" dirty="0" err="1">
                <a:solidFill>
                  <a:schemeClr val="tx1">
                    <a:lumMod val="65000"/>
                    <a:lumOff val="35000"/>
                  </a:schemeClr>
                </a:solidFill>
                <a:latin typeface="+mj-lt"/>
              </a:rPr>
              <a:t>newyorská</a:t>
            </a:r>
            <a:r>
              <a:rPr lang="en-GB" altLang="cs-CZ" sz="2600" b="1" dirty="0">
                <a:solidFill>
                  <a:schemeClr val="tx1">
                    <a:lumMod val="65000"/>
                    <a:lumOff val="35000"/>
                  </a:schemeClr>
                </a:solidFill>
                <a:latin typeface="+mj-lt"/>
              </a:rPr>
              <a:t> </a:t>
            </a:r>
            <a:r>
              <a:rPr lang="en-GB" altLang="cs-CZ" sz="2600" b="1" dirty="0" err="1">
                <a:solidFill>
                  <a:schemeClr val="tx1">
                    <a:lumMod val="65000"/>
                    <a:lumOff val="35000"/>
                  </a:schemeClr>
                </a:solidFill>
                <a:latin typeface="+mj-lt"/>
              </a:rPr>
              <a:t>diagnostická</a:t>
            </a:r>
            <a:r>
              <a:rPr lang="en-GB" altLang="cs-CZ" sz="2600" b="1" dirty="0">
                <a:solidFill>
                  <a:schemeClr val="tx1">
                    <a:lumMod val="65000"/>
                    <a:lumOff val="35000"/>
                  </a:schemeClr>
                </a:solidFill>
                <a:latin typeface="+mj-lt"/>
              </a:rPr>
              <a:t> </a:t>
            </a:r>
            <a:r>
              <a:rPr lang="en-GB" altLang="cs-CZ" sz="2600" b="1" dirty="0" err="1">
                <a:solidFill>
                  <a:schemeClr val="tx1">
                    <a:lumMod val="65000"/>
                    <a:lumOff val="35000"/>
                  </a:schemeClr>
                </a:solidFill>
                <a:latin typeface="+mj-lt"/>
              </a:rPr>
              <a:t>kriteria</a:t>
            </a:r>
            <a:r>
              <a:rPr lang="en-GB" altLang="cs-CZ" sz="2600" b="1" dirty="0">
                <a:solidFill>
                  <a:schemeClr val="tx1">
                    <a:lumMod val="65000"/>
                    <a:lumOff val="35000"/>
                  </a:schemeClr>
                </a:solidFill>
                <a:latin typeface="+mj-lt"/>
              </a:rPr>
              <a:t> </a:t>
            </a:r>
            <a:endParaRPr lang="cs-CZ" altLang="cs-CZ" sz="2600" b="1" dirty="0">
              <a:solidFill>
                <a:schemeClr val="tx1">
                  <a:lumMod val="65000"/>
                  <a:lumOff val="35000"/>
                </a:schemeClr>
              </a:solidFill>
              <a:latin typeface="+mj-lt"/>
            </a:endParaRPr>
          </a:p>
          <a:p>
            <a:pPr algn="ctr"/>
            <a:r>
              <a:rPr lang="en-GB" altLang="cs-CZ" sz="2600" b="1" dirty="0">
                <a:solidFill>
                  <a:schemeClr val="tx1">
                    <a:lumMod val="65000"/>
                    <a:lumOff val="35000"/>
                  </a:schemeClr>
                </a:solidFill>
                <a:latin typeface="+mj-lt"/>
              </a:rPr>
              <a:t>ankylozující spondylitidy z r. 1984 [16]</a:t>
            </a:r>
          </a:p>
        </p:txBody>
      </p:sp>
    </p:spTree>
    <p:extLst>
      <p:ext uri="{BB962C8B-B14F-4D97-AF65-F5344CB8AC3E}">
        <p14:creationId xmlns:p14="http://schemas.microsoft.com/office/powerpoint/2010/main" val="2101995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9388" y="44624"/>
            <a:ext cx="8686800" cy="777875"/>
          </a:xfrm>
        </p:spPr>
        <p:txBody>
          <a:bodyPr>
            <a:normAutofit/>
          </a:bodyPr>
          <a:lstStyle/>
          <a:p>
            <a:pPr eaLnBrk="1" hangingPunct="1">
              <a:defRPr/>
            </a:pPr>
            <a:r>
              <a:rPr lang="cs-CZ" sz="2800" b="1" dirty="0" smtClean="0"/>
              <a:t>Klasifikační kritéria ASAS pro axiální SpA</a:t>
            </a:r>
          </a:p>
        </p:txBody>
      </p:sp>
      <p:sp>
        <p:nvSpPr>
          <p:cNvPr id="32771" name="Rectangle 3"/>
          <p:cNvSpPr>
            <a:spLocks noGrp="1" noChangeArrowheads="1"/>
          </p:cNvSpPr>
          <p:nvPr>
            <p:ph type="body" idx="1"/>
          </p:nvPr>
        </p:nvSpPr>
        <p:spPr>
          <a:xfrm>
            <a:off x="457200" y="2924175"/>
            <a:ext cx="8507413" cy="3744913"/>
          </a:xfrm>
        </p:spPr>
        <p:txBody>
          <a:bodyPr>
            <a:normAutofit lnSpcReduction="10000"/>
          </a:bodyPr>
          <a:lstStyle/>
          <a:p>
            <a:pPr eaLnBrk="1" hangingPunct="1">
              <a:lnSpc>
                <a:spcPct val="90000"/>
              </a:lnSpc>
              <a:buFontTx/>
              <a:buNone/>
              <a:defRPr/>
            </a:pPr>
            <a:r>
              <a:rPr lang="cs-CZ" sz="1800" dirty="0" smtClean="0"/>
              <a:t>** SpA příznaky				* Sakroiliitida při zobrazování</a:t>
            </a:r>
          </a:p>
          <a:p>
            <a:pPr eaLnBrk="1" hangingPunct="1">
              <a:lnSpc>
                <a:spcPct val="90000"/>
              </a:lnSpc>
              <a:buFontTx/>
              <a:buNone/>
              <a:defRPr/>
            </a:pPr>
            <a:r>
              <a:rPr lang="cs-CZ" sz="1800" dirty="0" smtClean="0"/>
              <a:t>- zánětlivá bolest v zádech			- akutní zánět na MRI</a:t>
            </a:r>
          </a:p>
          <a:p>
            <a:pPr eaLnBrk="1" hangingPunct="1">
              <a:lnSpc>
                <a:spcPct val="90000"/>
              </a:lnSpc>
              <a:buFontTx/>
              <a:buNone/>
              <a:defRPr/>
            </a:pPr>
            <a:r>
              <a:rPr lang="cs-CZ" sz="1800" dirty="0" smtClean="0"/>
              <a:t>- artritida				   	   nebo</a:t>
            </a:r>
          </a:p>
          <a:p>
            <a:pPr eaLnBrk="1" hangingPunct="1">
              <a:lnSpc>
                <a:spcPct val="90000"/>
              </a:lnSpc>
              <a:buFontTx/>
              <a:buNone/>
              <a:defRPr/>
            </a:pPr>
            <a:r>
              <a:rPr lang="cs-CZ" sz="1800" dirty="0" smtClean="0"/>
              <a:t>- entezitida 				- definitivní sakroiliitida podle</a:t>
            </a:r>
          </a:p>
          <a:p>
            <a:pPr eaLnBrk="1" hangingPunct="1">
              <a:lnSpc>
                <a:spcPct val="90000"/>
              </a:lnSpc>
              <a:buFontTx/>
              <a:buNone/>
              <a:defRPr/>
            </a:pPr>
            <a:r>
              <a:rPr lang="cs-CZ" sz="1800" dirty="0" smtClean="0"/>
              <a:t>- uveitida				  New Yorských kritérií</a:t>
            </a:r>
          </a:p>
          <a:p>
            <a:pPr eaLnBrk="1" hangingPunct="1">
              <a:lnSpc>
                <a:spcPct val="90000"/>
              </a:lnSpc>
              <a:buFontTx/>
              <a:buNone/>
              <a:defRPr/>
            </a:pPr>
            <a:r>
              <a:rPr lang="cs-CZ" sz="1800" dirty="0" smtClean="0"/>
              <a:t>- daktylitida</a:t>
            </a:r>
          </a:p>
          <a:p>
            <a:pPr eaLnBrk="1" hangingPunct="1">
              <a:lnSpc>
                <a:spcPct val="90000"/>
              </a:lnSpc>
              <a:buFontTx/>
              <a:buNone/>
              <a:defRPr/>
            </a:pPr>
            <a:r>
              <a:rPr lang="cs-CZ" sz="1800" dirty="0" smtClean="0"/>
              <a:t>- psoriáza</a:t>
            </a:r>
          </a:p>
          <a:p>
            <a:pPr eaLnBrk="1" hangingPunct="1">
              <a:lnSpc>
                <a:spcPct val="90000"/>
              </a:lnSpc>
              <a:buFontTx/>
              <a:buNone/>
              <a:defRPr/>
            </a:pPr>
            <a:r>
              <a:rPr lang="cs-CZ" sz="1800" dirty="0" smtClean="0"/>
              <a:t>- Crohnova nemoc</a:t>
            </a:r>
          </a:p>
          <a:p>
            <a:pPr eaLnBrk="1" hangingPunct="1">
              <a:lnSpc>
                <a:spcPct val="90000"/>
              </a:lnSpc>
              <a:buFontTx/>
              <a:buNone/>
              <a:defRPr/>
            </a:pPr>
            <a:r>
              <a:rPr lang="cs-CZ" sz="1800" dirty="0" smtClean="0"/>
              <a:t>- Dobrá odpověď na NSA</a:t>
            </a:r>
          </a:p>
          <a:p>
            <a:pPr eaLnBrk="1" hangingPunct="1">
              <a:lnSpc>
                <a:spcPct val="90000"/>
              </a:lnSpc>
              <a:buFontTx/>
              <a:buNone/>
              <a:defRPr/>
            </a:pPr>
            <a:r>
              <a:rPr lang="cs-CZ" sz="1800" dirty="0" smtClean="0"/>
              <a:t>- Rodinná anamnéza NSA</a:t>
            </a:r>
          </a:p>
          <a:p>
            <a:pPr eaLnBrk="1" hangingPunct="1">
              <a:lnSpc>
                <a:spcPct val="90000"/>
              </a:lnSpc>
              <a:buFontTx/>
              <a:buNone/>
              <a:defRPr/>
            </a:pPr>
            <a:r>
              <a:rPr lang="cs-CZ" sz="1800" dirty="0" smtClean="0"/>
              <a:t>- HLA-B27</a:t>
            </a:r>
          </a:p>
          <a:p>
            <a:pPr eaLnBrk="1" hangingPunct="1">
              <a:lnSpc>
                <a:spcPct val="90000"/>
              </a:lnSpc>
              <a:buFontTx/>
              <a:buNone/>
              <a:defRPr/>
            </a:pPr>
            <a:r>
              <a:rPr lang="cs-CZ" sz="1800" dirty="0" smtClean="0"/>
              <a:t>- Zvýšení CRP</a:t>
            </a:r>
          </a:p>
        </p:txBody>
      </p:sp>
      <p:sp>
        <p:nvSpPr>
          <p:cNvPr id="35844" name="Rectangle 4"/>
          <p:cNvSpPr>
            <a:spLocks noChangeArrowheads="1"/>
          </p:cNvSpPr>
          <p:nvPr/>
        </p:nvSpPr>
        <p:spPr bwMode="auto">
          <a:xfrm>
            <a:off x="395288" y="981075"/>
            <a:ext cx="3744912" cy="18002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a:t>Sakroiliitida při zobrazovacích </a:t>
            </a:r>
          </a:p>
          <a:p>
            <a:pPr algn="ctr" eaLnBrk="1" hangingPunct="1"/>
            <a:r>
              <a:rPr lang="cs-CZ" altLang="cs-CZ"/>
              <a:t>metodách</a:t>
            </a:r>
          </a:p>
          <a:p>
            <a:pPr algn="ctr" eaLnBrk="1" hangingPunct="1"/>
            <a:endParaRPr lang="cs-CZ" altLang="cs-CZ"/>
          </a:p>
          <a:p>
            <a:pPr algn="ctr" eaLnBrk="1" hangingPunct="1"/>
            <a:r>
              <a:rPr lang="cs-CZ" altLang="cs-CZ"/>
              <a:t>plus</a:t>
            </a:r>
          </a:p>
          <a:p>
            <a:pPr algn="ctr" eaLnBrk="1" hangingPunct="1"/>
            <a:endParaRPr lang="cs-CZ" altLang="cs-CZ"/>
          </a:p>
          <a:p>
            <a:pPr algn="ctr" eaLnBrk="1" hangingPunct="1"/>
            <a:r>
              <a:rPr lang="cs-CZ" altLang="cs-CZ" u="sng"/>
              <a:t>&gt;</a:t>
            </a:r>
            <a:r>
              <a:rPr lang="cs-CZ" altLang="cs-CZ"/>
              <a:t> 1 SpA příznak**</a:t>
            </a:r>
            <a:endParaRPr lang="cs-CZ" altLang="cs-CZ" u="sng"/>
          </a:p>
        </p:txBody>
      </p:sp>
      <p:sp>
        <p:nvSpPr>
          <p:cNvPr id="35845" name="Rectangle 5"/>
          <p:cNvSpPr>
            <a:spLocks noChangeArrowheads="1"/>
          </p:cNvSpPr>
          <p:nvPr/>
        </p:nvSpPr>
        <p:spPr bwMode="auto">
          <a:xfrm>
            <a:off x="4930775" y="981075"/>
            <a:ext cx="3744913" cy="18002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a:t>HLA-B27</a:t>
            </a:r>
          </a:p>
          <a:p>
            <a:pPr algn="ctr" eaLnBrk="1" hangingPunct="1"/>
            <a:endParaRPr lang="cs-CZ" altLang="cs-CZ"/>
          </a:p>
          <a:p>
            <a:pPr algn="ctr" eaLnBrk="1" hangingPunct="1"/>
            <a:r>
              <a:rPr lang="cs-CZ" altLang="cs-CZ"/>
              <a:t>plus</a:t>
            </a:r>
          </a:p>
          <a:p>
            <a:pPr algn="ctr" eaLnBrk="1" hangingPunct="1"/>
            <a:endParaRPr lang="cs-CZ" altLang="cs-CZ"/>
          </a:p>
          <a:p>
            <a:pPr algn="ctr" eaLnBrk="1" hangingPunct="1"/>
            <a:r>
              <a:rPr lang="cs-CZ" altLang="cs-CZ" u="sng"/>
              <a:t>&gt;</a:t>
            </a:r>
            <a:r>
              <a:rPr lang="cs-CZ" altLang="cs-CZ"/>
              <a:t> 2 další SpA příznaky*</a:t>
            </a:r>
            <a:endParaRPr lang="cs-CZ" altLang="cs-CZ" u="sng"/>
          </a:p>
        </p:txBody>
      </p:sp>
      <p:sp>
        <p:nvSpPr>
          <p:cNvPr id="35846" name="Rectangle 6"/>
          <p:cNvSpPr>
            <a:spLocks noChangeArrowheads="1"/>
          </p:cNvSpPr>
          <p:nvPr/>
        </p:nvSpPr>
        <p:spPr bwMode="auto">
          <a:xfrm>
            <a:off x="5364163" y="6092825"/>
            <a:ext cx="34559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sz="1600"/>
              <a:t>Rudwaleit, Ann Rheum Dis 2009</a:t>
            </a:r>
          </a:p>
        </p:txBody>
      </p:sp>
    </p:spTree>
    <p:extLst>
      <p:ext uri="{BB962C8B-B14F-4D97-AF65-F5344CB8AC3E}">
        <p14:creationId xmlns:p14="http://schemas.microsoft.com/office/powerpoint/2010/main" val="755471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a:xfrm>
            <a:off x="457200" y="188640"/>
            <a:ext cx="7467600" cy="1143000"/>
          </a:xfrm>
        </p:spPr>
        <p:txBody>
          <a:bodyPr/>
          <a:lstStyle/>
          <a:p>
            <a:pPr>
              <a:defRPr/>
            </a:pPr>
            <a:r>
              <a:rPr lang="cs-CZ" b="1" dirty="0" smtClean="0"/>
              <a:t>MRI sakroiliakálních kloubů </a:t>
            </a:r>
          </a:p>
        </p:txBody>
      </p:sp>
      <p:pic>
        <p:nvPicPr>
          <p:cNvPr id="36867" name="Picture 2" descr="C:\Users\spin\AppData\Local\Microsoft\Windows\Temporary Internet Files\Content.Outlook\DWX7CEAB\4-10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82850"/>
            <a:ext cx="4032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3" descr="C:\Users\spin\AppData\Local\Microsoft\Windows\Temporary Internet Files\Content.Outlook\DWX7CEAB\6-9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482850"/>
            <a:ext cx="4621213"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Zástupný symbol pro obsah 5"/>
          <p:cNvSpPr>
            <a:spLocks noGrp="1"/>
          </p:cNvSpPr>
          <p:nvPr>
            <p:ph sz="quarter" idx="4294967295"/>
          </p:nvPr>
        </p:nvSpPr>
        <p:spPr>
          <a:xfrm>
            <a:off x="609600" y="1600200"/>
            <a:ext cx="7924800" cy="400050"/>
          </a:xfrm>
        </p:spPr>
        <p:txBody>
          <a:bodyPr>
            <a:spAutoFit/>
          </a:bodyPr>
          <a:lstStyle/>
          <a:p>
            <a:pPr marL="0" indent="0">
              <a:buFont typeface="Wingdings" pitchFamily="2" charset="2"/>
              <a:buNone/>
              <a:defRPr/>
            </a:pPr>
            <a:r>
              <a:rPr lang="cs-CZ" sz="2000" dirty="0" smtClean="0"/>
              <a:t>T2 vážený obraz s potlačením tuků, oboustranně patrný kostní edém </a:t>
            </a:r>
          </a:p>
        </p:txBody>
      </p:sp>
    </p:spTree>
    <p:extLst>
      <p:ext uri="{BB962C8B-B14F-4D97-AF65-F5344CB8AC3E}">
        <p14:creationId xmlns:p14="http://schemas.microsoft.com/office/powerpoint/2010/main" val="38664906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44624"/>
            <a:ext cx="8426450" cy="1143000"/>
          </a:xfrm>
        </p:spPr>
        <p:txBody>
          <a:bodyPr>
            <a:normAutofit/>
          </a:bodyPr>
          <a:lstStyle/>
          <a:p>
            <a:pPr>
              <a:defRPr/>
            </a:pPr>
            <a:r>
              <a:rPr lang="cs-CZ" sz="3200" b="1" dirty="0" smtClean="0"/>
              <a:t>anti TNF u ankylozující spondylitidy</a:t>
            </a:r>
            <a:endParaRPr lang="cs-CZ" sz="3200" b="1" dirty="0"/>
          </a:p>
        </p:txBody>
      </p:sp>
      <p:sp>
        <p:nvSpPr>
          <p:cNvPr id="3" name="Zástupný symbol pro obsah 2"/>
          <p:cNvSpPr>
            <a:spLocks noGrp="1"/>
          </p:cNvSpPr>
          <p:nvPr>
            <p:ph sz="quarter" idx="4294967295"/>
          </p:nvPr>
        </p:nvSpPr>
        <p:spPr>
          <a:xfrm>
            <a:off x="609600" y="1600200"/>
            <a:ext cx="7924800" cy="4114800"/>
          </a:xfrm>
        </p:spPr>
        <p:txBody>
          <a:bodyPr>
            <a:normAutofit/>
          </a:bodyPr>
          <a:lstStyle/>
          <a:p>
            <a:pPr>
              <a:defRPr/>
            </a:pPr>
            <a:r>
              <a:rPr lang="en-US" sz="2000" dirty="0" smtClean="0"/>
              <a:t>Evidence:</a:t>
            </a:r>
            <a:br>
              <a:rPr lang="en-US" sz="2000" dirty="0" smtClean="0"/>
            </a:br>
            <a:r>
              <a:rPr lang="en-US" sz="2000" dirty="0" smtClean="0"/>
              <a:t>- </a:t>
            </a:r>
            <a:r>
              <a:rPr lang="en-US" sz="2000" dirty="0" err="1" smtClean="0"/>
              <a:t>infliximab</a:t>
            </a:r>
            <a:r>
              <a:rPr lang="en-US" sz="2000" baseline="30000" dirty="0" err="1" smtClean="0"/>
              <a:t>1</a:t>
            </a:r>
            <a:r>
              <a:rPr lang="en-US" sz="2000" dirty="0" smtClean="0"/>
              <a:t> </a:t>
            </a:r>
            <a:br>
              <a:rPr lang="en-US" sz="2000" dirty="0" smtClean="0"/>
            </a:br>
            <a:r>
              <a:rPr lang="en-US" sz="2000" dirty="0" smtClean="0"/>
              <a:t>- </a:t>
            </a:r>
            <a:r>
              <a:rPr lang="en-US" sz="2000" dirty="0" err="1" smtClean="0"/>
              <a:t>adalimumab</a:t>
            </a:r>
            <a:r>
              <a:rPr lang="en-US" sz="2000" baseline="30000" dirty="0" err="1" smtClean="0"/>
              <a:t>2</a:t>
            </a:r>
            <a:r>
              <a:rPr lang="en-US" sz="2000" dirty="0" smtClean="0"/>
              <a:t/>
            </a:r>
            <a:br>
              <a:rPr lang="en-US" sz="2000" dirty="0" smtClean="0"/>
            </a:br>
            <a:r>
              <a:rPr lang="en-US" sz="2000" dirty="0" smtClean="0"/>
              <a:t>- </a:t>
            </a:r>
            <a:r>
              <a:rPr lang="en-US" sz="2000" dirty="0" err="1" smtClean="0"/>
              <a:t>etanercept</a:t>
            </a:r>
            <a:r>
              <a:rPr lang="en-US" sz="2000" baseline="30000" dirty="0" err="1" smtClean="0"/>
              <a:t>3</a:t>
            </a:r>
            <a:r>
              <a:rPr lang="en-US" sz="2000" dirty="0" smtClean="0"/>
              <a:t/>
            </a:r>
            <a:br>
              <a:rPr lang="en-US" sz="2000" dirty="0" smtClean="0"/>
            </a:br>
            <a:r>
              <a:rPr lang="en-US" sz="2000" dirty="0" smtClean="0"/>
              <a:t>- </a:t>
            </a:r>
            <a:r>
              <a:rPr lang="en-US" sz="2000" dirty="0" err="1" smtClean="0"/>
              <a:t>certolizumab</a:t>
            </a:r>
            <a:r>
              <a:rPr lang="en-US" sz="2000" baseline="30000" dirty="0" err="1" smtClean="0"/>
              <a:t>4</a:t>
            </a:r>
            <a:endParaRPr lang="en-US" sz="2000" dirty="0" smtClean="0"/>
          </a:p>
          <a:p>
            <a:pPr>
              <a:defRPr/>
            </a:pPr>
            <a:r>
              <a:rPr lang="cs-CZ" sz="2000" dirty="0" smtClean="0"/>
              <a:t>Účinnost na axiální a periferní symptomy a extraskeletální manifestace</a:t>
            </a:r>
            <a:endParaRPr lang="en-US" sz="2000" dirty="0" smtClean="0"/>
          </a:p>
          <a:p>
            <a:pPr>
              <a:defRPr/>
            </a:pPr>
            <a:r>
              <a:rPr lang="cs-CZ" sz="2000" dirty="0" smtClean="0"/>
              <a:t>Žádné rozdíly v účinnosti </a:t>
            </a:r>
            <a:endParaRPr lang="en-US" sz="2000" dirty="0" smtClean="0"/>
          </a:p>
          <a:p>
            <a:pPr>
              <a:defRPr/>
            </a:pPr>
            <a:r>
              <a:rPr lang="cs-CZ" sz="2000" dirty="0" smtClean="0"/>
              <a:t>Etanercept není účinný u </a:t>
            </a:r>
            <a:r>
              <a:rPr lang="en-US" sz="2000" dirty="0" smtClean="0"/>
              <a:t>IBD </a:t>
            </a:r>
            <a:endParaRPr lang="en-US" sz="2000" dirty="0"/>
          </a:p>
        </p:txBody>
      </p:sp>
      <p:sp>
        <p:nvSpPr>
          <p:cNvPr id="21508" name="TextovéPole 3"/>
          <p:cNvSpPr txBox="1">
            <a:spLocks noChangeArrowheads="1"/>
          </p:cNvSpPr>
          <p:nvPr/>
        </p:nvSpPr>
        <p:spPr bwMode="auto">
          <a:xfrm>
            <a:off x="2051720" y="5516563"/>
            <a:ext cx="65532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SzPct val="8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Tahoma" pitchFamily="34" charset="0"/>
              </a:defRPr>
            </a:lvl3pPr>
            <a:lvl4pPr marL="1600200" indent="-228600" eaLnBrk="0" hangingPunct="0">
              <a:spcBef>
                <a:spcPct val="20000"/>
              </a:spcBef>
              <a:buChar char="–"/>
              <a:defRPr sz="2000">
                <a:solidFill>
                  <a:schemeClr val="tx1"/>
                </a:solidFill>
                <a:latin typeface="Tahoma"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9pPr>
          </a:lstStyle>
          <a:p>
            <a:pPr eaLnBrk="1" hangingPunct="1">
              <a:spcBef>
                <a:spcPct val="0"/>
              </a:spcBef>
              <a:buClrTx/>
              <a:buSzTx/>
              <a:buFontTx/>
              <a:buAutoNum type="arabicPeriod"/>
            </a:pPr>
            <a:r>
              <a:rPr lang="cs-CZ" altLang="cs-CZ" sz="1800" dirty="0"/>
              <a:t>Braun et al. Ann </a:t>
            </a:r>
            <a:r>
              <a:rPr lang="cs-CZ" altLang="cs-CZ" sz="1800" dirty="0" err="1"/>
              <a:t>Rheum</a:t>
            </a:r>
            <a:r>
              <a:rPr lang="cs-CZ" altLang="cs-CZ" sz="1800" dirty="0"/>
              <a:t> Dis 2008;67:340-45</a:t>
            </a:r>
          </a:p>
          <a:p>
            <a:pPr eaLnBrk="1" hangingPunct="1">
              <a:spcBef>
                <a:spcPct val="0"/>
              </a:spcBef>
              <a:buClrTx/>
              <a:buSzTx/>
              <a:buFontTx/>
              <a:buAutoNum type="arabicPeriod"/>
            </a:pPr>
            <a:r>
              <a:rPr lang="cs-CZ" altLang="cs-CZ" sz="1800" dirty="0"/>
              <a:t>van der Heijde et al. Arthritis </a:t>
            </a:r>
            <a:r>
              <a:rPr lang="cs-CZ" altLang="cs-CZ" sz="1800" dirty="0" err="1"/>
              <a:t>Rheum</a:t>
            </a:r>
            <a:r>
              <a:rPr lang="cs-CZ" altLang="cs-CZ" sz="1800" dirty="0"/>
              <a:t> 2006;54:2136-46</a:t>
            </a:r>
          </a:p>
          <a:p>
            <a:pPr eaLnBrk="1" hangingPunct="1">
              <a:spcBef>
                <a:spcPct val="0"/>
              </a:spcBef>
              <a:buClrTx/>
              <a:buSzTx/>
              <a:buFontTx/>
              <a:buAutoNum type="arabicPeriod"/>
            </a:pPr>
            <a:r>
              <a:rPr lang="cs-CZ" altLang="cs-CZ" sz="1800" dirty="0"/>
              <a:t>Davies et al. Ann </a:t>
            </a:r>
            <a:r>
              <a:rPr lang="cs-CZ" altLang="cs-CZ" sz="1800" dirty="0" err="1"/>
              <a:t>Rheum</a:t>
            </a:r>
            <a:r>
              <a:rPr lang="cs-CZ" altLang="cs-CZ" sz="1800" dirty="0"/>
              <a:t> Dis 2008;67:346-52</a:t>
            </a:r>
          </a:p>
          <a:p>
            <a:pPr eaLnBrk="1" hangingPunct="1">
              <a:spcBef>
                <a:spcPct val="0"/>
              </a:spcBef>
              <a:buClrTx/>
              <a:buSzTx/>
              <a:buFontTx/>
              <a:buAutoNum type="arabicPeriod"/>
            </a:pPr>
            <a:r>
              <a:rPr lang="cs-CZ" altLang="cs-CZ" sz="1800" dirty="0"/>
              <a:t>van der Heijde, </a:t>
            </a:r>
            <a:r>
              <a:rPr lang="cs-CZ" altLang="cs-CZ" sz="1800" dirty="0" err="1"/>
              <a:t>Abstract</a:t>
            </a:r>
            <a:r>
              <a:rPr lang="cs-CZ" altLang="cs-CZ" sz="1800" dirty="0"/>
              <a:t> EULAR 2013</a:t>
            </a:r>
          </a:p>
        </p:txBody>
      </p:sp>
    </p:spTree>
    <p:extLst>
      <p:ext uri="{BB962C8B-B14F-4D97-AF65-F5344CB8AC3E}">
        <p14:creationId xmlns:p14="http://schemas.microsoft.com/office/powerpoint/2010/main" val="17609541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096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S-MRI-Cp-baseline"/>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0" y="409575"/>
            <a:ext cx="3121025" cy="53657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3555" name="Picture 3" descr="AS-MRI-Cp-po infl 2 tý"/>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3076575" y="409575"/>
            <a:ext cx="3059113" cy="53562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4" descr="AS-MRI-Cp-po infl 4 tý"/>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6127750" y="430213"/>
            <a:ext cx="3040063" cy="5337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3557" name="Text Box 5"/>
          <p:cNvSpPr txBox="1">
            <a:spLocks noChangeArrowheads="1"/>
          </p:cNvSpPr>
          <p:nvPr/>
        </p:nvSpPr>
        <p:spPr bwMode="auto">
          <a:xfrm>
            <a:off x="484188" y="5995988"/>
            <a:ext cx="200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8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Tahoma" pitchFamily="34" charset="0"/>
              </a:defRPr>
            </a:lvl3pPr>
            <a:lvl4pPr marL="1600200" indent="-228600" eaLnBrk="0" hangingPunct="0">
              <a:spcBef>
                <a:spcPct val="20000"/>
              </a:spcBef>
              <a:buChar char="–"/>
              <a:defRPr sz="2000">
                <a:solidFill>
                  <a:schemeClr val="tx1"/>
                </a:solidFill>
                <a:latin typeface="Tahoma"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9pPr>
          </a:lstStyle>
          <a:p>
            <a:pPr algn="ctr">
              <a:spcBef>
                <a:spcPct val="50000"/>
              </a:spcBef>
              <a:buClrTx/>
              <a:buSzTx/>
              <a:buFontTx/>
              <a:buNone/>
            </a:pPr>
            <a:r>
              <a:rPr lang="cs-CZ" altLang="cs-CZ" sz="2400"/>
              <a:t>Baseline</a:t>
            </a:r>
          </a:p>
        </p:txBody>
      </p:sp>
      <p:sp>
        <p:nvSpPr>
          <p:cNvPr id="23558" name="Text Box 6"/>
          <p:cNvSpPr txBox="1">
            <a:spLocks noChangeArrowheads="1"/>
          </p:cNvSpPr>
          <p:nvPr/>
        </p:nvSpPr>
        <p:spPr bwMode="auto">
          <a:xfrm>
            <a:off x="3508375" y="5995988"/>
            <a:ext cx="200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8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Tahoma" pitchFamily="34" charset="0"/>
              </a:defRPr>
            </a:lvl3pPr>
            <a:lvl4pPr marL="1600200" indent="-228600" eaLnBrk="0" hangingPunct="0">
              <a:spcBef>
                <a:spcPct val="20000"/>
              </a:spcBef>
              <a:buChar char="–"/>
              <a:defRPr sz="2000">
                <a:solidFill>
                  <a:schemeClr val="tx1"/>
                </a:solidFill>
                <a:latin typeface="Tahoma"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9pPr>
          </a:lstStyle>
          <a:p>
            <a:pPr algn="ctr">
              <a:spcBef>
                <a:spcPct val="50000"/>
              </a:spcBef>
              <a:buClrTx/>
              <a:buSzTx/>
              <a:buFontTx/>
              <a:buNone/>
            </a:pPr>
            <a:r>
              <a:rPr lang="cs-CZ" altLang="cs-CZ" sz="2400"/>
              <a:t>2 týdny</a:t>
            </a:r>
          </a:p>
        </p:txBody>
      </p:sp>
      <p:sp>
        <p:nvSpPr>
          <p:cNvPr id="23559" name="Text Box 7"/>
          <p:cNvSpPr txBox="1">
            <a:spLocks noChangeArrowheads="1"/>
          </p:cNvSpPr>
          <p:nvPr/>
        </p:nvSpPr>
        <p:spPr bwMode="auto">
          <a:xfrm>
            <a:off x="6459538" y="5995988"/>
            <a:ext cx="200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8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Tahoma" pitchFamily="34" charset="0"/>
              </a:defRPr>
            </a:lvl3pPr>
            <a:lvl4pPr marL="1600200" indent="-228600" eaLnBrk="0" hangingPunct="0">
              <a:spcBef>
                <a:spcPct val="20000"/>
              </a:spcBef>
              <a:buChar char="–"/>
              <a:defRPr sz="2000">
                <a:solidFill>
                  <a:schemeClr val="tx1"/>
                </a:solidFill>
                <a:latin typeface="Tahoma"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9pPr>
          </a:lstStyle>
          <a:p>
            <a:pPr algn="ctr">
              <a:spcBef>
                <a:spcPct val="50000"/>
              </a:spcBef>
              <a:buClrTx/>
              <a:buSzTx/>
              <a:buFontTx/>
              <a:buNone/>
            </a:pPr>
            <a:r>
              <a:rPr lang="cs-CZ" altLang="cs-CZ" sz="2400"/>
              <a:t>4 týdny</a:t>
            </a:r>
          </a:p>
        </p:txBody>
      </p:sp>
    </p:spTree>
    <p:extLst>
      <p:ext uri="{BB962C8B-B14F-4D97-AF65-F5344CB8AC3E}">
        <p14:creationId xmlns:p14="http://schemas.microsoft.com/office/powerpoint/2010/main" val="317308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14338"/>
            <a:ext cx="8229600" cy="1143000"/>
          </a:xfrm>
        </p:spPr>
        <p:txBody>
          <a:bodyPr>
            <a:normAutofit/>
          </a:bodyPr>
          <a:lstStyle/>
          <a:p>
            <a:pPr>
              <a:defRPr/>
            </a:pPr>
            <a:r>
              <a:rPr lang="cs-CZ" sz="3200" b="1" dirty="0" smtClean="0"/>
              <a:t>Studie s anti TNF u časné </a:t>
            </a:r>
            <a:r>
              <a:rPr lang="cs-CZ" sz="3200" b="1" dirty="0" err="1" smtClean="0"/>
              <a:t>nr</a:t>
            </a:r>
            <a:r>
              <a:rPr lang="cs-CZ" sz="3200" b="1" dirty="0" smtClean="0"/>
              <a:t> </a:t>
            </a:r>
            <a:r>
              <a:rPr lang="cs-CZ" sz="3200" b="1" dirty="0" err="1" smtClean="0"/>
              <a:t>ax</a:t>
            </a:r>
            <a:r>
              <a:rPr lang="cs-CZ" sz="3200" b="1" dirty="0" smtClean="0"/>
              <a:t> SPA</a:t>
            </a:r>
            <a:endParaRPr lang="cs-CZ" sz="3200" b="1" dirty="0"/>
          </a:p>
        </p:txBody>
      </p:sp>
      <p:sp>
        <p:nvSpPr>
          <p:cNvPr id="3" name="Zástupný symbol pro obsah 2"/>
          <p:cNvSpPr>
            <a:spLocks noGrp="1"/>
          </p:cNvSpPr>
          <p:nvPr>
            <p:ph sz="quarter" idx="4294967295"/>
          </p:nvPr>
        </p:nvSpPr>
        <p:spPr>
          <a:xfrm>
            <a:off x="609600" y="1835150"/>
            <a:ext cx="7924800" cy="4114800"/>
          </a:xfrm>
        </p:spPr>
        <p:txBody>
          <a:bodyPr>
            <a:normAutofit/>
          </a:bodyPr>
          <a:lstStyle/>
          <a:p>
            <a:pPr>
              <a:defRPr/>
            </a:pPr>
            <a:r>
              <a:rPr lang="cs-CZ" sz="2400" dirty="0" smtClean="0"/>
              <a:t>adalimumab (ABILITY)</a:t>
            </a:r>
            <a:r>
              <a:rPr lang="cs-CZ" sz="2400" baseline="30000" dirty="0" smtClean="0"/>
              <a:t>1</a:t>
            </a:r>
            <a:endParaRPr lang="cs-CZ" sz="2400" dirty="0" smtClean="0"/>
          </a:p>
          <a:p>
            <a:pPr>
              <a:defRPr/>
            </a:pPr>
            <a:r>
              <a:rPr lang="cs-CZ" sz="2400" dirty="0" smtClean="0"/>
              <a:t>etanercept (ESTHER)</a:t>
            </a:r>
            <a:r>
              <a:rPr lang="cs-CZ" sz="2400" baseline="30000" dirty="0" smtClean="0"/>
              <a:t>2</a:t>
            </a:r>
            <a:endParaRPr lang="cs-CZ" sz="2400" dirty="0" smtClean="0"/>
          </a:p>
          <a:p>
            <a:pPr>
              <a:defRPr/>
            </a:pPr>
            <a:r>
              <a:rPr lang="cs-CZ" sz="2400" dirty="0" smtClean="0"/>
              <a:t>infliximab (INFAST)</a:t>
            </a:r>
            <a:r>
              <a:rPr lang="cs-CZ" sz="2400" baseline="30000" dirty="0" smtClean="0"/>
              <a:t>3</a:t>
            </a:r>
            <a:endParaRPr lang="cs-CZ" sz="2400" dirty="0" smtClean="0"/>
          </a:p>
          <a:p>
            <a:pPr>
              <a:defRPr/>
            </a:pPr>
            <a:r>
              <a:rPr lang="cs-CZ" sz="2400" dirty="0" smtClean="0"/>
              <a:t>certolizumab (RAPID – </a:t>
            </a:r>
            <a:r>
              <a:rPr lang="cs-CZ" sz="2400" dirty="0" err="1" smtClean="0"/>
              <a:t>ax</a:t>
            </a:r>
            <a:r>
              <a:rPr lang="cs-CZ" sz="2400" dirty="0" smtClean="0"/>
              <a:t> SpA)</a:t>
            </a:r>
            <a:r>
              <a:rPr lang="cs-CZ" sz="2400" baseline="30000" dirty="0" smtClean="0"/>
              <a:t>4</a:t>
            </a:r>
            <a:endParaRPr lang="cs-CZ" sz="2400" dirty="0"/>
          </a:p>
        </p:txBody>
      </p:sp>
      <p:sp>
        <p:nvSpPr>
          <p:cNvPr id="27652" name="TextovéPole 3"/>
          <p:cNvSpPr txBox="1">
            <a:spLocks noChangeArrowheads="1"/>
          </p:cNvSpPr>
          <p:nvPr/>
        </p:nvSpPr>
        <p:spPr bwMode="auto">
          <a:xfrm>
            <a:off x="2555875" y="5300663"/>
            <a:ext cx="6337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SzPct val="8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Tahoma" pitchFamily="34" charset="0"/>
              </a:defRPr>
            </a:lvl3pPr>
            <a:lvl4pPr marL="1600200" indent="-228600" eaLnBrk="0" hangingPunct="0">
              <a:spcBef>
                <a:spcPct val="20000"/>
              </a:spcBef>
              <a:buChar char="–"/>
              <a:defRPr sz="2000">
                <a:solidFill>
                  <a:schemeClr val="tx1"/>
                </a:solidFill>
                <a:latin typeface="Tahoma"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9pPr>
          </a:lstStyle>
          <a:p>
            <a:pPr eaLnBrk="1" hangingPunct="1">
              <a:spcBef>
                <a:spcPct val="0"/>
              </a:spcBef>
              <a:buClrTx/>
              <a:buSzTx/>
              <a:buFontTx/>
              <a:buAutoNum type="arabicPeriod"/>
            </a:pPr>
            <a:r>
              <a:rPr lang="cs-CZ" altLang="cs-CZ" sz="1800"/>
              <a:t>Sieper et al. Ann Rheum Dis 2013;72:815-23</a:t>
            </a:r>
          </a:p>
          <a:p>
            <a:pPr eaLnBrk="1" hangingPunct="1">
              <a:spcBef>
                <a:spcPct val="0"/>
              </a:spcBef>
              <a:buClrTx/>
              <a:buSzTx/>
              <a:buFontTx/>
              <a:buAutoNum type="arabicPeriod"/>
            </a:pPr>
            <a:r>
              <a:rPr lang="cs-CZ" altLang="cs-CZ" sz="1800"/>
              <a:t>Song et al. Ann Rheum Dis 2013;72:823-895</a:t>
            </a:r>
          </a:p>
          <a:p>
            <a:pPr eaLnBrk="1" hangingPunct="1">
              <a:spcBef>
                <a:spcPct val="0"/>
              </a:spcBef>
              <a:buClrTx/>
              <a:buSzTx/>
              <a:buFontTx/>
              <a:buAutoNum type="arabicPeriod"/>
            </a:pPr>
            <a:r>
              <a:rPr lang="cs-CZ" altLang="cs-CZ" sz="1800"/>
              <a:t>Sieper et al. Ann Rheum Dis 2013 doi10.1136</a:t>
            </a:r>
          </a:p>
          <a:p>
            <a:pPr eaLnBrk="1" hangingPunct="1">
              <a:spcBef>
                <a:spcPct val="0"/>
              </a:spcBef>
              <a:buClrTx/>
              <a:buSzTx/>
              <a:buFontTx/>
              <a:buAutoNum type="arabicPeriod"/>
            </a:pPr>
            <a:r>
              <a:rPr lang="cs-CZ" altLang="cs-CZ" sz="1800"/>
              <a:t>van der Heide Abstract EULAR 2013</a:t>
            </a:r>
          </a:p>
        </p:txBody>
      </p:sp>
    </p:spTree>
    <p:extLst>
      <p:ext uri="{BB962C8B-B14F-4D97-AF65-F5344CB8AC3E}">
        <p14:creationId xmlns:p14="http://schemas.microsoft.com/office/powerpoint/2010/main" val="36540640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467600" cy="850106"/>
          </a:xfrm>
        </p:spPr>
        <p:txBody>
          <a:bodyPr>
            <a:normAutofit fontScale="90000"/>
          </a:bodyPr>
          <a:lstStyle/>
          <a:p>
            <a:r>
              <a:rPr lang="cs-CZ" b="1" dirty="0" smtClean="0"/>
              <a:t>Pacient s non radiografickou ax </a:t>
            </a:r>
            <a:r>
              <a:rPr lang="cs-CZ" b="1" dirty="0" err="1" smtClean="0"/>
              <a:t>spa</a:t>
            </a:r>
            <a:endParaRPr lang="cs-CZ" b="1" dirty="0"/>
          </a:p>
        </p:txBody>
      </p:sp>
      <p:sp>
        <p:nvSpPr>
          <p:cNvPr id="3" name="Zástupný symbol pro obsah 2"/>
          <p:cNvSpPr>
            <a:spLocks noGrp="1"/>
          </p:cNvSpPr>
          <p:nvPr>
            <p:ph idx="1"/>
          </p:nvPr>
        </p:nvSpPr>
        <p:spPr/>
        <p:txBody>
          <a:bodyPr/>
          <a:lstStyle/>
          <a:p>
            <a:endParaRPr lang="cs-CZ" dirty="0"/>
          </a:p>
        </p:txBody>
      </p:sp>
      <p:pic>
        <p:nvPicPr>
          <p:cNvPr id="4" name="Picture 11" descr="Brousek1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134506" y="1450736"/>
            <a:ext cx="2436682" cy="4937556"/>
          </a:xfrm>
          <a:prstGeom prst="rect">
            <a:avLst/>
          </a:prstGeom>
          <a:noFill/>
        </p:spPr>
      </p:pic>
      <p:pic>
        <p:nvPicPr>
          <p:cNvPr id="5" name="Picture 17" descr="Brousek1A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469366"/>
            <a:ext cx="2160240" cy="491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9" descr="BrousekB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3894" y="1468103"/>
            <a:ext cx="2906258" cy="492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135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143" name="Group 135"/>
          <p:cNvGraphicFramePr>
            <a:graphicFrameLocks noGrp="1"/>
          </p:cNvGraphicFramePr>
          <p:nvPr>
            <p:extLst>
              <p:ext uri="{D42A27DB-BD31-4B8C-83A1-F6EECF244321}">
                <p14:modId xmlns:p14="http://schemas.microsoft.com/office/powerpoint/2010/main" val="1598426860"/>
              </p:ext>
            </p:extLst>
          </p:nvPr>
        </p:nvGraphicFramePr>
        <p:xfrm>
          <a:off x="360040" y="706328"/>
          <a:ext cx="7956376" cy="6035040"/>
        </p:xfrm>
        <a:graphic>
          <a:graphicData uri="http://schemas.openxmlformats.org/drawingml/2006/table">
            <a:tbl>
              <a:tblPr/>
              <a:tblGrid>
                <a:gridCol w="3220471"/>
                <a:gridCol w="4735905"/>
              </a:tblGrid>
              <a:tr h="32739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dirty="0" err="1" smtClean="0">
                          <a:ln>
                            <a:noFill/>
                          </a:ln>
                          <a:solidFill>
                            <a:schemeClr val="tx1"/>
                          </a:solidFill>
                          <a:effectLst/>
                          <a:latin typeface="+mn-lt"/>
                          <a:cs typeface="Times New Roman" pitchFamily="18" charset="0"/>
                        </a:rPr>
                        <a:t>Funkční</a:t>
                      </a:r>
                      <a:r>
                        <a:rPr kumimoji="0" lang="en-GB" altLang="cs-CZ" sz="1600" b="0" i="0" u="none" strike="noStrike" cap="none" normalizeH="0" baseline="0" dirty="0" smtClean="0">
                          <a:ln>
                            <a:noFill/>
                          </a:ln>
                          <a:solidFill>
                            <a:schemeClr val="tx1"/>
                          </a:solidFill>
                          <a:effectLst/>
                          <a:latin typeface="+mn-lt"/>
                          <a:cs typeface="Times New Roman" pitchFamily="18" charset="0"/>
                        </a:rPr>
                        <a:t> </a:t>
                      </a:r>
                      <a:r>
                        <a:rPr kumimoji="0" lang="en-GB" altLang="cs-CZ" sz="1600" b="0" i="0" u="none" strike="noStrike" cap="none" normalizeH="0" baseline="0" dirty="0" err="1" smtClean="0">
                          <a:ln>
                            <a:noFill/>
                          </a:ln>
                          <a:solidFill>
                            <a:schemeClr val="tx1"/>
                          </a:solidFill>
                          <a:effectLst/>
                          <a:latin typeface="+mn-lt"/>
                          <a:cs typeface="Times New Roman" pitchFamily="18" charset="0"/>
                        </a:rPr>
                        <a:t>vyšetření</a:t>
                      </a:r>
                      <a:endParaRPr kumimoji="0" lang="en-GB" altLang="cs-CZ" sz="16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chemeClr val="tx1"/>
                          </a:solidFill>
                          <a:effectLst/>
                          <a:latin typeface="+mn-lt"/>
                          <a:cs typeface="Times New Roman" pitchFamily="18" charset="0"/>
                        </a:rPr>
                        <a:t>BASFI (Bath Ankylosing spondylitis functional index)</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41711">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dirty="0" err="1" smtClean="0">
                          <a:ln>
                            <a:noFill/>
                          </a:ln>
                          <a:solidFill>
                            <a:schemeClr val="tx1"/>
                          </a:solidFill>
                          <a:effectLst/>
                          <a:latin typeface="+mn-lt"/>
                          <a:cs typeface="Times New Roman" pitchFamily="18" charset="0"/>
                        </a:rPr>
                        <a:t>Hodnocení</a:t>
                      </a:r>
                      <a:r>
                        <a:rPr kumimoji="0" lang="en-GB" altLang="cs-CZ" sz="1600" b="0" i="0" u="none" strike="noStrike" cap="none" normalizeH="0" baseline="0" dirty="0" smtClean="0">
                          <a:ln>
                            <a:noFill/>
                          </a:ln>
                          <a:solidFill>
                            <a:schemeClr val="tx1"/>
                          </a:solidFill>
                          <a:effectLst/>
                          <a:latin typeface="+mn-lt"/>
                          <a:cs typeface="Times New Roman" pitchFamily="18" charset="0"/>
                        </a:rPr>
                        <a:t> </a:t>
                      </a:r>
                      <a:r>
                        <a:rPr kumimoji="0" lang="en-GB" altLang="cs-CZ" sz="1600" b="0" i="0" u="none" strike="noStrike" cap="none" normalizeH="0" baseline="0" dirty="0" err="1" smtClean="0">
                          <a:ln>
                            <a:noFill/>
                          </a:ln>
                          <a:solidFill>
                            <a:schemeClr val="tx1"/>
                          </a:solidFill>
                          <a:effectLst/>
                          <a:latin typeface="+mn-lt"/>
                          <a:cs typeface="Times New Roman" pitchFamily="18" charset="0"/>
                        </a:rPr>
                        <a:t>bolesti</a:t>
                      </a:r>
                      <a:endParaRPr kumimoji="0" lang="en-GB" altLang="cs-CZ" sz="16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180975" algn="l"/>
                        </a:tabLst>
                        <a:defRPr sz="2800">
                          <a:solidFill>
                            <a:schemeClr val="tx1"/>
                          </a:solidFill>
                          <a:latin typeface="Arial" pitchFamily="34" charset="0"/>
                        </a:defRPr>
                      </a:lvl1pPr>
                      <a:lvl2pPr>
                        <a:spcBef>
                          <a:spcPct val="20000"/>
                        </a:spcBef>
                        <a:tabLst>
                          <a:tab pos="180975" algn="l"/>
                        </a:tabLst>
                        <a:defRPr sz="2400">
                          <a:solidFill>
                            <a:schemeClr val="tx1"/>
                          </a:solidFill>
                          <a:latin typeface="Arial" pitchFamily="34" charset="0"/>
                        </a:defRPr>
                      </a:lvl2pPr>
                      <a:lvl3pPr>
                        <a:spcBef>
                          <a:spcPct val="20000"/>
                        </a:spcBef>
                        <a:tabLst>
                          <a:tab pos="180975" algn="l"/>
                        </a:tabLst>
                        <a:defRPr sz="2000">
                          <a:solidFill>
                            <a:schemeClr val="tx1"/>
                          </a:solidFill>
                          <a:latin typeface="Arial" pitchFamily="34" charset="0"/>
                        </a:defRPr>
                      </a:lvl3pPr>
                      <a:lvl4pPr>
                        <a:spcBef>
                          <a:spcPct val="20000"/>
                        </a:spcBef>
                        <a:tabLst>
                          <a:tab pos="180975" algn="l"/>
                        </a:tabLst>
                        <a:defRPr>
                          <a:solidFill>
                            <a:schemeClr val="tx1"/>
                          </a:solidFill>
                          <a:latin typeface="Arial" pitchFamily="34" charset="0"/>
                        </a:defRPr>
                      </a:lvl4pPr>
                      <a:lvl5pPr>
                        <a:spcBef>
                          <a:spcPct val="20000"/>
                        </a:spcBef>
                        <a:tabLst>
                          <a:tab pos="180975" algn="l"/>
                        </a:tabLst>
                        <a:defRPr>
                          <a:solidFill>
                            <a:schemeClr val="tx1"/>
                          </a:solidFill>
                          <a:latin typeface="Arial" pitchFamily="34" charset="0"/>
                        </a:defRPr>
                      </a:lvl5pPr>
                      <a:lvl6pPr fontAlgn="base">
                        <a:spcBef>
                          <a:spcPct val="20000"/>
                        </a:spcBef>
                        <a:spcAft>
                          <a:spcPct val="0"/>
                        </a:spcAft>
                        <a:tabLst>
                          <a:tab pos="180975" algn="l"/>
                        </a:tabLst>
                        <a:defRPr>
                          <a:solidFill>
                            <a:schemeClr val="tx1"/>
                          </a:solidFill>
                          <a:latin typeface="Arial" pitchFamily="34" charset="0"/>
                        </a:defRPr>
                      </a:lvl6pPr>
                      <a:lvl7pPr fontAlgn="base">
                        <a:spcBef>
                          <a:spcPct val="20000"/>
                        </a:spcBef>
                        <a:spcAft>
                          <a:spcPct val="0"/>
                        </a:spcAft>
                        <a:tabLst>
                          <a:tab pos="180975" algn="l"/>
                        </a:tabLst>
                        <a:defRPr>
                          <a:solidFill>
                            <a:schemeClr val="tx1"/>
                          </a:solidFill>
                          <a:latin typeface="Arial" pitchFamily="34" charset="0"/>
                        </a:defRPr>
                      </a:lvl7pPr>
                      <a:lvl8pPr fontAlgn="base">
                        <a:spcBef>
                          <a:spcPct val="20000"/>
                        </a:spcBef>
                        <a:spcAft>
                          <a:spcPct val="0"/>
                        </a:spcAft>
                        <a:tabLst>
                          <a:tab pos="180975" algn="l"/>
                        </a:tabLst>
                        <a:defRPr>
                          <a:solidFill>
                            <a:schemeClr val="tx1"/>
                          </a:solidFill>
                          <a:latin typeface="Arial" pitchFamily="34" charset="0"/>
                        </a:defRPr>
                      </a:lvl8pPr>
                      <a:lvl9pPr fontAlgn="base">
                        <a:spcBef>
                          <a:spcPct val="20000"/>
                        </a:spcBef>
                        <a:spcAft>
                          <a:spcPct val="0"/>
                        </a:spcAft>
                        <a:tabLst>
                          <a:tab pos="180975" algn="l"/>
                        </a:tabLs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noční bolest páteře v souvislosti s AS, poslední </a:t>
                      </a:r>
                      <a:r>
                        <a:rPr kumimoji="0" lang="cs-CZ" altLang="cs-CZ" sz="1600" b="0" i="0" u="none" strike="noStrike" cap="none" normalizeH="0" baseline="0" smtClean="0">
                          <a:ln>
                            <a:noFill/>
                          </a:ln>
                          <a:solidFill>
                            <a:schemeClr val="tx1"/>
                          </a:solidFill>
                          <a:effectLst/>
                          <a:latin typeface="+mn-lt"/>
                        </a:rPr>
                        <a:t> </a:t>
                      </a:r>
                    </a:p>
                    <a:p>
                      <a:pPr marL="0" marR="0" lvl="0" indent="0" algn="l" defTabSz="914400" rtl="0" eaLnBrk="1" fontAlgn="base" latinLnBrk="0" hangingPunct="1">
                        <a:lnSpc>
                          <a:spcPct val="100000"/>
                        </a:lnSpc>
                        <a:spcBef>
                          <a:spcPct val="0"/>
                        </a:spcBef>
                        <a:spcAft>
                          <a:spcPct val="0"/>
                        </a:spcAft>
                        <a:buClrTx/>
                        <a:buSzTx/>
                        <a:buFont typeface="Symbol" pitchFamily="18" charset="2"/>
                        <a:buNone/>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týden, hodnocená na VAS</a:t>
                      </a:r>
                      <a:endParaRPr kumimoji="0" lang="cs-CZ" altLang="cs-CZ" sz="1600" b="0" i="0" u="none" strike="noStrike" cap="none" normalizeH="0" baseline="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celková bolest páteře v souvislosti s AS, </a:t>
                      </a:r>
                      <a:r>
                        <a:rPr kumimoji="0" lang="cs-CZ" altLang="cs-CZ" sz="1600" b="0" i="0" u="none" strike="noStrike" cap="none" normalizeH="0" baseline="0" smtClean="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 typeface="Symbol" pitchFamily="18" charset="2"/>
                        <a:buNone/>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poslední týden, hodnocená na VAS</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41711">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chemeClr val="tx1"/>
                          </a:solidFill>
                          <a:effectLst/>
                          <a:latin typeface="+mn-lt"/>
                          <a:cs typeface="Times New Roman" pitchFamily="18" charset="0"/>
                        </a:rPr>
                        <a:t>Pohyblivost páteře</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180975" algn="l"/>
                        </a:tabLst>
                        <a:defRPr sz="2800">
                          <a:solidFill>
                            <a:schemeClr val="tx1"/>
                          </a:solidFill>
                          <a:latin typeface="Arial" pitchFamily="34" charset="0"/>
                        </a:defRPr>
                      </a:lvl1pPr>
                      <a:lvl2pPr>
                        <a:spcBef>
                          <a:spcPct val="20000"/>
                        </a:spcBef>
                        <a:tabLst>
                          <a:tab pos="180975" algn="l"/>
                        </a:tabLst>
                        <a:defRPr sz="2400">
                          <a:solidFill>
                            <a:schemeClr val="tx1"/>
                          </a:solidFill>
                          <a:latin typeface="Arial" pitchFamily="34" charset="0"/>
                        </a:defRPr>
                      </a:lvl2pPr>
                      <a:lvl3pPr>
                        <a:spcBef>
                          <a:spcPct val="20000"/>
                        </a:spcBef>
                        <a:tabLst>
                          <a:tab pos="180975" algn="l"/>
                        </a:tabLst>
                        <a:defRPr sz="2000">
                          <a:solidFill>
                            <a:schemeClr val="tx1"/>
                          </a:solidFill>
                          <a:latin typeface="Arial" pitchFamily="34" charset="0"/>
                        </a:defRPr>
                      </a:lvl3pPr>
                      <a:lvl4pPr>
                        <a:spcBef>
                          <a:spcPct val="20000"/>
                        </a:spcBef>
                        <a:tabLst>
                          <a:tab pos="180975" algn="l"/>
                        </a:tabLst>
                        <a:defRPr>
                          <a:solidFill>
                            <a:schemeClr val="tx1"/>
                          </a:solidFill>
                          <a:latin typeface="Arial" pitchFamily="34" charset="0"/>
                        </a:defRPr>
                      </a:lvl4pPr>
                      <a:lvl5pPr>
                        <a:spcBef>
                          <a:spcPct val="20000"/>
                        </a:spcBef>
                        <a:tabLst>
                          <a:tab pos="180975" algn="l"/>
                        </a:tabLst>
                        <a:defRPr>
                          <a:solidFill>
                            <a:schemeClr val="tx1"/>
                          </a:solidFill>
                          <a:latin typeface="Arial" pitchFamily="34" charset="0"/>
                        </a:defRPr>
                      </a:lvl5pPr>
                      <a:lvl6pPr fontAlgn="base">
                        <a:spcBef>
                          <a:spcPct val="20000"/>
                        </a:spcBef>
                        <a:spcAft>
                          <a:spcPct val="0"/>
                        </a:spcAft>
                        <a:tabLst>
                          <a:tab pos="180975" algn="l"/>
                        </a:tabLst>
                        <a:defRPr>
                          <a:solidFill>
                            <a:schemeClr val="tx1"/>
                          </a:solidFill>
                          <a:latin typeface="Arial" pitchFamily="34" charset="0"/>
                        </a:defRPr>
                      </a:lvl6pPr>
                      <a:lvl7pPr fontAlgn="base">
                        <a:spcBef>
                          <a:spcPct val="20000"/>
                        </a:spcBef>
                        <a:spcAft>
                          <a:spcPct val="0"/>
                        </a:spcAft>
                        <a:tabLst>
                          <a:tab pos="180975" algn="l"/>
                        </a:tabLst>
                        <a:defRPr>
                          <a:solidFill>
                            <a:schemeClr val="tx1"/>
                          </a:solidFill>
                          <a:latin typeface="Arial" pitchFamily="34" charset="0"/>
                        </a:defRPr>
                      </a:lvl7pPr>
                      <a:lvl8pPr fontAlgn="base">
                        <a:spcBef>
                          <a:spcPct val="20000"/>
                        </a:spcBef>
                        <a:spcAft>
                          <a:spcPct val="0"/>
                        </a:spcAft>
                        <a:tabLst>
                          <a:tab pos="180975" algn="l"/>
                        </a:tabLst>
                        <a:defRPr>
                          <a:solidFill>
                            <a:schemeClr val="tx1"/>
                          </a:solidFill>
                          <a:latin typeface="Arial" pitchFamily="34" charset="0"/>
                        </a:defRPr>
                      </a:lvl8pPr>
                      <a:lvl9pPr fontAlgn="base">
                        <a:spcBef>
                          <a:spcPct val="20000"/>
                        </a:spcBef>
                        <a:spcAft>
                          <a:spcPct val="0"/>
                        </a:spcAft>
                        <a:tabLst>
                          <a:tab pos="180975" algn="l"/>
                        </a:tabLs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vzdálenost záhlaví-stěna (fleche)</a:t>
                      </a:r>
                      <a:endParaRPr kumimoji="0" lang="cs-CZ" altLang="cs-CZ" sz="1600" b="0" i="0" u="none" strike="noStrike" cap="none" normalizeH="0" baseline="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expanze hrudníku</a:t>
                      </a:r>
                      <a:endParaRPr kumimoji="0" lang="cs-CZ" altLang="cs-CZ" sz="1600" b="0" i="0" u="none" strike="noStrike" cap="none" normalizeH="0" baseline="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Schoberova distance</a:t>
                      </a:r>
                      <a:endParaRPr kumimoji="0" lang="cs-CZ" altLang="cs-CZ" sz="1600" b="0" i="0" u="none" strike="noStrike" cap="none" normalizeH="0" baseline="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Lateroflexe lumbální páteře</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55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chemeClr val="tx1"/>
                          </a:solidFill>
                          <a:effectLst/>
                          <a:latin typeface="+mn-lt"/>
                          <a:cs typeface="Times New Roman" pitchFamily="18" charset="0"/>
                        </a:rPr>
                        <a:t>Globální hodnocení aktivity onemocnění pacientem</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180975" algn="l"/>
                        </a:tabLst>
                        <a:defRPr sz="2800">
                          <a:solidFill>
                            <a:schemeClr val="tx1"/>
                          </a:solidFill>
                          <a:latin typeface="Arial" pitchFamily="34" charset="0"/>
                        </a:defRPr>
                      </a:lvl1pPr>
                      <a:lvl2pPr>
                        <a:spcBef>
                          <a:spcPct val="20000"/>
                        </a:spcBef>
                        <a:tabLst>
                          <a:tab pos="180975" algn="l"/>
                        </a:tabLst>
                        <a:defRPr sz="2400">
                          <a:solidFill>
                            <a:schemeClr val="tx1"/>
                          </a:solidFill>
                          <a:latin typeface="Arial" pitchFamily="34" charset="0"/>
                        </a:defRPr>
                      </a:lvl2pPr>
                      <a:lvl3pPr>
                        <a:spcBef>
                          <a:spcPct val="20000"/>
                        </a:spcBef>
                        <a:tabLst>
                          <a:tab pos="180975" algn="l"/>
                        </a:tabLst>
                        <a:defRPr sz="2000">
                          <a:solidFill>
                            <a:schemeClr val="tx1"/>
                          </a:solidFill>
                          <a:latin typeface="Arial" pitchFamily="34" charset="0"/>
                        </a:defRPr>
                      </a:lvl3pPr>
                      <a:lvl4pPr>
                        <a:spcBef>
                          <a:spcPct val="20000"/>
                        </a:spcBef>
                        <a:tabLst>
                          <a:tab pos="180975" algn="l"/>
                        </a:tabLst>
                        <a:defRPr>
                          <a:solidFill>
                            <a:schemeClr val="tx1"/>
                          </a:solidFill>
                          <a:latin typeface="Arial" pitchFamily="34" charset="0"/>
                        </a:defRPr>
                      </a:lvl4pPr>
                      <a:lvl5pPr>
                        <a:spcBef>
                          <a:spcPct val="20000"/>
                        </a:spcBef>
                        <a:tabLst>
                          <a:tab pos="180975" algn="l"/>
                        </a:tabLst>
                        <a:defRPr>
                          <a:solidFill>
                            <a:schemeClr val="tx1"/>
                          </a:solidFill>
                          <a:latin typeface="Arial" pitchFamily="34" charset="0"/>
                        </a:defRPr>
                      </a:lvl5pPr>
                      <a:lvl6pPr fontAlgn="base">
                        <a:spcBef>
                          <a:spcPct val="20000"/>
                        </a:spcBef>
                        <a:spcAft>
                          <a:spcPct val="0"/>
                        </a:spcAft>
                        <a:tabLst>
                          <a:tab pos="180975" algn="l"/>
                        </a:tabLst>
                        <a:defRPr>
                          <a:solidFill>
                            <a:schemeClr val="tx1"/>
                          </a:solidFill>
                          <a:latin typeface="Arial" pitchFamily="34" charset="0"/>
                        </a:defRPr>
                      </a:lvl6pPr>
                      <a:lvl7pPr fontAlgn="base">
                        <a:spcBef>
                          <a:spcPct val="20000"/>
                        </a:spcBef>
                        <a:spcAft>
                          <a:spcPct val="0"/>
                        </a:spcAft>
                        <a:tabLst>
                          <a:tab pos="180975" algn="l"/>
                        </a:tabLst>
                        <a:defRPr>
                          <a:solidFill>
                            <a:schemeClr val="tx1"/>
                          </a:solidFill>
                          <a:latin typeface="Arial" pitchFamily="34" charset="0"/>
                        </a:defRPr>
                      </a:lvl7pPr>
                      <a:lvl8pPr fontAlgn="base">
                        <a:spcBef>
                          <a:spcPct val="20000"/>
                        </a:spcBef>
                        <a:spcAft>
                          <a:spcPct val="0"/>
                        </a:spcAft>
                        <a:tabLst>
                          <a:tab pos="180975" algn="l"/>
                        </a:tabLst>
                        <a:defRPr>
                          <a:solidFill>
                            <a:schemeClr val="tx1"/>
                          </a:solidFill>
                          <a:latin typeface="Arial" pitchFamily="34" charset="0"/>
                        </a:defRPr>
                      </a:lvl8pPr>
                      <a:lvl9pPr fontAlgn="base">
                        <a:spcBef>
                          <a:spcPct val="20000"/>
                        </a:spcBef>
                        <a:spcAft>
                          <a:spcPct val="0"/>
                        </a:spcAft>
                        <a:tabLst>
                          <a:tab pos="180975" algn="l"/>
                        </a:tabLs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za poslední týden</a:t>
                      </a:r>
                      <a:endParaRPr kumimoji="0" lang="cs-CZ" altLang="cs-CZ" sz="1600" b="0" i="0" u="none" strike="noStrike" cap="none" normalizeH="0" baseline="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na VAS</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55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chemeClr val="tx1"/>
                          </a:solidFill>
                          <a:effectLst/>
                          <a:latin typeface="+mn-lt"/>
                          <a:cs typeface="Times New Roman" pitchFamily="18" charset="0"/>
                        </a:rPr>
                        <a:t>Ztuhlost </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180975" algn="l"/>
                        </a:tabLst>
                        <a:defRPr sz="2800">
                          <a:solidFill>
                            <a:schemeClr val="tx1"/>
                          </a:solidFill>
                          <a:latin typeface="Arial" pitchFamily="34" charset="0"/>
                        </a:defRPr>
                      </a:lvl1pPr>
                      <a:lvl2pPr>
                        <a:spcBef>
                          <a:spcPct val="20000"/>
                        </a:spcBef>
                        <a:tabLst>
                          <a:tab pos="180975" algn="l"/>
                        </a:tabLst>
                        <a:defRPr sz="2400">
                          <a:solidFill>
                            <a:schemeClr val="tx1"/>
                          </a:solidFill>
                          <a:latin typeface="Arial" pitchFamily="34" charset="0"/>
                        </a:defRPr>
                      </a:lvl2pPr>
                      <a:lvl3pPr>
                        <a:spcBef>
                          <a:spcPct val="20000"/>
                        </a:spcBef>
                        <a:tabLst>
                          <a:tab pos="180975" algn="l"/>
                        </a:tabLst>
                        <a:defRPr sz="2000">
                          <a:solidFill>
                            <a:schemeClr val="tx1"/>
                          </a:solidFill>
                          <a:latin typeface="Arial" pitchFamily="34" charset="0"/>
                        </a:defRPr>
                      </a:lvl3pPr>
                      <a:lvl4pPr>
                        <a:spcBef>
                          <a:spcPct val="20000"/>
                        </a:spcBef>
                        <a:tabLst>
                          <a:tab pos="180975" algn="l"/>
                        </a:tabLst>
                        <a:defRPr>
                          <a:solidFill>
                            <a:schemeClr val="tx1"/>
                          </a:solidFill>
                          <a:latin typeface="Arial" pitchFamily="34" charset="0"/>
                        </a:defRPr>
                      </a:lvl4pPr>
                      <a:lvl5pPr>
                        <a:spcBef>
                          <a:spcPct val="20000"/>
                        </a:spcBef>
                        <a:tabLst>
                          <a:tab pos="180975" algn="l"/>
                        </a:tabLst>
                        <a:defRPr>
                          <a:solidFill>
                            <a:schemeClr val="tx1"/>
                          </a:solidFill>
                          <a:latin typeface="Arial" pitchFamily="34" charset="0"/>
                        </a:defRPr>
                      </a:lvl5pPr>
                      <a:lvl6pPr fontAlgn="base">
                        <a:spcBef>
                          <a:spcPct val="20000"/>
                        </a:spcBef>
                        <a:spcAft>
                          <a:spcPct val="0"/>
                        </a:spcAft>
                        <a:tabLst>
                          <a:tab pos="180975" algn="l"/>
                        </a:tabLst>
                        <a:defRPr>
                          <a:solidFill>
                            <a:schemeClr val="tx1"/>
                          </a:solidFill>
                          <a:latin typeface="Arial" pitchFamily="34" charset="0"/>
                        </a:defRPr>
                      </a:lvl6pPr>
                      <a:lvl7pPr fontAlgn="base">
                        <a:spcBef>
                          <a:spcPct val="20000"/>
                        </a:spcBef>
                        <a:spcAft>
                          <a:spcPct val="0"/>
                        </a:spcAft>
                        <a:tabLst>
                          <a:tab pos="180975" algn="l"/>
                        </a:tabLst>
                        <a:defRPr>
                          <a:solidFill>
                            <a:schemeClr val="tx1"/>
                          </a:solidFill>
                          <a:latin typeface="Arial" pitchFamily="34" charset="0"/>
                        </a:defRPr>
                      </a:lvl7pPr>
                      <a:lvl8pPr fontAlgn="base">
                        <a:spcBef>
                          <a:spcPct val="20000"/>
                        </a:spcBef>
                        <a:spcAft>
                          <a:spcPct val="0"/>
                        </a:spcAft>
                        <a:tabLst>
                          <a:tab pos="180975" algn="l"/>
                        </a:tabLst>
                        <a:defRPr>
                          <a:solidFill>
                            <a:schemeClr val="tx1"/>
                          </a:solidFill>
                          <a:latin typeface="Arial" pitchFamily="34" charset="0"/>
                        </a:defRPr>
                      </a:lvl8pPr>
                      <a:lvl9pPr fontAlgn="base">
                        <a:spcBef>
                          <a:spcPct val="20000"/>
                        </a:spcBef>
                        <a:spcAft>
                          <a:spcPct val="0"/>
                        </a:spcAft>
                        <a:tabLst>
                          <a:tab pos="180975" algn="l"/>
                        </a:tabLs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trvání ranní ztuhlosti páteře v min.</a:t>
                      </a:r>
                      <a:endParaRPr kumimoji="0" lang="cs-CZ" altLang="cs-CZ" sz="1600" b="0" i="0" u="none" strike="noStrike" cap="none" normalizeH="0" baseline="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poslední týden</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739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chemeClr val="tx1"/>
                          </a:solidFill>
                          <a:effectLst/>
                          <a:latin typeface="+mn-lt"/>
                          <a:cs typeface="Times New Roman" pitchFamily="18" charset="0"/>
                        </a:rPr>
                        <a:t>Hodnocení periferních kloubů</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180975" algn="l"/>
                        </a:tabLst>
                        <a:defRPr sz="2800">
                          <a:solidFill>
                            <a:schemeClr val="tx1"/>
                          </a:solidFill>
                          <a:latin typeface="Arial" pitchFamily="34" charset="0"/>
                        </a:defRPr>
                      </a:lvl1pPr>
                      <a:lvl2pPr>
                        <a:spcBef>
                          <a:spcPct val="20000"/>
                        </a:spcBef>
                        <a:tabLst>
                          <a:tab pos="180975" algn="l"/>
                        </a:tabLst>
                        <a:defRPr sz="2400">
                          <a:solidFill>
                            <a:schemeClr val="tx1"/>
                          </a:solidFill>
                          <a:latin typeface="Arial" pitchFamily="34" charset="0"/>
                        </a:defRPr>
                      </a:lvl2pPr>
                      <a:lvl3pPr>
                        <a:spcBef>
                          <a:spcPct val="20000"/>
                        </a:spcBef>
                        <a:tabLst>
                          <a:tab pos="180975" algn="l"/>
                        </a:tabLst>
                        <a:defRPr sz="2000">
                          <a:solidFill>
                            <a:schemeClr val="tx1"/>
                          </a:solidFill>
                          <a:latin typeface="Arial" pitchFamily="34" charset="0"/>
                        </a:defRPr>
                      </a:lvl3pPr>
                      <a:lvl4pPr>
                        <a:spcBef>
                          <a:spcPct val="20000"/>
                        </a:spcBef>
                        <a:tabLst>
                          <a:tab pos="180975" algn="l"/>
                        </a:tabLst>
                        <a:defRPr>
                          <a:solidFill>
                            <a:schemeClr val="tx1"/>
                          </a:solidFill>
                          <a:latin typeface="Arial" pitchFamily="34" charset="0"/>
                        </a:defRPr>
                      </a:lvl4pPr>
                      <a:lvl5pPr>
                        <a:spcBef>
                          <a:spcPct val="20000"/>
                        </a:spcBef>
                        <a:tabLst>
                          <a:tab pos="180975" algn="l"/>
                        </a:tabLst>
                        <a:defRPr>
                          <a:solidFill>
                            <a:schemeClr val="tx1"/>
                          </a:solidFill>
                          <a:latin typeface="Arial" pitchFamily="34" charset="0"/>
                        </a:defRPr>
                      </a:lvl5pPr>
                      <a:lvl6pPr fontAlgn="base">
                        <a:spcBef>
                          <a:spcPct val="20000"/>
                        </a:spcBef>
                        <a:spcAft>
                          <a:spcPct val="0"/>
                        </a:spcAft>
                        <a:tabLst>
                          <a:tab pos="180975" algn="l"/>
                        </a:tabLst>
                        <a:defRPr>
                          <a:solidFill>
                            <a:schemeClr val="tx1"/>
                          </a:solidFill>
                          <a:latin typeface="Arial" pitchFamily="34" charset="0"/>
                        </a:defRPr>
                      </a:lvl6pPr>
                      <a:lvl7pPr fontAlgn="base">
                        <a:spcBef>
                          <a:spcPct val="20000"/>
                        </a:spcBef>
                        <a:spcAft>
                          <a:spcPct val="0"/>
                        </a:spcAft>
                        <a:tabLst>
                          <a:tab pos="180975" algn="l"/>
                        </a:tabLst>
                        <a:defRPr>
                          <a:solidFill>
                            <a:schemeClr val="tx1"/>
                          </a:solidFill>
                          <a:latin typeface="Arial" pitchFamily="34" charset="0"/>
                        </a:defRPr>
                      </a:lvl7pPr>
                      <a:lvl8pPr fontAlgn="base">
                        <a:spcBef>
                          <a:spcPct val="20000"/>
                        </a:spcBef>
                        <a:spcAft>
                          <a:spcPct val="0"/>
                        </a:spcAft>
                        <a:tabLst>
                          <a:tab pos="180975" algn="l"/>
                        </a:tabLst>
                        <a:defRPr>
                          <a:solidFill>
                            <a:schemeClr val="tx1"/>
                          </a:solidFill>
                          <a:latin typeface="Arial" pitchFamily="34" charset="0"/>
                        </a:defRPr>
                      </a:lvl8pPr>
                      <a:lvl9pPr fontAlgn="base">
                        <a:spcBef>
                          <a:spcPct val="20000"/>
                        </a:spcBef>
                        <a:spcAft>
                          <a:spcPct val="0"/>
                        </a:spcAft>
                        <a:tabLst>
                          <a:tab pos="180975" algn="l"/>
                        </a:tabLs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otok 44 vybraných kloubů*</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739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chemeClr val="tx1"/>
                          </a:solidFill>
                          <a:effectLst/>
                          <a:latin typeface="+mn-lt"/>
                          <a:cs typeface="Times New Roman" pitchFamily="18" charset="0"/>
                        </a:rPr>
                        <a:t>Hodnocení entezí</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739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chemeClr val="tx1"/>
                          </a:solidFill>
                          <a:effectLst/>
                          <a:latin typeface="+mn-lt"/>
                          <a:cs typeface="Times New Roman" pitchFamily="18" charset="0"/>
                        </a:rPr>
                        <a:t>Hodnocení RAF</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180975" algn="l"/>
                        </a:tabLst>
                        <a:defRPr sz="2800">
                          <a:solidFill>
                            <a:schemeClr val="tx1"/>
                          </a:solidFill>
                          <a:latin typeface="Arial" pitchFamily="34" charset="0"/>
                        </a:defRPr>
                      </a:lvl1pPr>
                      <a:lvl2pPr>
                        <a:spcBef>
                          <a:spcPct val="20000"/>
                        </a:spcBef>
                        <a:tabLst>
                          <a:tab pos="180975" algn="l"/>
                        </a:tabLst>
                        <a:defRPr sz="2400">
                          <a:solidFill>
                            <a:schemeClr val="tx1"/>
                          </a:solidFill>
                          <a:latin typeface="Arial" pitchFamily="34" charset="0"/>
                        </a:defRPr>
                      </a:lvl2pPr>
                      <a:lvl3pPr>
                        <a:spcBef>
                          <a:spcPct val="20000"/>
                        </a:spcBef>
                        <a:tabLst>
                          <a:tab pos="180975" algn="l"/>
                        </a:tabLst>
                        <a:defRPr sz="2000">
                          <a:solidFill>
                            <a:schemeClr val="tx1"/>
                          </a:solidFill>
                          <a:latin typeface="Arial" pitchFamily="34" charset="0"/>
                        </a:defRPr>
                      </a:lvl3pPr>
                      <a:lvl4pPr>
                        <a:spcBef>
                          <a:spcPct val="20000"/>
                        </a:spcBef>
                        <a:tabLst>
                          <a:tab pos="180975" algn="l"/>
                        </a:tabLst>
                        <a:defRPr>
                          <a:solidFill>
                            <a:schemeClr val="tx1"/>
                          </a:solidFill>
                          <a:latin typeface="Arial" pitchFamily="34" charset="0"/>
                        </a:defRPr>
                      </a:lvl4pPr>
                      <a:lvl5pPr>
                        <a:spcBef>
                          <a:spcPct val="20000"/>
                        </a:spcBef>
                        <a:tabLst>
                          <a:tab pos="180975" algn="l"/>
                        </a:tabLst>
                        <a:defRPr>
                          <a:solidFill>
                            <a:schemeClr val="tx1"/>
                          </a:solidFill>
                          <a:latin typeface="Arial" pitchFamily="34" charset="0"/>
                        </a:defRPr>
                      </a:lvl5pPr>
                      <a:lvl6pPr fontAlgn="base">
                        <a:spcBef>
                          <a:spcPct val="20000"/>
                        </a:spcBef>
                        <a:spcAft>
                          <a:spcPct val="0"/>
                        </a:spcAft>
                        <a:tabLst>
                          <a:tab pos="180975" algn="l"/>
                        </a:tabLst>
                        <a:defRPr>
                          <a:solidFill>
                            <a:schemeClr val="tx1"/>
                          </a:solidFill>
                          <a:latin typeface="Arial" pitchFamily="34" charset="0"/>
                        </a:defRPr>
                      </a:lvl6pPr>
                      <a:lvl7pPr fontAlgn="base">
                        <a:spcBef>
                          <a:spcPct val="20000"/>
                        </a:spcBef>
                        <a:spcAft>
                          <a:spcPct val="0"/>
                        </a:spcAft>
                        <a:tabLst>
                          <a:tab pos="180975" algn="l"/>
                        </a:tabLst>
                        <a:defRPr>
                          <a:solidFill>
                            <a:schemeClr val="tx1"/>
                          </a:solidFill>
                          <a:latin typeface="Arial" pitchFamily="34" charset="0"/>
                        </a:defRPr>
                      </a:lvl7pPr>
                      <a:lvl8pPr fontAlgn="base">
                        <a:spcBef>
                          <a:spcPct val="20000"/>
                        </a:spcBef>
                        <a:spcAft>
                          <a:spcPct val="0"/>
                        </a:spcAft>
                        <a:tabLst>
                          <a:tab pos="180975" algn="l"/>
                        </a:tabLst>
                        <a:defRPr>
                          <a:solidFill>
                            <a:schemeClr val="tx1"/>
                          </a:solidFill>
                          <a:latin typeface="Arial" pitchFamily="34" charset="0"/>
                        </a:defRPr>
                      </a:lvl8pPr>
                      <a:lvl9pPr fontAlgn="base">
                        <a:spcBef>
                          <a:spcPct val="20000"/>
                        </a:spcBef>
                        <a:spcAft>
                          <a:spcPct val="0"/>
                        </a:spcAft>
                        <a:tabLst>
                          <a:tab pos="180975" algn="l"/>
                        </a:tabLs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FW, nebo CRP</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739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chemeClr val="tx1"/>
                          </a:solidFill>
                          <a:effectLst/>
                          <a:latin typeface="+mn-lt"/>
                          <a:cs typeface="Times New Roman" pitchFamily="18" charset="0"/>
                        </a:rPr>
                        <a:t>Únava </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180975" algn="l"/>
                        </a:tabLst>
                        <a:defRPr sz="2800">
                          <a:solidFill>
                            <a:schemeClr val="tx1"/>
                          </a:solidFill>
                          <a:latin typeface="Arial" pitchFamily="34" charset="0"/>
                        </a:defRPr>
                      </a:lvl1pPr>
                      <a:lvl2pPr>
                        <a:spcBef>
                          <a:spcPct val="20000"/>
                        </a:spcBef>
                        <a:tabLst>
                          <a:tab pos="180975" algn="l"/>
                        </a:tabLst>
                        <a:defRPr sz="2400">
                          <a:solidFill>
                            <a:schemeClr val="tx1"/>
                          </a:solidFill>
                          <a:latin typeface="Arial" pitchFamily="34" charset="0"/>
                        </a:defRPr>
                      </a:lvl2pPr>
                      <a:lvl3pPr>
                        <a:spcBef>
                          <a:spcPct val="20000"/>
                        </a:spcBef>
                        <a:tabLst>
                          <a:tab pos="180975" algn="l"/>
                        </a:tabLst>
                        <a:defRPr sz="2000">
                          <a:solidFill>
                            <a:schemeClr val="tx1"/>
                          </a:solidFill>
                          <a:latin typeface="Arial" pitchFamily="34" charset="0"/>
                        </a:defRPr>
                      </a:lvl3pPr>
                      <a:lvl4pPr>
                        <a:spcBef>
                          <a:spcPct val="20000"/>
                        </a:spcBef>
                        <a:tabLst>
                          <a:tab pos="180975" algn="l"/>
                        </a:tabLst>
                        <a:defRPr>
                          <a:solidFill>
                            <a:schemeClr val="tx1"/>
                          </a:solidFill>
                          <a:latin typeface="Arial" pitchFamily="34" charset="0"/>
                        </a:defRPr>
                      </a:lvl4pPr>
                      <a:lvl5pPr>
                        <a:spcBef>
                          <a:spcPct val="20000"/>
                        </a:spcBef>
                        <a:tabLst>
                          <a:tab pos="180975" algn="l"/>
                        </a:tabLst>
                        <a:defRPr>
                          <a:solidFill>
                            <a:schemeClr val="tx1"/>
                          </a:solidFill>
                          <a:latin typeface="Arial" pitchFamily="34" charset="0"/>
                        </a:defRPr>
                      </a:lvl5pPr>
                      <a:lvl6pPr fontAlgn="base">
                        <a:spcBef>
                          <a:spcPct val="20000"/>
                        </a:spcBef>
                        <a:spcAft>
                          <a:spcPct val="0"/>
                        </a:spcAft>
                        <a:tabLst>
                          <a:tab pos="180975" algn="l"/>
                        </a:tabLst>
                        <a:defRPr>
                          <a:solidFill>
                            <a:schemeClr val="tx1"/>
                          </a:solidFill>
                          <a:latin typeface="Arial" pitchFamily="34" charset="0"/>
                        </a:defRPr>
                      </a:lvl6pPr>
                      <a:lvl7pPr fontAlgn="base">
                        <a:spcBef>
                          <a:spcPct val="20000"/>
                        </a:spcBef>
                        <a:spcAft>
                          <a:spcPct val="0"/>
                        </a:spcAft>
                        <a:tabLst>
                          <a:tab pos="180975" algn="l"/>
                        </a:tabLst>
                        <a:defRPr>
                          <a:solidFill>
                            <a:schemeClr val="tx1"/>
                          </a:solidFill>
                          <a:latin typeface="Arial" pitchFamily="34" charset="0"/>
                        </a:defRPr>
                      </a:lvl7pPr>
                      <a:lvl8pPr fontAlgn="base">
                        <a:spcBef>
                          <a:spcPct val="20000"/>
                        </a:spcBef>
                        <a:spcAft>
                          <a:spcPct val="0"/>
                        </a:spcAft>
                        <a:tabLst>
                          <a:tab pos="180975" algn="l"/>
                        </a:tabLst>
                        <a:defRPr>
                          <a:solidFill>
                            <a:schemeClr val="tx1"/>
                          </a:solidFill>
                          <a:latin typeface="Arial" pitchFamily="34" charset="0"/>
                        </a:defRPr>
                      </a:lvl8pPr>
                      <a:lvl9pPr fontAlgn="base">
                        <a:spcBef>
                          <a:spcPct val="20000"/>
                        </a:spcBef>
                        <a:spcAft>
                          <a:spcPct val="0"/>
                        </a:spcAft>
                        <a:tabLst>
                          <a:tab pos="180975" algn="l"/>
                        </a:tabLs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tab pos="180975" algn="l"/>
                        </a:tabLst>
                      </a:pPr>
                      <a:r>
                        <a:rPr kumimoji="0" lang="cs-CZ" altLang="cs-CZ" sz="1600" b="0" i="0" u="none" strike="noStrike" cap="none" normalizeH="0" baseline="0" smtClean="0">
                          <a:ln>
                            <a:noFill/>
                          </a:ln>
                          <a:solidFill>
                            <a:schemeClr val="tx1"/>
                          </a:solidFill>
                          <a:effectLst/>
                          <a:latin typeface="+mn-lt"/>
                        </a:rPr>
                        <a:t> </a:t>
                      </a:r>
                      <a:r>
                        <a:rPr kumimoji="0" lang="en-GB" altLang="cs-CZ" sz="1600" b="0" i="0" u="none" strike="noStrike" cap="none" normalizeH="0" baseline="0" smtClean="0">
                          <a:ln>
                            <a:noFill/>
                          </a:ln>
                          <a:solidFill>
                            <a:schemeClr val="tx1"/>
                          </a:solidFill>
                          <a:effectLst/>
                          <a:latin typeface="+mn-lt"/>
                          <a:cs typeface="Times New Roman" pitchFamily="18" charset="0"/>
                        </a:rPr>
                        <a:t>VAS</a:t>
                      </a:r>
                      <a:endParaRPr kumimoji="0" lang="en-GB" altLang="cs-CZ" sz="16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5500">
                <a:tc gridSpan="2">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dirty="0" smtClean="0">
                          <a:ln>
                            <a:noFill/>
                          </a:ln>
                          <a:solidFill>
                            <a:schemeClr val="tx1"/>
                          </a:solidFill>
                          <a:effectLst/>
                          <a:latin typeface="+mn-lt"/>
                          <a:cs typeface="Times New Roman" pitchFamily="18" charset="0"/>
                        </a:rPr>
                        <a:t>* </a:t>
                      </a:r>
                      <a:r>
                        <a:rPr kumimoji="0" lang="en-GB" altLang="cs-CZ" sz="1600" b="0" i="0" u="none" strike="noStrike" cap="none" normalizeH="0" baseline="0" dirty="0" err="1" smtClean="0">
                          <a:ln>
                            <a:noFill/>
                          </a:ln>
                          <a:solidFill>
                            <a:schemeClr val="tx1"/>
                          </a:solidFill>
                          <a:effectLst/>
                          <a:latin typeface="+mn-lt"/>
                          <a:cs typeface="Times New Roman" pitchFamily="18" charset="0"/>
                        </a:rPr>
                        <a:t>sternoklavikulární</a:t>
                      </a:r>
                      <a:r>
                        <a:rPr kumimoji="0" lang="en-GB" altLang="cs-CZ" sz="1600" b="0" i="0" u="none" strike="noStrike" cap="none" normalizeH="0" baseline="0" dirty="0" smtClean="0">
                          <a:ln>
                            <a:noFill/>
                          </a:ln>
                          <a:solidFill>
                            <a:schemeClr val="tx1"/>
                          </a:solidFill>
                          <a:effectLst/>
                          <a:latin typeface="+mn-lt"/>
                          <a:cs typeface="Times New Roman" pitchFamily="18" charset="0"/>
                        </a:rPr>
                        <a:t>, </a:t>
                      </a:r>
                      <a:r>
                        <a:rPr kumimoji="0" lang="en-GB" altLang="cs-CZ" sz="1600" b="0" i="0" u="none" strike="noStrike" cap="none" normalizeH="0" baseline="0" dirty="0" err="1" smtClean="0">
                          <a:ln>
                            <a:noFill/>
                          </a:ln>
                          <a:solidFill>
                            <a:schemeClr val="tx1"/>
                          </a:solidFill>
                          <a:effectLst/>
                          <a:latin typeface="+mn-lt"/>
                          <a:cs typeface="Times New Roman" pitchFamily="18" charset="0"/>
                        </a:rPr>
                        <a:t>akromioklavikulární</a:t>
                      </a:r>
                      <a:r>
                        <a:rPr kumimoji="0" lang="en-GB" altLang="cs-CZ" sz="1600" b="0" i="0" u="none" strike="noStrike" cap="none" normalizeH="0" baseline="0" dirty="0" smtClean="0">
                          <a:ln>
                            <a:noFill/>
                          </a:ln>
                          <a:solidFill>
                            <a:schemeClr val="tx1"/>
                          </a:solidFill>
                          <a:effectLst/>
                          <a:latin typeface="+mn-lt"/>
                          <a:cs typeface="Times New Roman" pitchFamily="18" charset="0"/>
                        </a:rPr>
                        <a:t>, </a:t>
                      </a:r>
                      <a:r>
                        <a:rPr kumimoji="0" lang="en-GB" altLang="cs-CZ" sz="1600" b="0" i="0" u="none" strike="noStrike" cap="none" normalizeH="0" baseline="0" dirty="0" err="1" smtClean="0">
                          <a:ln>
                            <a:noFill/>
                          </a:ln>
                          <a:solidFill>
                            <a:schemeClr val="tx1"/>
                          </a:solidFill>
                          <a:effectLst/>
                          <a:latin typeface="+mn-lt"/>
                          <a:cs typeface="Times New Roman" pitchFamily="18" charset="0"/>
                        </a:rPr>
                        <a:t>ramenní</a:t>
                      </a:r>
                      <a:r>
                        <a:rPr kumimoji="0" lang="en-GB" altLang="cs-CZ" sz="1600" b="0" i="0" u="none" strike="noStrike" cap="none" normalizeH="0" baseline="0" dirty="0" smtClean="0">
                          <a:ln>
                            <a:noFill/>
                          </a:ln>
                          <a:solidFill>
                            <a:schemeClr val="tx1"/>
                          </a:solidFill>
                          <a:effectLst/>
                          <a:latin typeface="+mn-lt"/>
                          <a:cs typeface="Times New Roman" pitchFamily="18" charset="0"/>
                        </a:rPr>
                        <a:t>, </a:t>
                      </a:r>
                      <a:r>
                        <a:rPr kumimoji="0" lang="en-GB" altLang="cs-CZ" sz="1600" b="0" i="0" u="none" strike="noStrike" cap="none" normalizeH="0" baseline="0" dirty="0" err="1" smtClean="0">
                          <a:ln>
                            <a:noFill/>
                          </a:ln>
                          <a:solidFill>
                            <a:schemeClr val="tx1"/>
                          </a:solidFill>
                          <a:effectLst/>
                          <a:latin typeface="+mn-lt"/>
                          <a:cs typeface="Times New Roman" pitchFamily="18" charset="0"/>
                        </a:rPr>
                        <a:t>loketní</a:t>
                      </a:r>
                      <a:r>
                        <a:rPr kumimoji="0" lang="en-GB" altLang="cs-CZ" sz="1600" b="0" i="0" u="none" strike="noStrike" cap="none" normalizeH="0" baseline="0" dirty="0" smtClean="0">
                          <a:ln>
                            <a:noFill/>
                          </a:ln>
                          <a:solidFill>
                            <a:schemeClr val="tx1"/>
                          </a:solidFill>
                          <a:effectLst/>
                          <a:latin typeface="+mn-lt"/>
                          <a:cs typeface="Times New Roman" pitchFamily="18" charset="0"/>
                        </a:rPr>
                        <a:t>, </a:t>
                      </a:r>
                      <a:r>
                        <a:rPr kumimoji="0" lang="en-GB" altLang="cs-CZ" sz="1600" b="0" i="0" u="none" strike="noStrike" cap="none" normalizeH="0" baseline="0" dirty="0" err="1" smtClean="0">
                          <a:ln>
                            <a:noFill/>
                          </a:ln>
                          <a:solidFill>
                            <a:schemeClr val="tx1"/>
                          </a:solidFill>
                          <a:effectLst/>
                          <a:latin typeface="+mn-lt"/>
                          <a:cs typeface="Times New Roman" pitchFamily="18" charset="0"/>
                        </a:rPr>
                        <a:t>zápěstní</a:t>
                      </a:r>
                      <a:r>
                        <a:rPr kumimoji="0" lang="en-GB" altLang="cs-CZ" sz="1600" b="0" i="0" u="none" strike="noStrike" cap="none" normalizeH="0" baseline="0" dirty="0" smtClean="0">
                          <a:ln>
                            <a:noFill/>
                          </a:ln>
                          <a:solidFill>
                            <a:schemeClr val="tx1"/>
                          </a:solidFill>
                          <a:effectLst/>
                          <a:latin typeface="+mn-lt"/>
                          <a:cs typeface="Times New Roman" pitchFamily="18" charset="0"/>
                        </a:rPr>
                        <a:t>, MCP HK, PIP </a:t>
                      </a:r>
                      <a:br>
                        <a:rPr kumimoji="0" lang="en-GB" altLang="cs-CZ" sz="1600" b="0" i="0" u="none" strike="noStrike" cap="none" normalizeH="0" baseline="0" dirty="0" smtClean="0">
                          <a:ln>
                            <a:noFill/>
                          </a:ln>
                          <a:solidFill>
                            <a:schemeClr val="tx1"/>
                          </a:solidFill>
                          <a:effectLst/>
                          <a:latin typeface="+mn-lt"/>
                          <a:cs typeface="Times New Roman" pitchFamily="18" charset="0"/>
                        </a:rPr>
                      </a:br>
                      <a:r>
                        <a:rPr kumimoji="0" lang="en-GB" altLang="cs-CZ" sz="1600" b="0" i="0" u="none" strike="noStrike" cap="none" normalizeH="0" baseline="0" dirty="0" smtClean="0">
                          <a:ln>
                            <a:noFill/>
                          </a:ln>
                          <a:solidFill>
                            <a:schemeClr val="tx1"/>
                          </a:solidFill>
                          <a:effectLst/>
                          <a:latin typeface="+mn-lt"/>
                          <a:cs typeface="Times New Roman" pitchFamily="18" charset="0"/>
                        </a:rPr>
                        <a:t>   HK, </a:t>
                      </a:r>
                      <a:r>
                        <a:rPr kumimoji="0" lang="en-GB" altLang="cs-CZ" sz="1600" b="0" i="0" u="none" strike="noStrike" cap="none" normalizeH="0" baseline="0" dirty="0" err="1" smtClean="0">
                          <a:ln>
                            <a:noFill/>
                          </a:ln>
                          <a:solidFill>
                            <a:schemeClr val="tx1"/>
                          </a:solidFill>
                          <a:effectLst/>
                          <a:latin typeface="+mn-lt"/>
                          <a:cs typeface="Times New Roman" pitchFamily="18" charset="0"/>
                        </a:rPr>
                        <a:t>kolenní</a:t>
                      </a:r>
                      <a:r>
                        <a:rPr kumimoji="0" lang="en-GB" altLang="cs-CZ" sz="1600" b="0" i="0" u="none" strike="noStrike" cap="none" normalizeH="0" baseline="0" dirty="0" smtClean="0">
                          <a:ln>
                            <a:noFill/>
                          </a:ln>
                          <a:solidFill>
                            <a:schemeClr val="tx1"/>
                          </a:solidFill>
                          <a:effectLst/>
                          <a:latin typeface="+mn-lt"/>
                          <a:cs typeface="Times New Roman" pitchFamily="18" charset="0"/>
                        </a:rPr>
                        <a:t>, </a:t>
                      </a:r>
                      <a:r>
                        <a:rPr kumimoji="0" lang="en-GB" altLang="cs-CZ" sz="1600" b="0" i="0" u="none" strike="noStrike" cap="none" normalizeH="0" baseline="0" dirty="0" err="1" smtClean="0">
                          <a:ln>
                            <a:noFill/>
                          </a:ln>
                          <a:solidFill>
                            <a:schemeClr val="tx1"/>
                          </a:solidFill>
                          <a:effectLst/>
                          <a:latin typeface="+mn-lt"/>
                          <a:cs typeface="Times New Roman" pitchFamily="18" charset="0"/>
                        </a:rPr>
                        <a:t>hlezenný</a:t>
                      </a:r>
                      <a:r>
                        <a:rPr kumimoji="0" lang="en-GB" altLang="cs-CZ" sz="1600" b="0" i="0" u="none" strike="noStrike" cap="none" normalizeH="0" baseline="0" dirty="0" smtClean="0">
                          <a:ln>
                            <a:noFill/>
                          </a:ln>
                          <a:solidFill>
                            <a:schemeClr val="tx1"/>
                          </a:solidFill>
                          <a:effectLst/>
                          <a:latin typeface="+mn-lt"/>
                          <a:cs typeface="Times New Roman" pitchFamily="18" charset="0"/>
                        </a:rPr>
                        <a:t>, MTP DK </a:t>
                      </a:r>
                      <a:r>
                        <a:rPr kumimoji="0" lang="en-GB" altLang="cs-CZ" sz="1600" b="0" i="0" u="none" strike="noStrike" cap="none" normalizeH="0" baseline="0" dirty="0" err="1" smtClean="0">
                          <a:ln>
                            <a:noFill/>
                          </a:ln>
                          <a:solidFill>
                            <a:schemeClr val="tx1"/>
                          </a:solidFill>
                          <a:effectLst/>
                          <a:latin typeface="+mn-lt"/>
                          <a:cs typeface="Times New Roman" pitchFamily="18" charset="0"/>
                        </a:rPr>
                        <a:t>oboustranně</a:t>
                      </a:r>
                      <a:endParaRPr kumimoji="0" lang="en-GB" altLang="cs-CZ" sz="16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cs-CZ"/>
                    </a:p>
                  </a:txBody>
                  <a:tcPr/>
                </a:tc>
              </a:tr>
            </a:tbl>
          </a:graphicData>
        </a:graphic>
      </p:graphicFrame>
      <p:sp>
        <p:nvSpPr>
          <p:cNvPr id="43142" name="Rectangle 134"/>
          <p:cNvSpPr>
            <a:spLocks noChangeArrowheads="1"/>
          </p:cNvSpPr>
          <p:nvPr/>
        </p:nvSpPr>
        <p:spPr bwMode="auto">
          <a:xfrm>
            <a:off x="1379538" y="0"/>
            <a:ext cx="6740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sz="2400" b="1" dirty="0" err="1">
                <a:latin typeface="+mj-lt"/>
              </a:rPr>
              <a:t>Základní</a:t>
            </a:r>
            <a:r>
              <a:rPr lang="en-GB" altLang="cs-CZ" sz="2400" b="1" dirty="0">
                <a:latin typeface="+mj-lt"/>
              </a:rPr>
              <a:t> </a:t>
            </a:r>
            <a:r>
              <a:rPr lang="en-GB" altLang="cs-CZ" sz="2400" b="1" dirty="0" err="1">
                <a:latin typeface="+mj-lt"/>
              </a:rPr>
              <a:t>vyšetřovací</a:t>
            </a:r>
            <a:r>
              <a:rPr lang="en-GB" altLang="cs-CZ" sz="2400" b="1" dirty="0">
                <a:latin typeface="+mj-lt"/>
              </a:rPr>
              <a:t> </a:t>
            </a:r>
            <a:r>
              <a:rPr lang="en-GB" altLang="cs-CZ" sz="2400" b="1" dirty="0" err="1">
                <a:latin typeface="+mj-lt"/>
              </a:rPr>
              <a:t>soubor</a:t>
            </a:r>
            <a:r>
              <a:rPr lang="en-GB" altLang="cs-CZ" sz="2400" b="1" dirty="0">
                <a:latin typeface="+mj-lt"/>
              </a:rPr>
              <a:t> </a:t>
            </a:r>
            <a:r>
              <a:rPr lang="en-GB" altLang="cs-CZ" sz="2400" b="1" dirty="0" err="1">
                <a:latin typeface="+mj-lt"/>
              </a:rPr>
              <a:t>dle</a:t>
            </a:r>
            <a:r>
              <a:rPr lang="en-GB" altLang="cs-CZ" sz="2400" b="1" dirty="0">
                <a:latin typeface="+mj-lt"/>
              </a:rPr>
              <a:t> ASAS </a:t>
            </a:r>
            <a:r>
              <a:rPr lang="en-GB" altLang="cs-CZ" sz="2400" dirty="0">
                <a:latin typeface="+mj-lt"/>
              </a:rPr>
              <a:t>[4]</a:t>
            </a:r>
          </a:p>
        </p:txBody>
      </p:sp>
    </p:spTree>
    <p:extLst>
      <p:ext uri="{BB962C8B-B14F-4D97-AF65-F5344CB8AC3E}">
        <p14:creationId xmlns:p14="http://schemas.microsoft.com/office/powerpoint/2010/main" val="371274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68" name="Rectangle 32"/>
          <p:cNvSpPr>
            <a:spLocks noChangeArrowheads="1"/>
          </p:cNvSpPr>
          <p:nvPr/>
        </p:nvSpPr>
        <p:spPr bwMode="auto">
          <a:xfrm>
            <a:off x="0" y="2759075"/>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228600" algn="l"/>
              </a:tabLst>
              <a:defRPr>
                <a:solidFill>
                  <a:schemeClr val="tx1"/>
                </a:solidFill>
                <a:latin typeface="Arial" pitchFamily="34" charset="0"/>
              </a:defRPr>
            </a:lvl1pPr>
            <a:lvl2pPr>
              <a:tabLst>
                <a:tab pos="228600" algn="l"/>
              </a:tabLst>
              <a:defRPr>
                <a:solidFill>
                  <a:schemeClr val="tx1"/>
                </a:solidFill>
                <a:latin typeface="Arial" pitchFamily="34" charset="0"/>
              </a:defRPr>
            </a:lvl2pPr>
            <a:lvl3pPr>
              <a:tabLst>
                <a:tab pos="228600" algn="l"/>
              </a:tabLst>
              <a:defRPr>
                <a:solidFill>
                  <a:schemeClr val="tx1"/>
                </a:solidFill>
                <a:latin typeface="Arial" pitchFamily="34" charset="0"/>
              </a:defRPr>
            </a:lvl3pPr>
            <a:lvl4pPr>
              <a:tabLst>
                <a:tab pos="228600" algn="l"/>
              </a:tabLst>
              <a:defRPr>
                <a:solidFill>
                  <a:schemeClr val="tx1"/>
                </a:solidFill>
                <a:latin typeface="Arial" pitchFamily="34" charset="0"/>
              </a:defRPr>
            </a:lvl4pPr>
            <a:lvl5pPr>
              <a:tabLst>
                <a:tab pos="228600" algn="l"/>
              </a:tabLst>
              <a:defRPr>
                <a:solidFill>
                  <a:schemeClr val="tx1"/>
                </a:solidFill>
                <a:latin typeface="Arial" pitchFamily="34" charset="0"/>
              </a:defRPr>
            </a:lvl5pPr>
            <a:lvl6pPr fontAlgn="base">
              <a:spcBef>
                <a:spcPct val="0"/>
              </a:spcBef>
              <a:spcAft>
                <a:spcPct val="0"/>
              </a:spcAft>
              <a:tabLst>
                <a:tab pos="228600" algn="l"/>
              </a:tabLst>
              <a:defRPr>
                <a:solidFill>
                  <a:schemeClr val="tx1"/>
                </a:solidFill>
                <a:latin typeface="Arial" pitchFamily="34" charset="0"/>
              </a:defRPr>
            </a:lvl6pPr>
            <a:lvl7pPr fontAlgn="base">
              <a:spcBef>
                <a:spcPct val="0"/>
              </a:spcBef>
              <a:spcAft>
                <a:spcPct val="0"/>
              </a:spcAft>
              <a:tabLst>
                <a:tab pos="228600" algn="l"/>
              </a:tabLst>
              <a:defRPr>
                <a:solidFill>
                  <a:schemeClr val="tx1"/>
                </a:solidFill>
                <a:latin typeface="Arial" pitchFamily="34" charset="0"/>
              </a:defRPr>
            </a:lvl7pPr>
            <a:lvl8pPr fontAlgn="base">
              <a:spcBef>
                <a:spcPct val="0"/>
              </a:spcBef>
              <a:spcAft>
                <a:spcPct val="0"/>
              </a:spcAft>
              <a:tabLst>
                <a:tab pos="228600" algn="l"/>
              </a:tabLst>
              <a:defRPr>
                <a:solidFill>
                  <a:schemeClr val="tx1"/>
                </a:solidFill>
                <a:latin typeface="Arial" pitchFamily="34" charset="0"/>
              </a:defRPr>
            </a:lvl8pPr>
            <a:lvl9pPr fontAlgn="base">
              <a:spcBef>
                <a:spcPct val="0"/>
              </a:spcBef>
              <a:spcAft>
                <a:spcPct val="0"/>
              </a:spcAft>
              <a:tabLst>
                <a:tab pos="228600" algn="l"/>
              </a:tabLst>
              <a:defRPr>
                <a:solidFill>
                  <a:schemeClr val="tx1"/>
                </a:solidFill>
                <a:latin typeface="Arial" pitchFamily="34" charset="0"/>
              </a:defRPr>
            </a:lvl9pPr>
          </a:lstStyle>
          <a:p>
            <a:r>
              <a:rPr lang="cs-CZ" altLang="cs-CZ" sz="1000">
                <a:cs typeface="Times New Roman" pitchFamily="18" charset="0"/>
              </a:rPr>
              <a:t/>
            </a:r>
            <a:br>
              <a:rPr lang="cs-CZ" altLang="cs-CZ" sz="1000">
                <a:cs typeface="Times New Roman" pitchFamily="18" charset="0"/>
              </a:rPr>
            </a:br>
            <a:endParaRPr lang="cs-CZ" altLang="cs-CZ"/>
          </a:p>
        </p:txBody>
      </p:sp>
      <p:sp>
        <p:nvSpPr>
          <p:cNvPr id="40175" name="Rectangle 239"/>
          <p:cNvSpPr>
            <a:spLocks noGrp="1" noChangeArrowheads="1"/>
          </p:cNvSpPr>
          <p:nvPr>
            <p:ph type="body" idx="1"/>
          </p:nvPr>
        </p:nvSpPr>
        <p:spPr>
          <a:xfrm>
            <a:off x="395288" y="1772369"/>
            <a:ext cx="8229600" cy="4752975"/>
          </a:xfrm>
        </p:spPr>
        <p:txBody>
          <a:bodyPr>
            <a:normAutofit/>
          </a:bodyPr>
          <a:lstStyle/>
          <a:p>
            <a:pPr marL="609600" indent="-609600">
              <a:lnSpc>
                <a:spcPct val="80000"/>
              </a:lnSpc>
              <a:buFontTx/>
              <a:buNone/>
            </a:pPr>
            <a:r>
              <a:rPr lang="cs-CZ" altLang="cs-CZ" sz="1400" b="1" dirty="0"/>
              <a:t>	</a:t>
            </a:r>
            <a:r>
              <a:rPr lang="en-GB" altLang="cs-CZ" sz="1400" dirty="0" err="1"/>
              <a:t>Hodnotí</a:t>
            </a:r>
            <a:r>
              <a:rPr lang="en-GB" altLang="cs-CZ" sz="1400" dirty="0"/>
              <a:t> se </a:t>
            </a:r>
            <a:r>
              <a:rPr lang="en-GB" altLang="cs-CZ" sz="1400" dirty="0" err="1"/>
              <a:t>na</a:t>
            </a:r>
            <a:r>
              <a:rPr lang="en-GB" altLang="cs-CZ" sz="1400" dirty="0"/>
              <a:t> </a:t>
            </a:r>
            <a:r>
              <a:rPr lang="en-GB" altLang="cs-CZ" sz="1400" dirty="0" err="1"/>
              <a:t>vizuální</a:t>
            </a:r>
            <a:r>
              <a:rPr lang="en-GB" altLang="cs-CZ" sz="1400" dirty="0"/>
              <a:t> </a:t>
            </a:r>
            <a:r>
              <a:rPr lang="en-GB" altLang="cs-CZ" sz="1400" dirty="0" err="1"/>
              <a:t>analogové</a:t>
            </a:r>
            <a:r>
              <a:rPr lang="en-GB" altLang="cs-CZ" sz="1400" dirty="0"/>
              <a:t> </a:t>
            </a:r>
            <a:r>
              <a:rPr lang="en-GB" altLang="cs-CZ" sz="1400" dirty="0" err="1"/>
              <a:t>škále</a:t>
            </a:r>
            <a:r>
              <a:rPr lang="en-GB" altLang="cs-CZ" sz="1400" dirty="0"/>
              <a:t> 100mm od 0 mm (</a:t>
            </a:r>
            <a:r>
              <a:rPr lang="en-GB" altLang="cs-CZ" sz="1400" dirty="0" err="1"/>
              <a:t>žádná</a:t>
            </a:r>
            <a:r>
              <a:rPr lang="en-GB" altLang="cs-CZ" sz="1400" dirty="0"/>
              <a:t>) do 100 mm (</a:t>
            </a:r>
            <a:r>
              <a:rPr lang="en-GB" altLang="cs-CZ" sz="1400" dirty="0" err="1"/>
              <a:t>velmi</a:t>
            </a:r>
            <a:r>
              <a:rPr lang="en-GB" altLang="cs-CZ" sz="1400" dirty="0"/>
              <a:t> </a:t>
            </a:r>
            <a:r>
              <a:rPr lang="en-GB" altLang="cs-CZ" sz="1400" dirty="0" err="1"/>
              <a:t>těžká</a:t>
            </a:r>
            <a:r>
              <a:rPr lang="en-GB" altLang="cs-CZ" sz="1400" dirty="0"/>
              <a:t> </a:t>
            </a:r>
            <a:r>
              <a:rPr lang="en-GB" altLang="cs-CZ" sz="1400" dirty="0" err="1"/>
              <a:t>kvantita</a:t>
            </a:r>
            <a:r>
              <a:rPr lang="en-GB" altLang="cs-CZ" sz="1400" dirty="0"/>
              <a:t> </a:t>
            </a:r>
            <a:r>
              <a:rPr lang="en-GB" altLang="cs-CZ" sz="1400" dirty="0" err="1"/>
              <a:t>uvedeného</a:t>
            </a:r>
            <a:r>
              <a:rPr lang="en-GB" altLang="cs-CZ" sz="1400" dirty="0"/>
              <a:t> </a:t>
            </a:r>
            <a:r>
              <a:rPr lang="en-GB" altLang="cs-CZ" sz="1400" dirty="0" err="1"/>
              <a:t>stesku</a:t>
            </a:r>
            <a:r>
              <a:rPr lang="en-GB" altLang="cs-CZ" sz="1400" dirty="0"/>
              <a:t>)</a:t>
            </a:r>
            <a:endParaRPr lang="cs-CZ" altLang="cs-CZ" sz="1400" dirty="0"/>
          </a:p>
          <a:p>
            <a:pPr marL="609600" indent="-609600">
              <a:lnSpc>
                <a:spcPct val="80000"/>
              </a:lnSpc>
            </a:pPr>
            <a:endParaRPr lang="cs-CZ" altLang="cs-CZ" sz="1400" dirty="0"/>
          </a:p>
          <a:p>
            <a:pPr marL="609600" indent="-609600">
              <a:lnSpc>
                <a:spcPct val="80000"/>
              </a:lnSpc>
            </a:pPr>
            <a:r>
              <a:rPr lang="en-GB" altLang="cs-CZ" sz="1400" dirty="0" err="1"/>
              <a:t>Jak</a:t>
            </a:r>
            <a:r>
              <a:rPr lang="en-GB" altLang="cs-CZ" sz="1400" dirty="0"/>
              <a:t> </a:t>
            </a:r>
            <a:r>
              <a:rPr lang="en-GB" altLang="cs-CZ" sz="1400" dirty="0" err="1"/>
              <a:t>byste</a:t>
            </a:r>
            <a:r>
              <a:rPr lang="en-GB" altLang="cs-CZ" sz="1400" dirty="0"/>
              <a:t> </a:t>
            </a:r>
            <a:r>
              <a:rPr lang="en-GB" altLang="cs-CZ" sz="1400" dirty="0" err="1"/>
              <a:t>popsal</a:t>
            </a:r>
            <a:r>
              <a:rPr lang="en-GB" altLang="cs-CZ" sz="1400" dirty="0"/>
              <a:t>/a </a:t>
            </a:r>
            <a:r>
              <a:rPr lang="en-GB" altLang="cs-CZ" sz="1400" dirty="0" err="1"/>
              <a:t>celkovou</a:t>
            </a:r>
            <a:r>
              <a:rPr lang="en-GB" altLang="cs-CZ" sz="1400" dirty="0"/>
              <a:t> </a:t>
            </a:r>
            <a:r>
              <a:rPr lang="en-GB" altLang="cs-CZ" sz="1400" dirty="0" err="1"/>
              <a:t>slabost</a:t>
            </a:r>
            <a:r>
              <a:rPr lang="en-GB" altLang="cs-CZ" sz="1400" dirty="0"/>
              <a:t>/</a:t>
            </a:r>
            <a:r>
              <a:rPr lang="en-GB" altLang="cs-CZ" sz="1400" dirty="0" err="1"/>
              <a:t>únavu</a:t>
            </a:r>
            <a:r>
              <a:rPr lang="en-GB" altLang="cs-CZ" sz="1400" dirty="0"/>
              <a:t>, </a:t>
            </a:r>
            <a:r>
              <a:rPr lang="en-GB" altLang="cs-CZ" sz="1400" dirty="0" err="1"/>
              <a:t>kterou</a:t>
            </a:r>
            <a:r>
              <a:rPr lang="en-GB" altLang="cs-CZ" sz="1400" dirty="0"/>
              <a:t> </a:t>
            </a:r>
            <a:r>
              <a:rPr lang="en-GB" altLang="cs-CZ" sz="1400" dirty="0" err="1"/>
              <a:t>jste</a:t>
            </a:r>
            <a:r>
              <a:rPr lang="en-GB" altLang="cs-CZ" sz="1400" dirty="0"/>
              <a:t> </a:t>
            </a:r>
            <a:r>
              <a:rPr lang="en-GB" altLang="cs-CZ" sz="1400" dirty="0" err="1"/>
              <a:t>měl</a:t>
            </a:r>
            <a:r>
              <a:rPr lang="en-GB" altLang="cs-CZ" sz="1400" dirty="0"/>
              <a:t> v </a:t>
            </a:r>
            <a:r>
              <a:rPr lang="en-GB" altLang="cs-CZ" sz="1400" dirty="0" err="1"/>
              <a:t>uplynulém</a:t>
            </a:r>
            <a:r>
              <a:rPr lang="en-GB" altLang="cs-CZ" sz="1400" dirty="0"/>
              <a:t> </a:t>
            </a:r>
            <a:r>
              <a:rPr lang="en-GB" altLang="cs-CZ" sz="1400" dirty="0" err="1"/>
              <a:t>týdnu</a:t>
            </a:r>
            <a:r>
              <a:rPr lang="en-GB" altLang="cs-CZ" sz="1400" dirty="0"/>
              <a:t>?</a:t>
            </a:r>
            <a:r>
              <a:rPr lang="cs-CZ" altLang="cs-CZ" sz="1400" dirty="0"/>
              <a:t/>
            </a:r>
            <a:br>
              <a:rPr lang="cs-CZ" altLang="cs-CZ" sz="1400" dirty="0"/>
            </a:br>
            <a:endParaRPr lang="cs-CZ" altLang="cs-CZ" sz="1400" dirty="0"/>
          </a:p>
          <a:p>
            <a:pPr marL="609600" indent="-609600">
              <a:lnSpc>
                <a:spcPct val="80000"/>
              </a:lnSpc>
            </a:pPr>
            <a:r>
              <a:rPr lang="en-GB" altLang="cs-CZ" sz="1400" dirty="0" err="1"/>
              <a:t>Jak</a:t>
            </a:r>
            <a:r>
              <a:rPr lang="en-GB" altLang="cs-CZ" sz="1400" dirty="0"/>
              <a:t> </a:t>
            </a:r>
            <a:r>
              <a:rPr lang="en-GB" altLang="cs-CZ" sz="1400" dirty="0" err="1"/>
              <a:t>byste</a:t>
            </a:r>
            <a:r>
              <a:rPr lang="en-GB" altLang="cs-CZ" sz="1400" dirty="0"/>
              <a:t> </a:t>
            </a:r>
            <a:r>
              <a:rPr lang="en-GB" altLang="cs-CZ" sz="1400" dirty="0" err="1"/>
              <a:t>popsal</a:t>
            </a:r>
            <a:r>
              <a:rPr lang="en-GB" altLang="cs-CZ" sz="1400" dirty="0"/>
              <a:t>/a </a:t>
            </a:r>
            <a:r>
              <a:rPr lang="en-GB" altLang="cs-CZ" sz="1400" dirty="0" err="1"/>
              <a:t>celkovou</a:t>
            </a:r>
            <a:r>
              <a:rPr lang="en-GB" altLang="cs-CZ" sz="1400" dirty="0"/>
              <a:t> </a:t>
            </a:r>
            <a:r>
              <a:rPr lang="en-GB" altLang="cs-CZ" sz="1400" dirty="0" err="1"/>
              <a:t>bolest</a:t>
            </a:r>
            <a:r>
              <a:rPr lang="en-GB" altLang="cs-CZ" sz="1400" dirty="0"/>
              <a:t> </a:t>
            </a:r>
            <a:r>
              <a:rPr lang="en-GB" altLang="cs-CZ" sz="1400" dirty="0" err="1"/>
              <a:t>způsobenou</a:t>
            </a:r>
            <a:r>
              <a:rPr lang="en-GB" altLang="cs-CZ" sz="1400" dirty="0"/>
              <a:t> Bechtěrevovou </a:t>
            </a:r>
            <a:r>
              <a:rPr lang="en-GB" altLang="cs-CZ" sz="1400" dirty="0" err="1"/>
              <a:t>nemocí</a:t>
            </a:r>
            <a:r>
              <a:rPr lang="en-GB" altLang="cs-CZ" sz="1400" dirty="0"/>
              <a:t> </a:t>
            </a:r>
            <a:r>
              <a:rPr lang="en-GB" altLang="cs-CZ" sz="1400" dirty="0" err="1"/>
              <a:t>na</a:t>
            </a:r>
            <a:r>
              <a:rPr lang="en-GB" altLang="cs-CZ" sz="1400" dirty="0"/>
              <a:t> </a:t>
            </a:r>
            <a:r>
              <a:rPr lang="en-GB" altLang="cs-CZ" sz="1400" dirty="0" err="1"/>
              <a:t>krku</a:t>
            </a:r>
            <a:r>
              <a:rPr lang="en-GB" altLang="cs-CZ" sz="1400" dirty="0"/>
              <a:t>, v </a:t>
            </a:r>
            <a:r>
              <a:rPr lang="en-GB" altLang="cs-CZ" sz="1400" dirty="0" err="1"/>
              <a:t>zádech</a:t>
            </a:r>
            <a:r>
              <a:rPr lang="en-GB" altLang="cs-CZ" sz="1400" dirty="0"/>
              <a:t> </a:t>
            </a:r>
            <a:r>
              <a:rPr lang="en-GB" altLang="cs-CZ" sz="1400" dirty="0" err="1"/>
              <a:t>či</a:t>
            </a:r>
            <a:r>
              <a:rPr lang="en-GB" altLang="cs-CZ" sz="1400" dirty="0"/>
              <a:t> v </a:t>
            </a:r>
            <a:r>
              <a:rPr lang="en-GB" altLang="cs-CZ" sz="1400" dirty="0" err="1"/>
              <a:t>kyčlích</a:t>
            </a:r>
            <a:r>
              <a:rPr lang="en-GB" altLang="cs-CZ" sz="1400" dirty="0"/>
              <a:t>, </a:t>
            </a:r>
            <a:r>
              <a:rPr lang="en-GB" altLang="cs-CZ" sz="1400" dirty="0" err="1"/>
              <a:t>kterou</a:t>
            </a:r>
            <a:r>
              <a:rPr lang="en-GB" altLang="cs-CZ" sz="1400" dirty="0"/>
              <a:t> </a:t>
            </a:r>
            <a:r>
              <a:rPr lang="en-GB" altLang="cs-CZ" sz="1400" dirty="0" err="1"/>
              <a:t>jste</a:t>
            </a:r>
            <a:r>
              <a:rPr lang="en-GB" altLang="cs-CZ" sz="1400" dirty="0"/>
              <a:t> </a:t>
            </a:r>
            <a:r>
              <a:rPr lang="en-GB" altLang="cs-CZ" sz="1400" dirty="0" err="1"/>
              <a:t>měl</a:t>
            </a:r>
            <a:r>
              <a:rPr lang="en-GB" altLang="cs-CZ" sz="1400" dirty="0"/>
              <a:t>/a v </a:t>
            </a:r>
            <a:r>
              <a:rPr lang="en-GB" altLang="cs-CZ" sz="1400" dirty="0" err="1"/>
              <a:t>uplynulém</a:t>
            </a:r>
            <a:r>
              <a:rPr lang="en-GB" altLang="cs-CZ" sz="1400" dirty="0"/>
              <a:t> </a:t>
            </a:r>
            <a:r>
              <a:rPr lang="en-GB" altLang="cs-CZ" sz="1400" dirty="0" err="1"/>
              <a:t>týdnu</a:t>
            </a:r>
            <a:r>
              <a:rPr lang="en-GB" altLang="cs-CZ" sz="1400" dirty="0"/>
              <a:t>?</a:t>
            </a:r>
            <a:endParaRPr lang="cs-CZ" altLang="cs-CZ" sz="1400" dirty="0"/>
          </a:p>
          <a:p>
            <a:pPr marL="609600" indent="-609600">
              <a:lnSpc>
                <a:spcPct val="80000"/>
              </a:lnSpc>
            </a:pPr>
            <a:endParaRPr lang="cs-CZ" altLang="cs-CZ" sz="1400" dirty="0"/>
          </a:p>
          <a:p>
            <a:pPr marL="609600" indent="-609600">
              <a:lnSpc>
                <a:spcPct val="80000"/>
              </a:lnSpc>
            </a:pPr>
            <a:r>
              <a:rPr lang="en-GB" altLang="cs-CZ" sz="1400" dirty="0" err="1"/>
              <a:t>Jak</a:t>
            </a:r>
            <a:r>
              <a:rPr lang="en-GB" altLang="cs-CZ" sz="1400" dirty="0"/>
              <a:t> </a:t>
            </a:r>
            <a:r>
              <a:rPr lang="en-GB" altLang="cs-CZ" sz="1400" dirty="0" err="1"/>
              <a:t>byste</a:t>
            </a:r>
            <a:r>
              <a:rPr lang="en-GB" altLang="cs-CZ" sz="1400" dirty="0"/>
              <a:t> </a:t>
            </a:r>
            <a:r>
              <a:rPr lang="en-GB" altLang="cs-CZ" sz="1400" dirty="0" err="1"/>
              <a:t>popsal</a:t>
            </a:r>
            <a:r>
              <a:rPr lang="en-GB" altLang="cs-CZ" sz="1400" dirty="0"/>
              <a:t>/a </a:t>
            </a:r>
            <a:r>
              <a:rPr lang="en-GB" altLang="cs-CZ" sz="1400" dirty="0" err="1"/>
              <a:t>celkovou</a:t>
            </a:r>
            <a:r>
              <a:rPr lang="en-GB" altLang="cs-CZ" sz="1400" dirty="0"/>
              <a:t> </a:t>
            </a:r>
            <a:r>
              <a:rPr lang="en-GB" altLang="cs-CZ" sz="1400" dirty="0" err="1"/>
              <a:t>bolest</a:t>
            </a:r>
            <a:r>
              <a:rPr lang="en-GB" altLang="cs-CZ" sz="1400" dirty="0"/>
              <a:t>/</a:t>
            </a:r>
            <a:r>
              <a:rPr lang="en-GB" altLang="cs-CZ" sz="1400" dirty="0" err="1"/>
              <a:t>otoky</a:t>
            </a:r>
            <a:r>
              <a:rPr lang="en-GB" altLang="cs-CZ" sz="1400" dirty="0"/>
              <a:t> </a:t>
            </a:r>
            <a:r>
              <a:rPr lang="en-GB" altLang="cs-CZ" sz="1400" dirty="0" err="1"/>
              <a:t>kloubů</a:t>
            </a:r>
            <a:r>
              <a:rPr lang="en-GB" altLang="cs-CZ" sz="1400" dirty="0"/>
              <a:t> (</a:t>
            </a:r>
            <a:r>
              <a:rPr lang="en-GB" altLang="cs-CZ" sz="1400" dirty="0" err="1"/>
              <a:t>jiných</a:t>
            </a:r>
            <a:r>
              <a:rPr lang="en-GB" altLang="cs-CZ" sz="1400" dirty="0"/>
              <a:t> </a:t>
            </a:r>
            <a:r>
              <a:rPr lang="en-GB" altLang="cs-CZ" sz="1400" dirty="0" err="1"/>
              <a:t>než</a:t>
            </a:r>
            <a:r>
              <a:rPr lang="en-GB" altLang="cs-CZ" sz="1400" dirty="0"/>
              <a:t> </a:t>
            </a:r>
            <a:r>
              <a:rPr lang="en-GB" altLang="cs-CZ" sz="1400" dirty="0" err="1"/>
              <a:t>na</a:t>
            </a:r>
            <a:r>
              <a:rPr lang="en-GB" altLang="cs-CZ" sz="1400" dirty="0"/>
              <a:t> </a:t>
            </a:r>
            <a:r>
              <a:rPr lang="en-GB" altLang="cs-CZ" sz="1400" dirty="0" err="1"/>
              <a:t>krku</a:t>
            </a:r>
            <a:r>
              <a:rPr lang="en-GB" altLang="cs-CZ" sz="1400" dirty="0"/>
              <a:t>, v </a:t>
            </a:r>
            <a:r>
              <a:rPr lang="en-GB" altLang="cs-CZ" sz="1400" dirty="0" err="1"/>
              <a:t>zádech</a:t>
            </a:r>
            <a:r>
              <a:rPr lang="en-GB" altLang="cs-CZ" sz="1400" dirty="0"/>
              <a:t> </a:t>
            </a:r>
            <a:r>
              <a:rPr lang="en-GB" altLang="cs-CZ" sz="1400" dirty="0" err="1"/>
              <a:t>či</a:t>
            </a:r>
            <a:r>
              <a:rPr lang="en-GB" altLang="cs-CZ" sz="1400" dirty="0"/>
              <a:t> v </a:t>
            </a:r>
            <a:r>
              <a:rPr lang="en-GB" altLang="cs-CZ" sz="1400" dirty="0" err="1"/>
              <a:t>kyčlích</a:t>
            </a:r>
            <a:r>
              <a:rPr lang="en-GB" altLang="cs-CZ" sz="1400" dirty="0"/>
              <a:t>), </a:t>
            </a:r>
            <a:r>
              <a:rPr lang="en-GB" altLang="cs-CZ" sz="1400" dirty="0" err="1"/>
              <a:t>které</a:t>
            </a:r>
            <a:r>
              <a:rPr lang="en-GB" altLang="cs-CZ" sz="1400" dirty="0"/>
              <a:t> </a:t>
            </a:r>
            <a:r>
              <a:rPr lang="en-GB" altLang="cs-CZ" sz="1400" dirty="0" err="1"/>
              <a:t>jste</a:t>
            </a:r>
            <a:r>
              <a:rPr lang="en-GB" altLang="cs-CZ" sz="1400" dirty="0"/>
              <a:t> </a:t>
            </a:r>
            <a:r>
              <a:rPr lang="en-GB" altLang="cs-CZ" sz="1400" dirty="0" err="1"/>
              <a:t>měl</a:t>
            </a:r>
            <a:r>
              <a:rPr lang="en-GB" altLang="cs-CZ" sz="1400" dirty="0"/>
              <a:t> v </a:t>
            </a:r>
            <a:r>
              <a:rPr lang="en-GB" altLang="cs-CZ" sz="1400" dirty="0" err="1"/>
              <a:t>uplynulém</a:t>
            </a:r>
            <a:r>
              <a:rPr lang="en-GB" altLang="cs-CZ" sz="1400" dirty="0"/>
              <a:t> </a:t>
            </a:r>
            <a:r>
              <a:rPr lang="en-GB" altLang="cs-CZ" sz="1400" dirty="0" err="1"/>
              <a:t>týdnu</a:t>
            </a:r>
            <a:r>
              <a:rPr lang="en-GB" altLang="cs-CZ" sz="1400" dirty="0"/>
              <a:t>?</a:t>
            </a:r>
            <a:r>
              <a:rPr lang="cs-CZ" altLang="cs-CZ" sz="1400" dirty="0"/>
              <a:t/>
            </a:r>
            <a:br>
              <a:rPr lang="cs-CZ" altLang="cs-CZ" sz="1400" dirty="0"/>
            </a:br>
            <a:r>
              <a:rPr lang="en-GB" altLang="cs-CZ" sz="1400" dirty="0" err="1"/>
              <a:t>Jak</a:t>
            </a:r>
            <a:r>
              <a:rPr lang="en-GB" altLang="cs-CZ" sz="1400" dirty="0"/>
              <a:t> </a:t>
            </a:r>
            <a:r>
              <a:rPr lang="en-GB" altLang="cs-CZ" sz="1400" dirty="0" err="1"/>
              <a:t>byste</a:t>
            </a:r>
            <a:r>
              <a:rPr lang="en-GB" altLang="cs-CZ" sz="1400" dirty="0"/>
              <a:t> </a:t>
            </a:r>
            <a:r>
              <a:rPr lang="en-GB" altLang="cs-CZ" sz="1400" dirty="0" err="1"/>
              <a:t>popsal</a:t>
            </a:r>
            <a:r>
              <a:rPr lang="en-GB" altLang="cs-CZ" sz="1400" dirty="0"/>
              <a:t>/a </a:t>
            </a:r>
            <a:r>
              <a:rPr lang="en-GB" altLang="cs-CZ" sz="1400" dirty="0" err="1"/>
              <a:t>celkové</a:t>
            </a:r>
            <a:r>
              <a:rPr lang="en-GB" altLang="cs-CZ" sz="1400" dirty="0"/>
              <a:t> </a:t>
            </a:r>
            <a:r>
              <a:rPr lang="en-GB" altLang="cs-CZ" sz="1400" dirty="0" err="1"/>
              <a:t>obtíže</a:t>
            </a:r>
            <a:r>
              <a:rPr lang="en-GB" altLang="cs-CZ" sz="1400" dirty="0"/>
              <a:t>/</a:t>
            </a:r>
            <a:r>
              <a:rPr lang="en-GB" altLang="cs-CZ" sz="1400" dirty="0" err="1"/>
              <a:t>bolest</a:t>
            </a:r>
            <a:r>
              <a:rPr lang="en-GB" altLang="cs-CZ" sz="1400" dirty="0"/>
              <a:t>, </a:t>
            </a:r>
            <a:r>
              <a:rPr lang="en-GB" altLang="cs-CZ" sz="1400" dirty="0" err="1"/>
              <a:t>které</a:t>
            </a:r>
            <a:r>
              <a:rPr lang="en-GB" altLang="cs-CZ" sz="1400" dirty="0"/>
              <a:t> </a:t>
            </a:r>
            <a:r>
              <a:rPr lang="en-GB" altLang="cs-CZ" sz="1400" dirty="0" err="1"/>
              <a:t>byly</a:t>
            </a:r>
            <a:r>
              <a:rPr lang="en-GB" altLang="cs-CZ" sz="1400" dirty="0"/>
              <a:t> </a:t>
            </a:r>
            <a:r>
              <a:rPr lang="en-GB" altLang="cs-CZ" sz="1400" dirty="0" err="1"/>
              <a:t>vyvolány</a:t>
            </a:r>
            <a:r>
              <a:rPr lang="en-GB" altLang="cs-CZ" sz="1400" dirty="0"/>
              <a:t> </a:t>
            </a:r>
            <a:r>
              <a:rPr lang="en-GB" altLang="cs-CZ" sz="1400" dirty="0" err="1"/>
              <a:t>dotykem</a:t>
            </a:r>
            <a:r>
              <a:rPr lang="en-GB" altLang="cs-CZ" sz="1400" dirty="0"/>
              <a:t> </a:t>
            </a:r>
            <a:r>
              <a:rPr lang="en-GB" altLang="cs-CZ" sz="1400" dirty="0" err="1"/>
              <a:t>nebo</a:t>
            </a:r>
            <a:r>
              <a:rPr lang="en-GB" altLang="cs-CZ" sz="1400" dirty="0"/>
              <a:t> </a:t>
            </a:r>
            <a:r>
              <a:rPr lang="en-GB" altLang="cs-CZ" sz="1400" dirty="0" err="1"/>
              <a:t>tlakem</a:t>
            </a:r>
            <a:r>
              <a:rPr lang="en-GB" altLang="cs-CZ" sz="1400" dirty="0"/>
              <a:t> </a:t>
            </a:r>
            <a:r>
              <a:rPr lang="en-GB" altLang="cs-CZ" sz="1400" dirty="0" err="1"/>
              <a:t>na</a:t>
            </a:r>
            <a:r>
              <a:rPr lang="en-GB" altLang="cs-CZ" sz="1400" dirty="0"/>
              <a:t> </a:t>
            </a:r>
            <a:r>
              <a:rPr lang="en-GB" altLang="cs-CZ" sz="1400" dirty="0" err="1"/>
              <a:t>kteroukoliv</a:t>
            </a:r>
            <a:r>
              <a:rPr lang="en-GB" altLang="cs-CZ" sz="1400" dirty="0"/>
              <a:t> oblast </a:t>
            </a:r>
            <a:r>
              <a:rPr lang="en-GB" altLang="cs-CZ" sz="1400" dirty="0" err="1"/>
              <a:t>těla</a:t>
            </a:r>
            <a:r>
              <a:rPr lang="en-GB" altLang="cs-CZ" sz="1400" dirty="0"/>
              <a:t> </a:t>
            </a:r>
            <a:r>
              <a:rPr lang="en-GB" altLang="cs-CZ" sz="1400" dirty="0" err="1"/>
              <a:t>během</a:t>
            </a:r>
            <a:r>
              <a:rPr lang="en-GB" altLang="cs-CZ" sz="1400" dirty="0"/>
              <a:t> </a:t>
            </a:r>
            <a:r>
              <a:rPr lang="en-GB" altLang="cs-CZ" sz="1400" dirty="0" err="1"/>
              <a:t>uplynulého</a:t>
            </a:r>
            <a:r>
              <a:rPr lang="en-GB" altLang="cs-CZ" sz="1400" dirty="0"/>
              <a:t> </a:t>
            </a:r>
            <a:r>
              <a:rPr lang="en-GB" altLang="cs-CZ" sz="1400" dirty="0" err="1"/>
              <a:t>týdne</a:t>
            </a:r>
            <a:r>
              <a:rPr lang="en-GB" altLang="cs-CZ" sz="1400" dirty="0"/>
              <a:t>?</a:t>
            </a:r>
            <a:endParaRPr lang="cs-CZ" altLang="cs-CZ" sz="1400" dirty="0"/>
          </a:p>
          <a:p>
            <a:pPr marL="609600" indent="-609600">
              <a:lnSpc>
                <a:spcPct val="80000"/>
              </a:lnSpc>
            </a:pPr>
            <a:endParaRPr lang="cs-CZ" altLang="cs-CZ" sz="1400" dirty="0"/>
          </a:p>
          <a:p>
            <a:pPr marL="609600" indent="-609600">
              <a:lnSpc>
                <a:spcPct val="80000"/>
              </a:lnSpc>
            </a:pPr>
            <a:r>
              <a:rPr lang="en-GB" altLang="cs-CZ" sz="1400" dirty="0" err="1"/>
              <a:t>Jak</a:t>
            </a:r>
            <a:r>
              <a:rPr lang="en-GB" altLang="cs-CZ" sz="1400" dirty="0"/>
              <a:t> </a:t>
            </a:r>
            <a:r>
              <a:rPr lang="en-GB" altLang="cs-CZ" sz="1400" dirty="0" err="1"/>
              <a:t>byste</a:t>
            </a:r>
            <a:r>
              <a:rPr lang="en-GB" altLang="cs-CZ" sz="1400" dirty="0"/>
              <a:t> </a:t>
            </a:r>
            <a:r>
              <a:rPr lang="en-GB" altLang="cs-CZ" sz="1400" dirty="0" err="1"/>
              <a:t>popsal</a:t>
            </a:r>
            <a:r>
              <a:rPr lang="en-GB" altLang="cs-CZ" sz="1400" dirty="0"/>
              <a:t>/a </a:t>
            </a:r>
            <a:r>
              <a:rPr lang="en-GB" altLang="cs-CZ" sz="1400" dirty="0" err="1"/>
              <a:t>velikost</a:t>
            </a:r>
            <a:r>
              <a:rPr lang="en-GB" altLang="cs-CZ" sz="1400" dirty="0"/>
              <a:t> (</a:t>
            </a:r>
            <a:r>
              <a:rPr lang="en-GB" altLang="cs-CZ" sz="1400" dirty="0" err="1"/>
              <a:t>intenzitu</a:t>
            </a:r>
            <a:r>
              <a:rPr lang="en-GB" altLang="cs-CZ" sz="1400" dirty="0"/>
              <a:t>) </a:t>
            </a:r>
            <a:r>
              <a:rPr lang="en-GB" altLang="cs-CZ" sz="1400" dirty="0" err="1"/>
              <a:t>ranní</a:t>
            </a:r>
            <a:r>
              <a:rPr lang="en-GB" altLang="cs-CZ" sz="1400" dirty="0"/>
              <a:t> </a:t>
            </a:r>
            <a:r>
              <a:rPr lang="en-GB" altLang="cs-CZ" sz="1400" dirty="0" err="1"/>
              <a:t>ztuhlosti</a:t>
            </a:r>
            <a:r>
              <a:rPr lang="en-GB" altLang="cs-CZ" sz="1400" dirty="0"/>
              <a:t> od </a:t>
            </a:r>
            <a:r>
              <a:rPr lang="en-GB" altLang="cs-CZ" sz="1400" dirty="0" err="1"/>
              <a:t>doby</a:t>
            </a:r>
            <a:r>
              <a:rPr lang="en-GB" altLang="cs-CZ" sz="1400" dirty="0"/>
              <a:t>, </a:t>
            </a:r>
            <a:r>
              <a:rPr lang="en-GB" altLang="cs-CZ" sz="1400" dirty="0" err="1"/>
              <a:t>kdy</a:t>
            </a:r>
            <a:r>
              <a:rPr lang="en-GB" altLang="cs-CZ" sz="1400" dirty="0"/>
              <a:t> </a:t>
            </a:r>
            <a:r>
              <a:rPr lang="en-GB" altLang="cs-CZ" sz="1400" dirty="0" err="1"/>
              <a:t>ráno</a:t>
            </a:r>
            <a:r>
              <a:rPr lang="en-GB" altLang="cs-CZ" sz="1400" dirty="0"/>
              <a:t> </a:t>
            </a:r>
            <a:r>
              <a:rPr lang="en-GB" altLang="cs-CZ" sz="1400" dirty="0" err="1"/>
              <a:t>vstanete</a:t>
            </a:r>
            <a:r>
              <a:rPr lang="en-GB" altLang="cs-CZ" sz="1400" dirty="0"/>
              <a:t>?</a:t>
            </a:r>
            <a:endParaRPr lang="cs-CZ" altLang="cs-CZ" sz="1400" dirty="0"/>
          </a:p>
          <a:p>
            <a:pPr marL="609600" indent="-609600">
              <a:lnSpc>
                <a:spcPct val="80000"/>
              </a:lnSpc>
            </a:pPr>
            <a:endParaRPr lang="cs-CZ" altLang="cs-CZ" sz="1400" dirty="0"/>
          </a:p>
          <a:p>
            <a:pPr marL="609600" indent="-609600">
              <a:lnSpc>
                <a:spcPct val="80000"/>
              </a:lnSpc>
            </a:pPr>
            <a:r>
              <a:rPr lang="en-GB" altLang="cs-CZ" sz="1400" dirty="0" err="1"/>
              <a:t>Jak</a:t>
            </a:r>
            <a:r>
              <a:rPr lang="en-GB" altLang="cs-CZ" sz="1400" dirty="0"/>
              <a:t> </a:t>
            </a:r>
            <a:r>
              <a:rPr lang="en-GB" altLang="cs-CZ" sz="1400" dirty="0" err="1"/>
              <a:t>dlouho</a:t>
            </a:r>
            <a:r>
              <a:rPr lang="en-GB" altLang="cs-CZ" sz="1400" dirty="0"/>
              <a:t> </a:t>
            </a:r>
            <a:r>
              <a:rPr lang="en-GB" altLang="cs-CZ" sz="1400" dirty="0" err="1"/>
              <a:t>trvá</a:t>
            </a:r>
            <a:r>
              <a:rPr lang="en-GB" altLang="cs-CZ" sz="1400" dirty="0"/>
              <a:t> </a:t>
            </a:r>
            <a:r>
              <a:rPr lang="en-GB" altLang="cs-CZ" sz="1400" dirty="0" err="1"/>
              <a:t>ranní</a:t>
            </a:r>
            <a:r>
              <a:rPr lang="en-GB" altLang="cs-CZ" sz="1400" dirty="0"/>
              <a:t> </a:t>
            </a:r>
            <a:r>
              <a:rPr lang="en-GB" altLang="cs-CZ" sz="1400" dirty="0" err="1"/>
              <a:t>ztuhlost</a:t>
            </a:r>
            <a:r>
              <a:rPr lang="en-GB" altLang="cs-CZ" sz="1400" dirty="0"/>
              <a:t> od </a:t>
            </a:r>
            <a:r>
              <a:rPr lang="en-GB" altLang="cs-CZ" sz="1400" dirty="0" err="1"/>
              <a:t>doby</a:t>
            </a:r>
            <a:r>
              <a:rPr lang="en-GB" altLang="cs-CZ" sz="1400" dirty="0"/>
              <a:t>, </a:t>
            </a:r>
            <a:r>
              <a:rPr lang="en-GB" altLang="cs-CZ" sz="1400" dirty="0" err="1"/>
              <a:t>kdy</a:t>
            </a:r>
            <a:r>
              <a:rPr lang="en-GB" altLang="cs-CZ" sz="1400" dirty="0"/>
              <a:t> </a:t>
            </a:r>
            <a:r>
              <a:rPr lang="en-GB" altLang="cs-CZ" sz="1400" dirty="0" err="1"/>
              <a:t>ráno</a:t>
            </a:r>
            <a:r>
              <a:rPr lang="en-GB" altLang="cs-CZ" sz="1400" dirty="0"/>
              <a:t> </a:t>
            </a:r>
            <a:r>
              <a:rPr lang="en-GB" altLang="cs-CZ" sz="1400" dirty="0" err="1"/>
              <a:t>vstanete</a:t>
            </a:r>
            <a:r>
              <a:rPr lang="en-GB" altLang="cs-CZ" sz="1400" dirty="0"/>
              <a:t>?</a:t>
            </a:r>
            <a:endParaRPr lang="cs-CZ" altLang="cs-CZ" sz="1400" dirty="0"/>
          </a:p>
          <a:p>
            <a:pPr marL="609600" indent="-609600">
              <a:lnSpc>
                <a:spcPct val="80000"/>
              </a:lnSpc>
            </a:pPr>
            <a:endParaRPr lang="cs-CZ" altLang="cs-CZ" sz="1400" i="1" dirty="0"/>
          </a:p>
          <a:p>
            <a:pPr marL="609600" indent="-609600">
              <a:lnSpc>
                <a:spcPct val="80000"/>
              </a:lnSpc>
            </a:pPr>
            <a:r>
              <a:rPr lang="en-GB" altLang="cs-CZ" sz="1400" i="1" dirty="0" err="1"/>
              <a:t>Výpočet</a:t>
            </a:r>
            <a:r>
              <a:rPr lang="en-GB" altLang="cs-CZ" sz="1400" i="1" dirty="0"/>
              <a:t> </a:t>
            </a:r>
            <a:r>
              <a:rPr lang="en-GB" altLang="cs-CZ" sz="1400" i="1" dirty="0" err="1"/>
              <a:t>indexu</a:t>
            </a:r>
            <a:r>
              <a:rPr lang="en-GB" altLang="cs-CZ" sz="1400" i="1" dirty="0"/>
              <a:t> BASDAI: </a:t>
            </a:r>
            <a:r>
              <a:rPr lang="en-GB" altLang="cs-CZ" sz="1400" i="1" dirty="0" err="1"/>
              <a:t>součet</a:t>
            </a:r>
            <a:r>
              <a:rPr lang="en-GB" altLang="cs-CZ" sz="1400" i="1" dirty="0"/>
              <a:t> </a:t>
            </a:r>
            <a:r>
              <a:rPr lang="en-GB" altLang="cs-CZ" sz="1400" i="1" dirty="0" err="1"/>
              <a:t>hodnot</a:t>
            </a:r>
            <a:r>
              <a:rPr lang="en-GB" altLang="cs-CZ" sz="1400" i="1" dirty="0"/>
              <a:t>  1+4 a </a:t>
            </a:r>
            <a:r>
              <a:rPr lang="en-GB" altLang="cs-CZ" sz="1400" i="1" dirty="0" err="1"/>
              <a:t>průměru</a:t>
            </a:r>
            <a:r>
              <a:rPr lang="en-GB" altLang="cs-CZ" sz="1400" i="1" dirty="0"/>
              <a:t> </a:t>
            </a:r>
            <a:r>
              <a:rPr lang="en-GB" altLang="cs-CZ" sz="1400" i="1" dirty="0" err="1"/>
              <a:t>hodnoty</a:t>
            </a:r>
            <a:r>
              <a:rPr lang="en-GB" altLang="cs-CZ" sz="1400" i="1" dirty="0"/>
              <a:t> 5+6 v </a:t>
            </a:r>
            <a:r>
              <a:rPr lang="en-GB" altLang="cs-CZ" sz="1400" i="1" dirty="0" err="1"/>
              <a:t>milimetrech</a:t>
            </a:r>
            <a:r>
              <a:rPr lang="en-GB" altLang="cs-CZ" sz="1400" i="1" dirty="0"/>
              <a:t> </a:t>
            </a:r>
            <a:r>
              <a:rPr lang="en-GB" altLang="cs-CZ" sz="1400" i="1" dirty="0" err="1"/>
              <a:t>dělený</a:t>
            </a:r>
            <a:r>
              <a:rPr lang="en-GB" altLang="cs-CZ" sz="1400" i="1" dirty="0"/>
              <a:t> </a:t>
            </a:r>
            <a:r>
              <a:rPr lang="en-GB" altLang="cs-CZ" sz="1400" i="1" dirty="0" err="1"/>
              <a:t>pěti</a:t>
            </a:r>
            <a:r>
              <a:rPr lang="en-GB" altLang="cs-CZ" sz="1400" i="1" dirty="0"/>
              <a:t>. </a:t>
            </a:r>
            <a:r>
              <a:rPr lang="en-GB" altLang="cs-CZ" sz="1400" i="1" dirty="0" err="1"/>
              <a:t>Maximální</a:t>
            </a:r>
            <a:r>
              <a:rPr lang="en-GB" altLang="cs-CZ" sz="1400" i="1" dirty="0"/>
              <a:t> </a:t>
            </a:r>
            <a:r>
              <a:rPr lang="en-GB" altLang="cs-CZ" sz="1400" i="1" dirty="0" err="1"/>
              <a:t>možná</a:t>
            </a:r>
            <a:r>
              <a:rPr lang="en-GB" altLang="cs-CZ" sz="1400" i="1" dirty="0"/>
              <a:t> </a:t>
            </a:r>
            <a:r>
              <a:rPr lang="en-GB" altLang="cs-CZ" sz="1400" i="1" dirty="0" err="1"/>
              <a:t>hodnota</a:t>
            </a:r>
            <a:r>
              <a:rPr lang="en-GB" altLang="cs-CZ" sz="1400" i="1" dirty="0"/>
              <a:t> </a:t>
            </a:r>
            <a:r>
              <a:rPr lang="en-GB" altLang="cs-CZ" sz="1400" i="1" dirty="0" err="1"/>
              <a:t>indexu</a:t>
            </a:r>
            <a:r>
              <a:rPr lang="en-GB" altLang="cs-CZ" sz="1400" i="1" dirty="0"/>
              <a:t> je 100mm.</a:t>
            </a:r>
            <a:r>
              <a:rPr lang="en-GB" altLang="cs-CZ" sz="1400" dirty="0"/>
              <a:t> </a:t>
            </a:r>
            <a:endParaRPr lang="cs-CZ" altLang="cs-CZ" sz="1400" dirty="0"/>
          </a:p>
        </p:txBody>
      </p:sp>
      <p:sp>
        <p:nvSpPr>
          <p:cNvPr id="40176" name="Rectangle 240"/>
          <p:cNvSpPr>
            <a:spLocks noChangeArrowheads="1"/>
          </p:cNvSpPr>
          <p:nvPr/>
        </p:nvSpPr>
        <p:spPr bwMode="auto">
          <a:xfrm>
            <a:off x="323850" y="1628775"/>
            <a:ext cx="8424863" cy="4537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0178" name="Rectangle 242"/>
          <p:cNvSpPr>
            <a:spLocks noChangeArrowheads="1"/>
          </p:cNvSpPr>
          <p:nvPr/>
        </p:nvSpPr>
        <p:spPr bwMode="auto">
          <a:xfrm>
            <a:off x="611560" y="260648"/>
            <a:ext cx="7786106"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0000"/>
              </a:lnSpc>
              <a:spcBef>
                <a:spcPct val="20000"/>
              </a:spcBef>
            </a:pPr>
            <a:r>
              <a:rPr lang="en-GB" altLang="cs-CZ" sz="2400" b="1" dirty="0">
                <a:solidFill>
                  <a:schemeClr val="tx1">
                    <a:lumMod val="65000"/>
                    <a:lumOff val="35000"/>
                  </a:schemeClr>
                </a:solidFill>
                <a:latin typeface="+mj-lt"/>
              </a:rPr>
              <a:t>BASDAI – Bath Ankylosing Spondylitis Disease </a:t>
            </a:r>
            <a:endParaRPr lang="cs-CZ" altLang="cs-CZ" sz="2400" b="1" dirty="0">
              <a:solidFill>
                <a:schemeClr val="tx1">
                  <a:lumMod val="65000"/>
                  <a:lumOff val="35000"/>
                </a:schemeClr>
              </a:solidFill>
              <a:latin typeface="+mj-lt"/>
            </a:endParaRPr>
          </a:p>
          <a:p>
            <a:pPr algn="ctr">
              <a:lnSpc>
                <a:spcPct val="80000"/>
              </a:lnSpc>
              <a:spcBef>
                <a:spcPct val="20000"/>
              </a:spcBef>
            </a:pPr>
            <a:r>
              <a:rPr lang="en-GB" altLang="cs-CZ" sz="2400" b="1" dirty="0">
                <a:solidFill>
                  <a:schemeClr val="tx1">
                    <a:lumMod val="65000"/>
                    <a:lumOff val="35000"/>
                  </a:schemeClr>
                </a:solidFill>
                <a:latin typeface="+mj-lt"/>
              </a:rPr>
              <a:t>Activity</a:t>
            </a:r>
            <a:r>
              <a:rPr lang="cs-CZ" altLang="cs-CZ" sz="2400" b="1" dirty="0">
                <a:solidFill>
                  <a:schemeClr val="tx1">
                    <a:lumMod val="65000"/>
                    <a:lumOff val="35000"/>
                  </a:schemeClr>
                </a:solidFill>
                <a:latin typeface="+mj-lt"/>
              </a:rPr>
              <a:t> </a:t>
            </a:r>
            <a:r>
              <a:rPr lang="en-GB" altLang="cs-CZ" sz="2400" b="1" dirty="0">
                <a:solidFill>
                  <a:schemeClr val="tx1">
                    <a:lumMod val="65000"/>
                    <a:lumOff val="35000"/>
                  </a:schemeClr>
                </a:solidFill>
                <a:latin typeface="+mj-lt"/>
              </a:rPr>
              <a:t>Index </a:t>
            </a:r>
            <a:r>
              <a:rPr lang="en-GB" altLang="cs-CZ" sz="2400" dirty="0">
                <a:solidFill>
                  <a:schemeClr val="tx1">
                    <a:lumMod val="65000"/>
                    <a:lumOff val="35000"/>
                  </a:schemeClr>
                </a:solidFill>
                <a:latin typeface="+mj-lt"/>
              </a:rPr>
              <a:t>[18]</a:t>
            </a:r>
            <a:endParaRPr lang="cs-CZ" altLang="cs-CZ" sz="2400" dirty="0">
              <a:solidFill>
                <a:schemeClr val="tx1">
                  <a:lumMod val="65000"/>
                  <a:lumOff val="35000"/>
                </a:schemeClr>
              </a:solidFill>
              <a:latin typeface="+mj-lt"/>
            </a:endParaRPr>
          </a:p>
          <a:p>
            <a:pPr algn="ctr">
              <a:lnSpc>
                <a:spcPct val="80000"/>
              </a:lnSpc>
              <a:spcBef>
                <a:spcPct val="20000"/>
              </a:spcBef>
            </a:pPr>
            <a:r>
              <a:rPr lang="en-GB" altLang="cs-CZ" dirty="0">
                <a:solidFill>
                  <a:schemeClr val="tx1">
                    <a:lumMod val="65000"/>
                    <a:lumOff val="35000"/>
                  </a:schemeClr>
                </a:solidFill>
                <a:latin typeface="+mj-lt"/>
              </a:rPr>
              <a:t> </a:t>
            </a:r>
            <a:endParaRPr lang="cs-CZ" altLang="cs-CZ" dirty="0">
              <a:solidFill>
                <a:schemeClr val="tx1">
                  <a:lumMod val="65000"/>
                  <a:lumOff val="35000"/>
                </a:schemeClr>
              </a:solidFill>
              <a:latin typeface="+mj-lt"/>
            </a:endParaRPr>
          </a:p>
        </p:txBody>
      </p:sp>
      <p:sp>
        <p:nvSpPr>
          <p:cNvPr id="40183" name="Line 247"/>
          <p:cNvSpPr>
            <a:spLocks noChangeShapeType="1"/>
          </p:cNvSpPr>
          <p:nvPr/>
        </p:nvSpPr>
        <p:spPr bwMode="auto">
          <a:xfrm>
            <a:off x="323850" y="5445125"/>
            <a:ext cx="8424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3840347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5-C-22"/>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l="8206" t="16499" r="28302" b="14691"/>
          <a:stretch>
            <a:fillRect/>
          </a:stretch>
        </p:blipFill>
        <p:spPr bwMode="auto">
          <a:xfrm>
            <a:off x="3498850" y="0"/>
            <a:ext cx="564515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5-C-2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l="19205" t="47823" r="53577" b="25787"/>
          <a:stretch>
            <a:fillRect/>
          </a:stretch>
        </p:blipFill>
        <p:spPr bwMode="auto">
          <a:xfrm>
            <a:off x="0" y="3113088"/>
            <a:ext cx="514985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107950" y="1484313"/>
            <a:ext cx="3384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cs-CZ" altLang="cs-CZ" sz="2400" b="1"/>
              <a:t>Vaskulitida s malými infarkty</a:t>
            </a:r>
          </a:p>
        </p:txBody>
      </p:sp>
      <p:sp>
        <p:nvSpPr>
          <p:cNvPr id="13317" name="Line 5"/>
          <p:cNvSpPr>
            <a:spLocks noChangeShapeType="1"/>
          </p:cNvSpPr>
          <p:nvPr/>
        </p:nvSpPr>
        <p:spPr bwMode="auto">
          <a:xfrm>
            <a:off x="2627313" y="2349500"/>
            <a:ext cx="1328737" cy="1246188"/>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18" name="Line 6"/>
          <p:cNvSpPr>
            <a:spLocks noChangeShapeType="1"/>
          </p:cNvSpPr>
          <p:nvPr/>
        </p:nvSpPr>
        <p:spPr bwMode="auto">
          <a:xfrm>
            <a:off x="2000250" y="2363788"/>
            <a:ext cx="919163" cy="1166812"/>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19" name="Text Box 7"/>
          <p:cNvSpPr txBox="1">
            <a:spLocks noChangeArrowheads="1"/>
          </p:cNvSpPr>
          <p:nvPr/>
        </p:nvSpPr>
        <p:spPr bwMode="auto">
          <a:xfrm>
            <a:off x="5159375" y="4718050"/>
            <a:ext cx="387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cs-CZ" altLang="cs-CZ" sz="2400" b="1"/>
              <a:t>Vaskulitida s gangrénou</a:t>
            </a:r>
          </a:p>
        </p:txBody>
      </p:sp>
    </p:spTree>
    <p:extLst>
      <p:ext uri="{BB962C8B-B14F-4D97-AF65-F5344CB8AC3E}">
        <p14:creationId xmlns:p14="http://schemas.microsoft.com/office/powerpoint/2010/main" val="313297144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98" name="Group 38"/>
          <p:cNvGraphicFramePr>
            <a:graphicFrameLocks noGrp="1"/>
          </p:cNvGraphicFramePr>
          <p:nvPr>
            <p:extLst>
              <p:ext uri="{D42A27DB-BD31-4B8C-83A1-F6EECF244321}">
                <p14:modId xmlns:p14="http://schemas.microsoft.com/office/powerpoint/2010/main" val="3710447682"/>
              </p:ext>
            </p:extLst>
          </p:nvPr>
        </p:nvGraphicFramePr>
        <p:xfrm>
          <a:off x="360040" y="1916113"/>
          <a:ext cx="8100392" cy="1920240"/>
        </p:xfrm>
        <a:graphic>
          <a:graphicData uri="http://schemas.openxmlformats.org/drawingml/2006/table">
            <a:tbl>
              <a:tblPr/>
              <a:tblGrid>
                <a:gridCol w="8100392"/>
              </a:tblGrid>
              <a:tr h="1584895">
                <a:tc>
                  <a:txBody>
                    <a:bodyPr/>
                    <a:lstStyle>
                      <a:lvl1pPr marL="342900" indent="-342900">
                        <a:spcBef>
                          <a:spcPct val="20000"/>
                        </a:spcBef>
                        <a:tabLst>
                          <a:tab pos="228600" algn="l"/>
                        </a:tabLst>
                        <a:defRPr sz="2800">
                          <a:solidFill>
                            <a:schemeClr val="tx1"/>
                          </a:solidFill>
                          <a:latin typeface="Arial" pitchFamily="34" charset="0"/>
                        </a:defRPr>
                      </a:lvl1pPr>
                      <a:lvl2pPr marL="800100" indent="-342900">
                        <a:spcBef>
                          <a:spcPct val="20000"/>
                        </a:spcBef>
                        <a:tabLst>
                          <a:tab pos="228600" algn="l"/>
                        </a:tabLst>
                        <a:defRPr sz="2400">
                          <a:solidFill>
                            <a:schemeClr val="tx1"/>
                          </a:solidFill>
                          <a:latin typeface="Arial" pitchFamily="34" charset="0"/>
                        </a:defRPr>
                      </a:lvl2pPr>
                      <a:lvl3pPr marL="1257300" indent="-342900">
                        <a:spcBef>
                          <a:spcPct val="20000"/>
                        </a:spcBef>
                        <a:tabLst>
                          <a:tab pos="228600" algn="l"/>
                        </a:tabLst>
                        <a:defRPr sz="2000">
                          <a:solidFill>
                            <a:schemeClr val="tx1"/>
                          </a:solidFill>
                          <a:latin typeface="Arial" pitchFamily="34" charset="0"/>
                        </a:defRPr>
                      </a:lvl3pPr>
                      <a:lvl4pPr marL="1714500" indent="-342900">
                        <a:spcBef>
                          <a:spcPct val="20000"/>
                        </a:spcBef>
                        <a:tabLst>
                          <a:tab pos="228600" algn="l"/>
                        </a:tabLst>
                        <a:defRPr>
                          <a:solidFill>
                            <a:schemeClr val="tx1"/>
                          </a:solidFill>
                          <a:latin typeface="Arial" pitchFamily="34" charset="0"/>
                        </a:defRPr>
                      </a:lvl4pPr>
                      <a:lvl5pPr marL="2171700" indent="-342900">
                        <a:spcBef>
                          <a:spcPct val="20000"/>
                        </a:spcBef>
                        <a:tabLst>
                          <a:tab pos="228600" algn="l"/>
                        </a:tabLst>
                        <a:defRPr>
                          <a:solidFill>
                            <a:schemeClr val="tx1"/>
                          </a:solidFill>
                          <a:latin typeface="Arial" pitchFamily="34" charset="0"/>
                        </a:defRPr>
                      </a:lvl5pPr>
                      <a:lvl6pPr marL="2628900" indent="-342900" fontAlgn="base">
                        <a:spcBef>
                          <a:spcPct val="20000"/>
                        </a:spcBef>
                        <a:spcAft>
                          <a:spcPct val="0"/>
                        </a:spcAft>
                        <a:tabLst>
                          <a:tab pos="228600" algn="l"/>
                        </a:tabLst>
                        <a:defRPr>
                          <a:solidFill>
                            <a:schemeClr val="tx1"/>
                          </a:solidFill>
                          <a:latin typeface="Arial" pitchFamily="34" charset="0"/>
                        </a:defRPr>
                      </a:lvl6pPr>
                      <a:lvl7pPr marL="3086100" indent="-342900" fontAlgn="base">
                        <a:spcBef>
                          <a:spcPct val="20000"/>
                        </a:spcBef>
                        <a:spcAft>
                          <a:spcPct val="0"/>
                        </a:spcAft>
                        <a:tabLst>
                          <a:tab pos="228600" algn="l"/>
                        </a:tabLst>
                        <a:defRPr>
                          <a:solidFill>
                            <a:schemeClr val="tx1"/>
                          </a:solidFill>
                          <a:latin typeface="Arial" pitchFamily="34" charset="0"/>
                        </a:defRPr>
                      </a:lvl7pPr>
                      <a:lvl8pPr marL="3543300" indent="-342900" fontAlgn="base">
                        <a:spcBef>
                          <a:spcPct val="20000"/>
                        </a:spcBef>
                        <a:spcAft>
                          <a:spcPct val="0"/>
                        </a:spcAft>
                        <a:tabLst>
                          <a:tab pos="228600" algn="l"/>
                        </a:tabLst>
                        <a:defRPr>
                          <a:solidFill>
                            <a:schemeClr val="tx1"/>
                          </a:solidFill>
                          <a:latin typeface="Arial" pitchFamily="34" charset="0"/>
                        </a:defRPr>
                      </a:lvl8pPr>
                      <a:lvl9pPr marL="4000500" indent="-342900" fontAlgn="base">
                        <a:spcBef>
                          <a:spcPct val="20000"/>
                        </a:spcBef>
                        <a:spcAft>
                          <a:spcPct val="0"/>
                        </a:spcAft>
                        <a:tabLst>
                          <a:tab pos="228600" algn="l"/>
                        </a:tabLs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tab pos="228600" algn="l"/>
                        </a:tabLst>
                      </a:pPr>
                      <a:r>
                        <a:rPr kumimoji="0" lang="cs-CZ" altLang="cs-CZ" sz="2000" b="0" i="0" u="none" strike="noStrike" cap="none" normalizeH="0" baseline="0" dirty="0" smtClean="0">
                          <a:ln>
                            <a:noFill/>
                          </a:ln>
                          <a:solidFill>
                            <a:schemeClr val="tx1"/>
                          </a:solidFill>
                          <a:effectLst/>
                          <a:latin typeface="+mn-lt"/>
                        </a:rPr>
                        <a:t>I</a:t>
                      </a:r>
                      <a:r>
                        <a:rPr kumimoji="0" lang="en-GB" altLang="cs-CZ" sz="2000" b="0" i="0" u="none" strike="noStrike" cap="none" normalizeH="0" baseline="0" dirty="0" err="1" smtClean="0">
                          <a:ln>
                            <a:noFill/>
                          </a:ln>
                          <a:solidFill>
                            <a:schemeClr val="tx1"/>
                          </a:solidFill>
                          <a:effectLst/>
                          <a:latin typeface="+mn-lt"/>
                          <a:cs typeface="Times New Roman" pitchFamily="18" charset="0"/>
                        </a:rPr>
                        <a:t>ndex</a:t>
                      </a:r>
                      <a:r>
                        <a:rPr kumimoji="0" lang="en-GB" altLang="cs-CZ" sz="2000" b="0" i="0" u="none" strike="noStrike" cap="none" normalizeH="0" baseline="0" dirty="0" smtClean="0">
                          <a:ln>
                            <a:noFill/>
                          </a:ln>
                          <a:solidFill>
                            <a:schemeClr val="tx1"/>
                          </a:solidFill>
                          <a:effectLst/>
                          <a:latin typeface="+mn-lt"/>
                          <a:cs typeface="Times New Roman" pitchFamily="18" charset="0"/>
                        </a:rPr>
                        <a:t> </a:t>
                      </a:r>
                      <a:r>
                        <a:rPr kumimoji="0" lang="en-GB" altLang="cs-CZ" sz="2000" b="0" i="0" u="none" strike="noStrike" cap="none" normalizeH="0" baseline="0" dirty="0" err="1" smtClean="0">
                          <a:ln>
                            <a:noFill/>
                          </a:ln>
                          <a:solidFill>
                            <a:schemeClr val="tx1"/>
                          </a:solidFill>
                          <a:effectLst/>
                          <a:latin typeface="+mn-lt"/>
                          <a:cs typeface="Times New Roman" pitchFamily="18" charset="0"/>
                        </a:rPr>
                        <a:t>aktivity</a:t>
                      </a:r>
                      <a:r>
                        <a:rPr kumimoji="0" lang="en-GB" altLang="cs-CZ" sz="2000" b="0" i="0" u="none" strike="noStrike" cap="none" normalizeH="0" baseline="0" dirty="0" smtClean="0">
                          <a:ln>
                            <a:noFill/>
                          </a:ln>
                          <a:solidFill>
                            <a:schemeClr val="tx1"/>
                          </a:solidFill>
                          <a:effectLst/>
                          <a:latin typeface="+mn-lt"/>
                          <a:cs typeface="Times New Roman" pitchFamily="18" charset="0"/>
                        </a:rPr>
                        <a:t> </a:t>
                      </a:r>
                      <a:r>
                        <a:rPr kumimoji="0" lang="en-GB" altLang="cs-CZ" sz="2000" b="0" i="0" u="none" strike="noStrike" cap="none" normalizeH="0" baseline="0" dirty="0" err="1" smtClean="0">
                          <a:ln>
                            <a:noFill/>
                          </a:ln>
                          <a:solidFill>
                            <a:schemeClr val="tx1"/>
                          </a:solidFill>
                          <a:effectLst/>
                          <a:latin typeface="+mn-lt"/>
                          <a:cs typeface="Times New Roman" pitchFamily="18" charset="0"/>
                        </a:rPr>
                        <a:t>onemocnění</a:t>
                      </a:r>
                      <a:r>
                        <a:rPr kumimoji="0" lang="en-GB" altLang="cs-CZ" sz="2000" b="0" i="0" u="none" strike="noStrike" cap="none" normalizeH="0" baseline="0" dirty="0" smtClean="0">
                          <a:ln>
                            <a:noFill/>
                          </a:ln>
                          <a:solidFill>
                            <a:schemeClr val="tx1"/>
                          </a:solidFill>
                          <a:effectLst/>
                          <a:latin typeface="+mn-lt"/>
                          <a:cs typeface="Times New Roman" pitchFamily="18" charset="0"/>
                        </a:rPr>
                        <a:t> BASDAI </a:t>
                      </a:r>
                      <a:r>
                        <a:rPr kumimoji="0" lang="en-GB" altLang="cs-CZ" sz="2000" b="0" i="0" u="none" strike="noStrike" cap="none" normalizeH="0" baseline="0" dirty="0" err="1" smtClean="0">
                          <a:ln>
                            <a:noFill/>
                          </a:ln>
                          <a:solidFill>
                            <a:schemeClr val="tx1"/>
                          </a:solidFill>
                          <a:effectLst/>
                          <a:latin typeface="+mn-lt"/>
                          <a:cs typeface="Times New Roman" pitchFamily="18" charset="0"/>
                        </a:rPr>
                        <a:t>na</a:t>
                      </a:r>
                      <a:r>
                        <a:rPr kumimoji="0" lang="en-GB" altLang="cs-CZ" sz="2000" b="0" i="0" u="none" strike="noStrike" cap="none" normalizeH="0" baseline="0" dirty="0" smtClean="0">
                          <a:ln>
                            <a:noFill/>
                          </a:ln>
                          <a:solidFill>
                            <a:schemeClr val="tx1"/>
                          </a:solidFill>
                          <a:effectLst/>
                          <a:latin typeface="+mn-lt"/>
                          <a:cs typeface="Times New Roman" pitchFamily="18" charset="0"/>
                        </a:rPr>
                        <a:t> 100mm </a:t>
                      </a:r>
                      <a:r>
                        <a:rPr kumimoji="0" lang="en-GB" altLang="cs-CZ" sz="2000" b="0" i="0" u="none" strike="noStrike" cap="none" normalizeH="0" baseline="0" dirty="0" err="1" smtClean="0">
                          <a:ln>
                            <a:noFill/>
                          </a:ln>
                          <a:solidFill>
                            <a:schemeClr val="tx1"/>
                          </a:solidFill>
                          <a:effectLst/>
                          <a:latin typeface="+mn-lt"/>
                          <a:cs typeface="Times New Roman" pitchFamily="18" charset="0"/>
                        </a:rPr>
                        <a:t>vizuální</a:t>
                      </a:r>
                      <a:r>
                        <a:rPr kumimoji="0" lang="en-GB" altLang="cs-CZ" sz="2000" b="0" i="0" u="none" strike="noStrike" cap="none" normalizeH="0" baseline="0" dirty="0" smtClean="0">
                          <a:ln>
                            <a:noFill/>
                          </a:ln>
                          <a:solidFill>
                            <a:schemeClr val="tx1"/>
                          </a:solidFill>
                          <a:effectLst/>
                          <a:latin typeface="+mn-lt"/>
                          <a:cs typeface="Times New Roman" pitchFamily="18" charset="0"/>
                        </a:rPr>
                        <a:t> </a:t>
                      </a:r>
                      <a:r>
                        <a:rPr kumimoji="0" lang="en-GB" altLang="cs-CZ" sz="2000" b="0" i="0" u="none" strike="noStrike" cap="none" normalizeH="0" baseline="0" dirty="0" err="1" smtClean="0">
                          <a:ln>
                            <a:noFill/>
                          </a:ln>
                          <a:solidFill>
                            <a:schemeClr val="tx1"/>
                          </a:solidFill>
                          <a:effectLst/>
                          <a:latin typeface="+mn-lt"/>
                          <a:cs typeface="Times New Roman" pitchFamily="18" charset="0"/>
                        </a:rPr>
                        <a:t>analogové</a:t>
                      </a:r>
                      <a:r>
                        <a:rPr kumimoji="0" lang="en-GB" altLang="cs-CZ" sz="2000" b="0" i="0" u="none" strike="noStrike" cap="none" normalizeH="0" baseline="0" dirty="0" smtClean="0">
                          <a:ln>
                            <a:noFill/>
                          </a:ln>
                          <a:solidFill>
                            <a:schemeClr val="tx1"/>
                          </a:solidFill>
                          <a:effectLst/>
                          <a:latin typeface="+mn-lt"/>
                          <a:cs typeface="Times New Roman" pitchFamily="18" charset="0"/>
                        </a:rPr>
                        <a:t> </a:t>
                      </a:r>
                      <a:r>
                        <a:rPr kumimoji="0" lang="en-GB" altLang="cs-CZ" sz="2000" b="0" i="0" u="none" strike="noStrike" cap="none" normalizeH="0" baseline="0" dirty="0" err="1" smtClean="0">
                          <a:ln>
                            <a:noFill/>
                          </a:ln>
                          <a:solidFill>
                            <a:schemeClr val="tx1"/>
                          </a:solidFill>
                          <a:effectLst/>
                          <a:latin typeface="+mn-lt"/>
                          <a:cs typeface="Times New Roman" pitchFamily="18" charset="0"/>
                        </a:rPr>
                        <a:t>škále</a:t>
                      </a:r>
                      <a:r>
                        <a:rPr kumimoji="0" lang="en-GB" altLang="cs-CZ" sz="2000" b="0" i="0" u="none" strike="noStrike" cap="none" normalizeH="0" baseline="0" dirty="0" smtClean="0">
                          <a:ln>
                            <a:noFill/>
                          </a:ln>
                          <a:solidFill>
                            <a:schemeClr val="tx1"/>
                          </a:solidFill>
                          <a:effectLst/>
                          <a:latin typeface="+mn-lt"/>
                          <a:cs typeface="Times New Roman" pitchFamily="18" charset="0"/>
                        </a:rPr>
                        <a:t> (VAS) ≥ 40mm   </a:t>
                      </a:r>
                      <a:r>
                        <a:rPr kumimoji="0" lang="en-GB" altLang="cs-CZ" sz="2000" b="0" i="0" u="none" strike="noStrike" cap="none" normalizeH="0" baseline="0" dirty="0" err="1" smtClean="0">
                          <a:ln>
                            <a:noFill/>
                          </a:ln>
                          <a:solidFill>
                            <a:schemeClr val="tx1"/>
                          </a:solidFill>
                          <a:effectLst/>
                          <a:latin typeface="+mn-lt"/>
                          <a:cs typeface="Times New Roman" pitchFamily="18" charset="0"/>
                        </a:rPr>
                        <a:t>při</a:t>
                      </a:r>
                      <a:r>
                        <a:rPr kumimoji="0" lang="en-GB" altLang="cs-CZ" sz="2000" b="0" i="0" u="none" strike="noStrike" cap="none" normalizeH="0" baseline="0" dirty="0" smtClean="0">
                          <a:ln>
                            <a:noFill/>
                          </a:ln>
                          <a:solidFill>
                            <a:schemeClr val="tx1"/>
                          </a:solidFill>
                          <a:effectLst/>
                          <a:latin typeface="+mn-lt"/>
                          <a:cs typeface="Times New Roman" pitchFamily="18" charset="0"/>
                        </a:rPr>
                        <a:t> </a:t>
                      </a:r>
                      <a:r>
                        <a:rPr kumimoji="0" lang="en-GB" altLang="cs-CZ" sz="2000" b="0" i="0" u="none" strike="noStrike" cap="none" normalizeH="0" baseline="0" dirty="0" err="1" smtClean="0">
                          <a:ln>
                            <a:noFill/>
                          </a:ln>
                          <a:solidFill>
                            <a:schemeClr val="tx1"/>
                          </a:solidFill>
                          <a:effectLst/>
                          <a:latin typeface="+mn-lt"/>
                          <a:cs typeface="Times New Roman" pitchFamily="18" charset="0"/>
                        </a:rPr>
                        <a:t>dvou</a:t>
                      </a:r>
                      <a:r>
                        <a:rPr kumimoji="0" lang="en-GB" altLang="cs-CZ" sz="2000" b="0" i="0" u="none" strike="noStrike" cap="none" normalizeH="0" baseline="0" dirty="0" smtClean="0">
                          <a:ln>
                            <a:noFill/>
                          </a:ln>
                          <a:solidFill>
                            <a:schemeClr val="tx1"/>
                          </a:solidFill>
                          <a:effectLst/>
                          <a:latin typeface="+mn-lt"/>
                          <a:cs typeface="Times New Roman" pitchFamily="18" charset="0"/>
                        </a:rPr>
                        <a:t> </a:t>
                      </a:r>
                      <a:r>
                        <a:rPr kumimoji="0" lang="en-GB" altLang="cs-CZ" sz="2000" b="0" i="0" u="none" strike="noStrike" cap="none" normalizeH="0" baseline="0" dirty="0" err="1" smtClean="0">
                          <a:ln>
                            <a:noFill/>
                          </a:ln>
                          <a:solidFill>
                            <a:schemeClr val="tx1"/>
                          </a:solidFill>
                          <a:effectLst/>
                          <a:latin typeface="+mn-lt"/>
                          <a:cs typeface="Times New Roman" pitchFamily="18" charset="0"/>
                        </a:rPr>
                        <a:t>konsekutivních</a:t>
                      </a:r>
                      <a:r>
                        <a:rPr kumimoji="0" lang="en-GB" altLang="cs-CZ" sz="2000" b="0" i="0" u="none" strike="noStrike" cap="none" normalizeH="0" baseline="0" dirty="0" smtClean="0">
                          <a:ln>
                            <a:noFill/>
                          </a:ln>
                          <a:solidFill>
                            <a:schemeClr val="tx1"/>
                          </a:solidFill>
                          <a:effectLst/>
                          <a:latin typeface="+mn-lt"/>
                          <a:cs typeface="Times New Roman" pitchFamily="18" charset="0"/>
                        </a:rPr>
                        <a:t> </a:t>
                      </a:r>
                      <a:r>
                        <a:rPr kumimoji="0" lang="en-GB" altLang="cs-CZ" sz="2000" b="0" i="0" u="none" strike="noStrike" cap="none" normalizeH="0" baseline="0" dirty="0" err="1" smtClean="0">
                          <a:ln>
                            <a:noFill/>
                          </a:ln>
                          <a:solidFill>
                            <a:schemeClr val="tx1"/>
                          </a:solidFill>
                          <a:effectLst/>
                          <a:latin typeface="+mn-lt"/>
                          <a:cs typeface="Times New Roman" pitchFamily="18" charset="0"/>
                        </a:rPr>
                        <a:t>vizitách</a:t>
                      </a:r>
                      <a:r>
                        <a:rPr kumimoji="0" lang="en-GB" altLang="cs-CZ" sz="2000" b="0" i="0" u="none" strike="noStrike" cap="none" normalizeH="0" baseline="0" dirty="0" smtClean="0">
                          <a:ln>
                            <a:noFill/>
                          </a:ln>
                          <a:solidFill>
                            <a:schemeClr val="tx1"/>
                          </a:solidFill>
                          <a:effectLst/>
                          <a:latin typeface="+mn-lt"/>
                          <a:cs typeface="Times New Roman" pitchFamily="18" charset="0"/>
                        </a:rPr>
                        <a:t> v </a:t>
                      </a:r>
                      <a:r>
                        <a:rPr kumimoji="0" lang="en-GB" altLang="cs-CZ" sz="2000" b="0" i="0" u="none" strike="noStrike" cap="none" normalizeH="0" baseline="0" dirty="0" err="1" smtClean="0">
                          <a:ln>
                            <a:noFill/>
                          </a:ln>
                          <a:solidFill>
                            <a:schemeClr val="tx1"/>
                          </a:solidFill>
                          <a:effectLst/>
                          <a:latin typeface="+mn-lt"/>
                          <a:cs typeface="Times New Roman" pitchFamily="18" charset="0"/>
                        </a:rPr>
                        <a:t>odstupu</a:t>
                      </a:r>
                      <a:r>
                        <a:rPr kumimoji="0" lang="en-GB" altLang="cs-CZ" sz="2000" b="0" i="0" u="none" strike="noStrike" cap="none" normalizeH="0" baseline="0" dirty="0" smtClean="0">
                          <a:ln>
                            <a:noFill/>
                          </a:ln>
                          <a:solidFill>
                            <a:schemeClr val="tx1"/>
                          </a:solidFill>
                          <a:effectLst/>
                          <a:latin typeface="+mn-lt"/>
                          <a:cs typeface="Times New Roman" pitchFamily="18" charset="0"/>
                        </a:rPr>
                        <a:t> </a:t>
                      </a:r>
                      <a:r>
                        <a:rPr kumimoji="0" lang="en-GB" altLang="cs-CZ" sz="2000" b="0" i="0" u="none" strike="noStrike" cap="none" normalizeH="0" baseline="0" dirty="0" err="1" smtClean="0">
                          <a:ln>
                            <a:noFill/>
                          </a:ln>
                          <a:solidFill>
                            <a:schemeClr val="tx1"/>
                          </a:solidFill>
                          <a:effectLst/>
                          <a:latin typeface="+mn-lt"/>
                          <a:cs typeface="Times New Roman" pitchFamily="18" charset="0"/>
                        </a:rPr>
                        <a:t>minimálně</a:t>
                      </a:r>
                      <a:r>
                        <a:rPr kumimoji="0" lang="en-GB" altLang="cs-CZ" sz="2000" b="0" i="0" u="none" strike="noStrike" cap="none" normalizeH="0" baseline="0" dirty="0" smtClean="0">
                          <a:ln>
                            <a:noFill/>
                          </a:ln>
                          <a:solidFill>
                            <a:schemeClr val="tx1"/>
                          </a:solidFill>
                          <a:effectLst/>
                          <a:latin typeface="+mn-lt"/>
                          <a:cs typeface="Times New Roman" pitchFamily="18" charset="0"/>
                        </a:rPr>
                        <a:t> 4 </a:t>
                      </a:r>
                      <a:r>
                        <a:rPr kumimoji="0" lang="en-GB" altLang="cs-CZ" sz="2000" b="0" i="0" u="none" strike="noStrike" cap="none" normalizeH="0" baseline="0" dirty="0" err="1" smtClean="0">
                          <a:ln>
                            <a:noFill/>
                          </a:ln>
                          <a:solidFill>
                            <a:schemeClr val="tx1"/>
                          </a:solidFill>
                          <a:effectLst/>
                          <a:latin typeface="+mn-lt"/>
                          <a:cs typeface="Times New Roman" pitchFamily="18" charset="0"/>
                        </a:rPr>
                        <a:t>týdnů</a:t>
                      </a:r>
                      <a:endParaRPr kumimoji="0" lang="cs-CZ" altLang="cs-CZ" sz="20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tab pos="228600" algn="l"/>
                        </a:tabLst>
                      </a:pPr>
                      <a:endParaRPr kumimoji="0" lang="cs-CZ" altLang="cs-CZ" sz="2000" b="0" i="0" u="none" strike="noStrike" cap="none" normalizeH="0" baseline="0" dirty="0" smtClean="0">
                        <a:ln>
                          <a:noFill/>
                        </a:ln>
                        <a:solidFill>
                          <a:schemeClr val="tx1"/>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2"/>
                        <a:tabLst>
                          <a:tab pos="228600" algn="l"/>
                        </a:tabLst>
                      </a:pPr>
                      <a:r>
                        <a:rPr kumimoji="0" lang="cs-CZ" altLang="cs-CZ" sz="2000" b="0" i="0" u="none" strike="noStrike" cap="none" normalizeH="0" baseline="0" dirty="0" smtClean="0">
                          <a:ln>
                            <a:noFill/>
                          </a:ln>
                          <a:solidFill>
                            <a:schemeClr val="tx1"/>
                          </a:solidFill>
                          <a:effectLst/>
                          <a:latin typeface="+mn-lt"/>
                        </a:rPr>
                        <a:t> </a:t>
                      </a:r>
                      <a:r>
                        <a:rPr kumimoji="0" lang="en-GB" altLang="cs-CZ" sz="2000" b="0" i="0" u="none" strike="noStrike" cap="none" normalizeH="0" baseline="0" dirty="0" err="1" smtClean="0">
                          <a:ln>
                            <a:noFill/>
                          </a:ln>
                          <a:solidFill>
                            <a:schemeClr val="tx1"/>
                          </a:solidFill>
                          <a:effectLst/>
                          <a:latin typeface="+mn-lt"/>
                          <a:cs typeface="Times New Roman" pitchFamily="18" charset="0"/>
                        </a:rPr>
                        <a:t>hodnota</a:t>
                      </a:r>
                      <a:r>
                        <a:rPr kumimoji="0" lang="en-GB" altLang="cs-CZ" sz="2000" b="0" i="0" u="none" strike="noStrike" cap="none" normalizeH="0" baseline="0" dirty="0" smtClean="0">
                          <a:ln>
                            <a:noFill/>
                          </a:ln>
                          <a:solidFill>
                            <a:schemeClr val="tx1"/>
                          </a:solidFill>
                          <a:effectLst/>
                          <a:latin typeface="+mn-lt"/>
                          <a:cs typeface="Times New Roman" pitchFamily="18" charset="0"/>
                        </a:rPr>
                        <a:t> CRP ≥ 10mg/l  </a:t>
                      </a:r>
                      <a:r>
                        <a:rPr kumimoji="0" lang="en-GB" altLang="cs-CZ" sz="2000" b="0" i="0" u="none" strike="noStrike" cap="none" normalizeH="0" baseline="0" dirty="0" err="1" smtClean="0">
                          <a:ln>
                            <a:noFill/>
                          </a:ln>
                          <a:solidFill>
                            <a:schemeClr val="tx1"/>
                          </a:solidFill>
                          <a:effectLst/>
                          <a:latin typeface="+mn-lt"/>
                          <a:cs typeface="Times New Roman" pitchFamily="18" charset="0"/>
                        </a:rPr>
                        <a:t>při</a:t>
                      </a:r>
                      <a:r>
                        <a:rPr kumimoji="0" lang="en-GB" altLang="cs-CZ" sz="2000" b="0" i="0" u="none" strike="noStrike" cap="none" normalizeH="0" baseline="0" dirty="0" smtClean="0">
                          <a:ln>
                            <a:noFill/>
                          </a:ln>
                          <a:solidFill>
                            <a:schemeClr val="tx1"/>
                          </a:solidFill>
                          <a:effectLst/>
                          <a:latin typeface="+mn-lt"/>
                          <a:cs typeface="Times New Roman" pitchFamily="18" charset="0"/>
                        </a:rPr>
                        <a:t> </a:t>
                      </a:r>
                      <a:r>
                        <a:rPr kumimoji="0" lang="en-GB" altLang="cs-CZ" sz="2000" b="0" i="0" u="none" strike="noStrike" cap="none" normalizeH="0" baseline="0" dirty="0" err="1" smtClean="0">
                          <a:ln>
                            <a:noFill/>
                          </a:ln>
                          <a:solidFill>
                            <a:schemeClr val="tx1"/>
                          </a:solidFill>
                          <a:effectLst/>
                          <a:latin typeface="+mn-lt"/>
                          <a:cs typeface="Times New Roman" pitchFamily="18" charset="0"/>
                        </a:rPr>
                        <a:t>dvou</a:t>
                      </a:r>
                      <a:r>
                        <a:rPr kumimoji="0" lang="en-GB" altLang="cs-CZ" sz="2000" b="0" i="0" u="none" strike="noStrike" cap="none" normalizeH="0" baseline="0" dirty="0" smtClean="0">
                          <a:ln>
                            <a:noFill/>
                          </a:ln>
                          <a:solidFill>
                            <a:schemeClr val="tx1"/>
                          </a:solidFill>
                          <a:effectLst/>
                          <a:latin typeface="+mn-lt"/>
                          <a:cs typeface="Times New Roman" pitchFamily="18" charset="0"/>
                        </a:rPr>
                        <a:t> </a:t>
                      </a:r>
                      <a:r>
                        <a:rPr kumimoji="0" lang="en-GB" altLang="cs-CZ" sz="2000" b="0" i="0" u="none" strike="noStrike" cap="none" normalizeH="0" baseline="0" dirty="0" err="1" smtClean="0">
                          <a:ln>
                            <a:noFill/>
                          </a:ln>
                          <a:solidFill>
                            <a:schemeClr val="tx1"/>
                          </a:solidFill>
                          <a:effectLst/>
                          <a:latin typeface="+mn-lt"/>
                          <a:cs typeface="Times New Roman" pitchFamily="18" charset="0"/>
                        </a:rPr>
                        <a:t>konsekutivních</a:t>
                      </a:r>
                      <a:r>
                        <a:rPr kumimoji="0" lang="en-GB" altLang="cs-CZ" sz="2000" b="0" i="0" u="none" strike="noStrike" cap="none" normalizeH="0" baseline="0" dirty="0" smtClean="0">
                          <a:ln>
                            <a:noFill/>
                          </a:ln>
                          <a:solidFill>
                            <a:schemeClr val="tx1"/>
                          </a:solidFill>
                          <a:effectLst/>
                          <a:latin typeface="+mn-lt"/>
                          <a:cs typeface="Times New Roman" pitchFamily="18" charset="0"/>
                        </a:rPr>
                        <a:t> </a:t>
                      </a:r>
                      <a:r>
                        <a:rPr kumimoji="0" lang="en-GB" altLang="cs-CZ" sz="2000" b="0" i="0" u="none" strike="noStrike" cap="none" normalizeH="0" baseline="0" dirty="0" err="1" smtClean="0">
                          <a:ln>
                            <a:noFill/>
                          </a:ln>
                          <a:solidFill>
                            <a:schemeClr val="tx1"/>
                          </a:solidFill>
                          <a:effectLst/>
                          <a:latin typeface="+mn-lt"/>
                          <a:cs typeface="Times New Roman" pitchFamily="18" charset="0"/>
                        </a:rPr>
                        <a:t>vizitách</a:t>
                      </a:r>
                      <a:r>
                        <a:rPr kumimoji="0" lang="en-GB" altLang="cs-CZ" sz="2000" b="0" i="0" u="none" strike="noStrike" cap="none" normalizeH="0" baseline="0" dirty="0" smtClean="0">
                          <a:ln>
                            <a:noFill/>
                          </a:ln>
                          <a:solidFill>
                            <a:schemeClr val="tx1"/>
                          </a:solidFill>
                          <a:effectLst/>
                          <a:latin typeface="+mn-lt"/>
                          <a:cs typeface="Times New Roman" pitchFamily="18" charset="0"/>
                        </a:rPr>
                        <a:t> v </a:t>
                      </a:r>
                      <a:r>
                        <a:rPr kumimoji="0" lang="en-GB" altLang="cs-CZ" sz="2000" b="0" i="0" u="none" strike="noStrike" cap="none" normalizeH="0" baseline="0" dirty="0" err="1" smtClean="0">
                          <a:ln>
                            <a:noFill/>
                          </a:ln>
                          <a:solidFill>
                            <a:schemeClr val="tx1"/>
                          </a:solidFill>
                          <a:effectLst/>
                          <a:latin typeface="+mn-lt"/>
                          <a:cs typeface="Times New Roman" pitchFamily="18" charset="0"/>
                        </a:rPr>
                        <a:t>odstupu</a:t>
                      </a:r>
                      <a:r>
                        <a:rPr kumimoji="0" lang="en-GB" altLang="cs-CZ" sz="2000" b="0" i="0" u="none" strike="noStrike" cap="none" normalizeH="0" baseline="0" dirty="0" smtClean="0">
                          <a:ln>
                            <a:noFill/>
                          </a:ln>
                          <a:solidFill>
                            <a:schemeClr val="tx1"/>
                          </a:solidFill>
                          <a:effectLst/>
                          <a:latin typeface="+mn-lt"/>
                          <a:cs typeface="Times New Roman" pitchFamily="18" charset="0"/>
                        </a:rPr>
                        <a:t> </a:t>
                      </a:r>
                      <a:r>
                        <a:rPr kumimoji="0" lang="en-GB" altLang="cs-CZ" sz="2000" b="0" i="0" u="none" strike="noStrike" cap="none" normalizeH="0" baseline="0" dirty="0" err="1" smtClean="0">
                          <a:ln>
                            <a:noFill/>
                          </a:ln>
                          <a:solidFill>
                            <a:schemeClr val="tx1"/>
                          </a:solidFill>
                          <a:effectLst/>
                          <a:latin typeface="+mn-lt"/>
                          <a:cs typeface="Times New Roman" pitchFamily="18" charset="0"/>
                        </a:rPr>
                        <a:t>minimálně</a:t>
                      </a:r>
                      <a:r>
                        <a:rPr kumimoji="0" lang="en-GB" altLang="cs-CZ" sz="2000" b="0" i="0" u="none" strike="noStrike" cap="none" normalizeH="0" baseline="0" dirty="0" smtClean="0">
                          <a:ln>
                            <a:noFill/>
                          </a:ln>
                          <a:solidFill>
                            <a:schemeClr val="tx1"/>
                          </a:solidFill>
                          <a:effectLst/>
                          <a:latin typeface="+mn-lt"/>
                          <a:cs typeface="Times New Roman" pitchFamily="18" charset="0"/>
                        </a:rPr>
                        <a:t> 4 </a:t>
                      </a:r>
                      <a:r>
                        <a:rPr kumimoji="0" lang="en-GB" altLang="cs-CZ" sz="2000" b="0" i="0" u="none" strike="noStrike" cap="none" normalizeH="0" baseline="0" dirty="0" err="1" smtClean="0">
                          <a:ln>
                            <a:noFill/>
                          </a:ln>
                          <a:solidFill>
                            <a:schemeClr val="tx1"/>
                          </a:solidFill>
                          <a:effectLst/>
                          <a:latin typeface="+mn-lt"/>
                          <a:cs typeface="Times New Roman" pitchFamily="18" charset="0"/>
                        </a:rPr>
                        <a:t>týdnů</a:t>
                      </a:r>
                      <a:endParaRPr kumimoji="0" lang="en-GB" altLang="cs-CZ" sz="20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0989" name="Rectangle 29"/>
          <p:cNvSpPr>
            <a:spLocks noChangeArrowheads="1"/>
          </p:cNvSpPr>
          <p:nvPr/>
        </p:nvSpPr>
        <p:spPr bwMode="auto">
          <a:xfrm>
            <a:off x="1403648" y="476250"/>
            <a:ext cx="62343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sz="2800" b="1" dirty="0" err="1">
                <a:solidFill>
                  <a:schemeClr val="tx1">
                    <a:lumMod val="65000"/>
                    <a:lumOff val="35000"/>
                  </a:schemeClr>
                </a:solidFill>
                <a:latin typeface="+mj-lt"/>
              </a:rPr>
              <a:t>Definice</a:t>
            </a:r>
            <a:r>
              <a:rPr lang="en-GB" altLang="cs-CZ" sz="2800" b="1" dirty="0">
                <a:solidFill>
                  <a:schemeClr val="tx1">
                    <a:lumMod val="65000"/>
                    <a:lumOff val="35000"/>
                  </a:schemeClr>
                </a:solidFill>
                <a:latin typeface="+mj-lt"/>
              </a:rPr>
              <a:t> </a:t>
            </a:r>
            <a:r>
              <a:rPr lang="en-GB" altLang="cs-CZ" sz="2800" b="1" dirty="0" err="1">
                <a:solidFill>
                  <a:schemeClr val="tx1">
                    <a:lumMod val="65000"/>
                    <a:lumOff val="35000"/>
                  </a:schemeClr>
                </a:solidFill>
                <a:latin typeface="+mj-lt"/>
              </a:rPr>
              <a:t>aktivity</a:t>
            </a:r>
            <a:r>
              <a:rPr lang="en-GB" altLang="cs-CZ" sz="2800" b="1" dirty="0">
                <a:solidFill>
                  <a:schemeClr val="tx1">
                    <a:lumMod val="65000"/>
                    <a:lumOff val="35000"/>
                  </a:schemeClr>
                </a:solidFill>
                <a:latin typeface="+mj-lt"/>
              </a:rPr>
              <a:t> </a:t>
            </a:r>
            <a:r>
              <a:rPr lang="en-GB" altLang="cs-CZ" sz="2800" b="1" dirty="0" err="1">
                <a:solidFill>
                  <a:schemeClr val="tx1">
                    <a:lumMod val="65000"/>
                    <a:lumOff val="35000"/>
                  </a:schemeClr>
                </a:solidFill>
                <a:latin typeface="+mj-lt"/>
              </a:rPr>
              <a:t>onemocnění</a:t>
            </a:r>
            <a:r>
              <a:rPr lang="en-GB" altLang="cs-CZ" sz="2800" b="1" dirty="0">
                <a:solidFill>
                  <a:schemeClr val="tx1">
                    <a:lumMod val="65000"/>
                    <a:lumOff val="35000"/>
                  </a:schemeClr>
                </a:solidFill>
                <a:latin typeface="+mj-lt"/>
              </a:rPr>
              <a:t> </a:t>
            </a:r>
            <a:r>
              <a:rPr lang="en-GB" altLang="cs-CZ" sz="2800" i="1" dirty="0">
                <a:solidFill>
                  <a:schemeClr val="tx1">
                    <a:lumMod val="65000"/>
                    <a:lumOff val="35000"/>
                  </a:schemeClr>
                </a:solidFill>
                <a:latin typeface="+mj-lt"/>
              </a:rPr>
              <a:t>[4]</a:t>
            </a:r>
          </a:p>
        </p:txBody>
      </p:sp>
    </p:spTree>
    <p:extLst>
      <p:ext uri="{BB962C8B-B14F-4D97-AF65-F5344CB8AC3E}">
        <p14:creationId xmlns:p14="http://schemas.microsoft.com/office/powerpoint/2010/main" val="1745452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58" name="Group 26"/>
          <p:cNvGraphicFramePr>
            <a:graphicFrameLocks noGrp="1"/>
          </p:cNvGraphicFramePr>
          <p:nvPr>
            <p:extLst>
              <p:ext uri="{D42A27DB-BD31-4B8C-83A1-F6EECF244321}">
                <p14:modId xmlns:p14="http://schemas.microsoft.com/office/powerpoint/2010/main" val="1518929011"/>
              </p:ext>
            </p:extLst>
          </p:nvPr>
        </p:nvGraphicFramePr>
        <p:xfrm>
          <a:off x="179512" y="1196752"/>
          <a:ext cx="8753475" cy="5396230"/>
        </p:xfrm>
        <a:graphic>
          <a:graphicData uri="http://schemas.openxmlformats.org/drawingml/2006/table">
            <a:tbl>
              <a:tblPr/>
              <a:tblGrid>
                <a:gridCol w="8753475"/>
              </a:tblGrid>
              <a:tr h="2100263">
                <a:tc>
                  <a:txBody>
                    <a:bodyPr/>
                    <a:lstStyle>
                      <a:lvl1pPr marL="342900" indent="-342900">
                        <a:spcBef>
                          <a:spcPct val="20000"/>
                        </a:spcBef>
                        <a:tabLst>
                          <a:tab pos="228600" algn="l"/>
                        </a:tabLst>
                        <a:defRPr sz="2800">
                          <a:solidFill>
                            <a:schemeClr val="tx1"/>
                          </a:solidFill>
                          <a:latin typeface="Arial" pitchFamily="34" charset="0"/>
                        </a:defRPr>
                      </a:lvl1pPr>
                      <a:lvl2pPr marL="800100" indent="-342900">
                        <a:spcBef>
                          <a:spcPct val="20000"/>
                        </a:spcBef>
                        <a:tabLst>
                          <a:tab pos="228600" algn="l"/>
                        </a:tabLst>
                        <a:defRPr sz="2400">
                          <a:solidFill>
                            <a:schemeClr val="tx1"/>
                          </a:solidFill>
                          <a:latin typeface="Arial" pitchFamily="34" charset="0"/>
                        </a:defRPr>
                      </a:lvl2pPr>
                      <a:lvl3pPr marL="1257300" indent="-342900">
                        <a:spcBef>
                          <a:spcPct val="20000"/>
                        </a:spcBef>
                        <a:tabLst>
                          <a:tab pos="228600" algn="l"/>
                        </a:tabLst>
                        <a:defRPr sz="2000">
                          <a:solidFill>
                            <a:schemeClr val="tx1"/>
                          </a:solidFill>
                          <a:latin typeface="Arial" pitchFamily="34" charset="0"/>
                        </a:defRPr>
                      </a:lvl3pPr>
                      <a:lvl4pPr marL="1714500" indent="-342900">
                        <a:spcBef>
                          <a:spcPct val="20000"/>
                        </a:spcBef>
                        <a:tabLst>
                          <a:tab pos="228600" algn="l"/>
                        </a:tabLst>
                        <a:defRPr>
                          <a:solidFill>
                            <a:schemeClr val="tx1"/>
                          </a:solidFill>
                          <a:latin typeface="Arial" pitchFamily="34" charset="0"/>
                        </a:defRPr>
                      </a:lvl4pPr>
                      <a:lvl5pPr marL="2171700" indent="-342900">
                        <a:spcBef>
                          <a:spcPct val="20000"/>
                        </a:spcBef>
                        <a:tabLst>
                          <a:tab pos="228600" algn="l"/>
                        </a:tabLst>
                        <a:defRPr>
                          <a:solidFill>
                            <a:schemeClr val="tx1"/>
                          </a:solidFill>
                          <a:latin typeface="Arial" pitchFamily="34" charset="0"/>
                        </a:defRPr>
                      </a:lvl5pPr>
                      <a:lvl6pPr marL="2628900" indent="-342900" fontAlgn="base">
                        <a:spcBef>
                          <a:spcPct val="20000"/>
                        </a:spcBef>
                        <a:spcAft>
                          <a:spcPct val="0"/>
                        </a:spcAft>
                        <a:tabLst>
                          <a:tab pos="228600" algn="l"/>
                        </a:tabLst>
                        <a:defRPr>
                          <a:solidFill>
                            <a:schemeClr val="tx1"/>
                          </a:solidFill>
                          <a:latin typeface="Arial" pitchFamily="34" charset="0"/>
                        </a:defRPr>
                      </a:lvl6pPr>
                      <a:lvl7pPr marL="3086100" indent="-342900" fontAlgn="base">
                        <a:spcBef>
                          <a:spcPct val="20000"/>
                        </a:spcBef>
                        <a:spcAft>
                          <a:spcPct val="0"/>
                        </a:spcAft>
                        <a:tabLst>
                          <a:tab pos="228600" algn="l"/>
                        </a:tabLst>
                        <a:defRPr>
                          <a:solidFill>
                            <a:schemeClr val="tx1"/>
                          </a:solidFill>
                          <a:latin typeface="Arial" pitchFamily="34" charset="0"/>
                        </a:defRPr>
                      </a:lvl7pPr>
                      <a:lvl8pPr marL="3543300" indent="-342900" fontAlgn="base">
                        <a:spcBef>
                          <a:spcPct val="20000"/>
                        </a:spcBef>
                        <a:spcAft>
                          <a:spcPct val="0"/>
                        </a:spcAft>
                        <a:tabLst>
                          <a:tab pos="228600" algn="l"/>
                        </a:tabLst>
                        <a:defRPr>
                          <a:solidFill>
                            <a:schemeClr val="tx1"/>
                          </a:solidFill>
                          <a:latin typeface="Arial" pitchFamily="34" charset="0"/>
                        </a:defRPr>
                      </a:lvl8pPr>
                      <a:lvl9pPr marL="4000500" indent="-342900" fontAlgn="base">
                        <a:spcBef>
                          <a:spcPct val="20000"/>
                        </a:spcBef>
                        <a:spcAft>
                          <a:spcPct val="0"/>
                        </a:spcAft>
                        <a:tabLst>
                          <a:tab pos="228600" algn="l"/>
                        </a:tabLs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tab pos="228600" algn="l"/>
                        </a:tabLst>
                      </a:pPr>
                      <a:r>
                        <a:rPr kumimoji="0" lang="en-GB" altLang="cs-CZ" sz="1800" b="0" i="0" u="none" strike="noStrike" cap="none" normalizeH="0" baseline="0" dirty="0" err="1" smtClean="0">
                          <a:ln>
                            <a:noFill/>
                          </a:ln>
                          <a:solidFill>
                            <a:schemeClr val="tx1"/>
                          </a:solidFill>
                          <a:effectLst/>
                          <a:latin typeface="+mn-lt"/>
                          <a:cs typeface="Times New Roman" pitchFamily="18" charset="0"/>
                        </a:rPr>
                        <a:t>Hodnotí</a:t>
                      </a:r>
                      <a:r>
                        <a:rPr kumimoji="0" lang="en-GB" altLang="cs-CZ" sz="1800" b="0" i="0" u="none" strike="noStrike" cap="none" normalizeH="0" baseline="0" dirty="0" smtClean="0">
                          <a:ln>
                            <a:noFill/>
                          </a:ln>
                          <a:solidFill>
                            <a:schemeClr val="tx1"/>
                          </a:solidFill>
                          <a:effectLst/>
                          <a:latin typeface="+mn-lt"/>
                          <a:cs typeface="Times New Roman" pitchFamily="18" charset="0"/>
                        </a:rPr>
                        <a:t> se </a:t>
                      </a:r>
                      <a:r>
                        <a:rPr kumimoji="0" lang="en-GB" altLang="cs-CZ" sz="1800" b="0" i="0" u="none" strike="noStrike" cap="none" normalizeH="0" baseline="0" dirty="0" err="1" smtClean="0">
                          <a:ln>
                            <a:noFill/>
                          </a:ln>
                          <a:solidFill>
                            <a:schemeClr val="tx1"/>
                          </a:solidFill>
                          <a:effectLst/>
                          <a:latin typeface="+mn-lt"/>
                          <a:cs typeface="Times New Roman" pitchFamily="18" charset="0"/>
                        </a:rPr>
                        <a:t>na</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vizuální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analogové</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škále</a:t>
                      </a:r>
                      <a:r>
                        <a:rPr kumimoji="0" lang="en-GB" altLang="cs-CZ" sz="1800" b="0" i="0" u="none" strike="noStrike" cap="none" normalizeH="0" baseline="0" dirty="0" smtClean="0">
                          <a:ln>
                            <a:noFill/>
                          </a:ln>
                          <a:solidFill>
                            <a:schemeClr val="tx1"/>
                          </a:solidFill>
                          <a:effectLst/>
                          <a:latin typeface="+mn-lt"/>
                          <a:cs typeface="Times New Roman" pitchFamily="18" charset="0"/>
                        </a:rPr>
                        <a:t> 100mm od 0 mm (</a:t>
                      </a:r>
                      <a:r>
                        <a:rPr kumimoji="0" lang="en-GB" altLang="cs-CZ" sz="1800" b="0" i="0" u="none" strike="noStrike" cap="none" normalizeH="0" baseline="0" dirty="0" err="1" smtClean="0">
                          <a:ln>
                            <a:noFill/>
                          </a:ln>
                          <a:solidFill>
                            <a:schemeClr val="tx1"/>
                          </a:solidFill>
                          <a:effectLst/>
                          <a:latin typeface="+mn-lt"/>
                          <a:cs typeface="Times New Roman" pitchFamily="18" charset="0"/>
                        </a:rPr>
                        <a:t>činnost</a:t>
                      </a:r>
                      <a:r>
                        <a:rPr kumimoji="0" lang="en-GB" altLang="cs-CZ" sz="1800" b="0" i="0" u="none" strike="noStrike" cap="none" normalizeH="0" baseline="0" dirty="0" smtClean="0">
                          <a:ln>
                            <a:noFill/>
                          </a:ln>
                          <a:solidFill>
                            <a:schemeClr val="tx1"/>
                          </a:solidFill>
                          <a:effectLst/>
                          <a:latin typeface="+mn-lt"/>
                          <a:cs typeface="Times New Roman" pitchFamily="18" charset="0"/>
                        </a:rPr>
                        <a:t> se</a:t>
                      </a:r>
                      <a:endParaRPr kumimoji="0" lang="cs-CZ" altLang="cs-CZ" sz="1800" b="0" i="0" u="none" strike="noStrike" cap="none" normalizeH="0" baseline="0" dirty="0" smtClean="0">
                        <a:ln>
                          <a:noFill/>
                        </a:ln>
                        <a:solidFill>
                          <a:schemeClr val="tx1"/>
                        </a:solidFill>
                        <a:effectLst/>
                        <a:latin typeface="+mn-lt"/>
                      </a:endParaRPr>
                    </a:p>
                    <a:p>
                      <a:pPr marL="342900" marR="0" lvl="0" indent="-342900" algn="l" defTabSz="914400" rtl="0" eaLnBrk="1" fontAlgn="base" latinLnBrk="0" hangingPunct="1">
                        <a:lnSpc>
                          <a:spcPct val="100000"/>
                        </a:lnSpc>
                        <a:spcBef>
                          <a:spcPct val="0"/>
                        </a:spcBef>
                        <a:spcAft>
                          <a:spcPct val="0"/>
                        </a:spcAft>
                        <a:buClrTx/>
                        <a:buSzTx/>
                        <a:buFontTx/>
                        <a:buNone/>
                        <a:tabLst>
                          <a:tab pos="228600" algn="l"/>
                        </a:tabLst>
                      </a:pPr>
                      <a:r>
                        <a:rPr kumimoji="0" lang="en-GB" altLang="cs-CZ" sz="1800" b="0" i="0" u="none" strike="noStrike" cap="none" normalizeH="0" baseline="0" dirty="0" err="1" smtClean="0">
                          <a:ln>
                            <a:noFill/>
                          </a:ln>
                          <a:solidFill>
                            <a:schemeClr val="tx1"/>
                          </a:solidFill>
                          <a:effectLst/>
                          <a:latin typeface="+mn-lt"/>
                          <a:cs typeface="Times New Roman" pitchFamily="18" charset="0"/>
                        </a:rPr>
                        <a:t>provádí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snadno</a:t>
                      </a:r>
                      <a:r>
                        <a:rPr kumimoji="0" lang="en-GB" altLang="cs-CZ" sz="1800" b="0" i="0" u="none" strike="noStrike" cap="none" normalizeH="0" baseline="0" dirty="0" smtClean="0">
                          <a:ln>
                            <a:noFill/>
                          </a:ln>
                          <a:solidFill>
                            <a:schemeClr val="tx1"/>
                          </a:solidFill>
                          <a:effectLst/>
                          <a:latin typeface="+mn-lt"/>
                          <a:cs typeface="Times New Roman" pitchFamily="18" charset="0"/>
                        </a:rPr>
                        <a:t>)  do 100 mm (</a:t>
                      </a:r>
                      <a:r>
                        <a:rPr kumimoji="0" lang="en-GB" altLang="cs-CZ" sz="1800" b="0" i="0" u="none" strike="noStrike" cap="none" normalizeH="0" baseline="0" dirty="0" err="1" smtClean="0">
                          <a:ln>
                            <a:noFill/>
                          </a:ln>
                          <a:solidFill>
                            <a:schemeClr val="tx1"/>
                          </a:solidFill>
                          <a:effectLst/>
                          <a:latin typeface="+mn-lt"/>
                          <a:cs typeface="Times New Roman" pitchFamily="18" charset="0"/>
                        </a:rPr>
                        <a:t>činnost</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není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možno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provést</a:t>
                      </a:r>
                      <a:r>
                        <a:rPr kumimoji="0" lang="en-GB" altLang="cs-CZ" sz="1800" b="0" i="0" u="none" strike="noStrike" cap="none" normalizeH="0" baseline="0" dirty="0" smtClean="0">
                          <a:ln>
                            <a:noFill/>
                          </a:ln>
                          <a:solidFill>
                            <a:schemeClr val="tx1"/>
                          </a:solidFill>
                          <a:effectLst/>
                          <a:latin typeface="+mn-lt"/>
                          <a:cs typeface="Times New Roman" pitchFamily="18" charset="0"/>
                        </a:rPr>
                        <a:t>)</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Navléknout</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si</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ponožky</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nebo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punčochy</a:t>
                      </a:r>
                      <a:r>
                        <a:rPr kumimoji="0" lang="en-GB" altLang="cs-CZ" sz="1800" b="0" i="0" u="none" strike="noStrike" cap="none" normalizeH="0" baseline="0" dirty="0" smtClean="0">
                          <a:ln>
                            <a:noFill/>
                          </a:ln>
                          <a:solidFill>
                            <a:schemeClr val="tx1"/>
                          </a:solidFill>
                          <a:effectLst/>
                          <a:latin typeface="+mn-lt"/>
                          <a:cs typeface="Times New Roman" pitchFamily="18" charset="0"/>
                        </a:rPr>
                        <a:t> bez </a:t>
                      </a:r>
                      <a:r>
                        <a:rPr kumimoji="0" lang="en-GB" altLang="cs-CZ" sz="1800" b="0" i="0" u="none" strike="noStrike" cap="none" normalizeH="0" baseline="0" dirty="0" err="1" smtClean="0">
                          <a:ln>
                            <a:noFill/>
                          </a:ln>
                          <a:solidFill>
                            <a:schemeClr val="tx1"/>
                          </a:solidFill>
                          <a:effectLst/>
                          <a:latin typeface="+mn-lt"/>
                          <a:cs typeface="Times New Roman" pitchFamily="18" charset="0"/>
                        </a:rPr>
                        <a:t>pomoci</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druhé</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osoby</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nebo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cs-CZ" altLang="cs-CZ" sz="1800" b="0" i="0" u="none" strike="noStrike" cap="none" normalizeH="0" baseline="0" dirty="0" smtClean="0">
                          <a:ln>
                            <a:noFill/>
                          </a:ln>
                          <a:solidFill>
                            <a:schemeClr val="tx1"/>
                          </a:solidFill>
                          <a:effectLst/>
                          <a:latin typeface="+mn-lt"/>
                        </a:rPr>
                        <a:t>  </a:t>
                      </a:r>
                    </a:p>
                    <a:p>
                      <a:pPr marL="342900" marR="0" lvl="0" indent="-342900" algn="l" defTabSz="914400" rtl="0" eaLnBrk="0" fontAlgn="base" latinLnBrk="0" hangingPunct="0">
                        <a:lnSpc>
                          <a:spcPct val="100000"/>
                        </a:lnSpc>
                        <a:spcBef>
                          <a:spcPct val="0"/>
                        </a:spcBef>
                        <a:spcAft>
                          <a:spcPct val="0"/>
                        </a:spcAft>
                        <a:buClrTx/>
                        <a:buSzTx/>
                        <a:buFontTx/>
                        <a:buNone/>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použití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pomůcky</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2"/>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Ohnout</a:t>
                      </a:r>
                      <a:r>
                        <a:rPr kumimoji="0" lang="en-GB" altLang="cs-CZ" sz="1800" b="0" i="0" u="none" strike="noStrike" cap="none" normalizeH="0" baseline="0" dirty="0" smtClean="0">
                          <a:ln>
                            <a:noFill/>
                          </a:ln>
                          <a:solidFill>
                            <a:schemeClr val="tx1"/>
                          </a:solidFill>
                          <a:effectLst/>
                          <a:latin typeface="+mn-lt"/>
                          <a:cs typeface="Times New Roman" pitchFamily="18" charset="0"/>
                        </a:rPr>
                        <a:t> se v </a:t>
                      </a:r>
                      <a:r>
                        <a:rPr kumimoji="0" lang="en-GB" altLang="cs-CZ" sz="1800" b="0" i="0" u="none" strike="noStrike" cap="none" normalizeH="0" baseline="0" dirty="0" err="1" smtClean="0">
                          <a:ln>
                            <a:noFill/>
                          </a:ln>
                          <a:solidFill>
                            <a:schemeClr val="tx1"/>
                          </a:solidFill>
                          <a:effectLst/>
                          <a:latin typeface="+mn-lt"/>
                          <a:cs typeface="Times New Roman" pitchFamily="18" charset="0"/>
                        </a:rPr>
                        <a:t>pase</a:t>
                      </a:r>
                      <a:r>
                        <a:rPr kumimoji="0" lang="en-GB" altLang="cs-CZ" sz="1800" b="0" i="0" u="none" strike="noStrike" cap="none" normalizeH="0" baseline="0" dirty="0" smtClean="0">
                          <a:ln>
                            <a:noFill/>
                          </a:ln>
                          <a:solidFill>
                            <a:schemeClr val="tx1"/>
                          </a:solidFill>
                          <a:effectLst/>
                          <a:latin typeface="+mn-lt"/>
                          <a:cs typeface="Times New Roman" pitchFamily="18" charset="0"/>
                        </a:rPr>
                        <a:t> a </a:t>
                      </a:r>
                      <a:r>
                        <a:rPr kumimoji="0" lang="en-GB" altLang="cs-CZ" sz="1800" b="0" i="0" u="none" strike="noStrike" cap="none" normalizeH="0" baseline="0" dirty="0" err="1" smtClean="0">
                          <a:ln>
                            <a:noFill/>
                          </a:ln>
                          <a:solidFill>
                            <a:schemeClr val="tx1"/>
                          </a:solidFill>
                          <a:effectLst/>
                          <a:latin typeface="+mn-lt"/>
                          <a:cs typeface="Times New Roman" pitchFamily="18" charset="0"/>
                        </a:rPr>
                        <a:t>sebrat</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tužku</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ze</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země</a:t>
                      </a:r>
                      <a:r>
                        <a:rPr kumimoji="0" lang="en-GB" altLang="cs-CZ" sz="1800" b="0" i="0" u="none" strike="noStrike" cap="none" normalizeH="0" baseline="0" dirty="0" smtClean="0">
                          <a:ln>
                            <a:noFill/>
                          </a:ln>
                          <a:solidFill>
                            <a:schemeClr val="tx1"/>
                          </a:solidFill>
                          <a:effectLst/>
                          <a:latin typeface="+mn-lt"/>
                          <a:cs typeface="Times New Roman" pitchFamily="18" charset="0"/>
                        </a:rPr>
                        <a:t> bez </a:t>
                      </a:r>
                      <a:r>
                        <a:rPr kumimoji="0" lang="en-GB" altLang="cs-CZ" sz="1800" b="0" i="0" u="none" strike="noStrike" cap="none" normalizeH="0" baseline="0" dirty="0" err="1" smtClean="0">
                          <a:ln>
                            <a:noFill/>
                          </a:ln>
                          <a:solidFill>
                            <a:schemeClr val="tx1"/>
                          </a:solidFill>
                          <a:effectLst/>
                          <a:latin typeface="+mn-lt"/>
                          <a:cs typeface="Times New Roman" pitchFamily="18" charset="0"/>
                        </a:rPr>
                        <a:t>použití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pomůcky</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2"/>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Dosáhnout</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na</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vysokou</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poličku</a:t>
                      </a:r>
                      <a:r>
                        <a:rPr kumimoji="0" lang="en-GB" altLang="cs-CZ" sz="1800" b="0" i="0" u="none" strike="noStrike" cap="none" normalizeH="0" baseline="0" dirty="0" smtClean="0">
                          <a:ln>
                            <a:noFill/>
                          </a:ln>
                          <a:solidFill>
                            <a:schemeClr val="tx1"/>
                          </a:solidFill>
                          <a:effectLst/>
                          <a:latin typeface="+mn-lt"/>
                          <a:cs typeface="Times New Roman" pitchFamily="18" charset="0"/>
                        </a:rPr>
                        <a:t> bez </a:t>
                      </a:r>
                      <a:r>
                        <a:rPr kumimoji="0" lang="en-GB" altLang="cs-CZ" sz="1800" b="0" i="0" u="none" strike="noStrike" cap="none" normalizeH="0" baseline="0" dirty="0" err="1" smtClean="0">
                          <a:ln>
                            <a:noFill/>
                          </a:ln>
                          <a:solidFill>
                            <a:schemeClr val="tx1"/>
                          </a:solidFill>
                          <a:effectLst/>
                          <a:latin typeface="+mn-lt"/>
                          <a:cs typeface="Times New Roman" pitchFamily="18" charset="0"/>
                        </a:rPr>
                        <a:t>pomoci</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druhé</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osoby</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nebo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použití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cs-CZ" altLang="cs-CZ" sz="1800" b="0" i="0" u="none" strike="noStrike" cap="none" normalizeH="0" baseline="0" dirty="0" smtClean="0">
                          <a:ln>
                            <a:noFill/>
                          </a:ln>
                          <a:solidFill>
                            <a:schemeClr val="tx1"/>
                          </a:solidFill>
                          <a:effectLst/>
                          <a:latin typeface="+mn-lt"/>
                        </a:rPr>
                        <a:t>  </a:t>
                      </a:r>
                    </a:p>
                    <a:p>
                      <a:pPr marL="342900" marR="0" lvl="0" indent="-342900" algn="l" defTabSz="914400" rtl="0" eaLnBrk="0" fontAlgn="base" latinLnBrk="0" hangingPunct="0">
                        <a:lnSpc>
                          <a:spcPct val="100000"/>
                        </a:lnSpc>
                        <a:spcBef>
                          <a:spcPct val="0"/>
                        </a:spcBef>
                        <a:spcAft>
                          <a:spcPct val="0"/>
                        </a:spcAft>
                        <a:buClrTx/>
                        <a:buSzTx/>
                        <a:buFontTx/>
                        <a:buNone/>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pomůcky</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4"/>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Zvednout</a:t>
                      </a:r>
                      <a:r>
                        <a:rPr kumimoji="0" lang="en-GB" altLang="cs-CZ" sz="1800" b="0" i="0" u="none" strike="noStrike" cap="none" normalizeH="0" baseline="0" dirty="0" smtClean="0">
                          <a:ln>
                            <a:noFill/>
                          </a:ln>
                          <a:solidFill>
                            <a:schemeClr val="tx1"/>
                          </a:solidFill>
                          <a:effectLst/>
                          <a:latin typeface="+mn-lt"/>
                          <a:cs typeface="Times New Roman" pitchFamily="18" charset="0"/>
                        </a:rPr>
                        <a:t> se z </a:t>
                      </a:r>
                      <a:r>
                        <a:rPr kumimoji="0" lang="en-GB" altLang="cs-CZ" sz="1800" b="0" i="0" u="none" strike="noStrike" cap="none" normalizeH="0" baseline="0" dirty="0" err="1" smtClean="0">
                          <a:ln>
                            <a:noFill/>
                          </a:ln>
                          <a:solidFill>
                            <a:schemeClr val="tx1"/>
                          </a:solidFill>
                          <a:effectLst/>
                          <a:latin typeface="+mn-lt"/>
                          <a:cs typeface="Times New Roman" pitchFamily="18" charset="0"/>
                        </a:rPr>
                        <a:t>normální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kuchyňské</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židle</a:t>
                      </a:r>
                      <a:r>
                        <a:rPr kumimoji="0" lang="en-GB" altLang="cs-CZ" sz="1800" b="0" i="0" u="none" strike="noStrike" cap="none" normalizeH="0" baseline="0" dirty="0" smtClean="0">
                          <a:ln>
                            <a:noFill/>
                          </a:ln>
                          <a:solidFill>
                            <a:schemeClr val="tx1"/>
                          </a:solidFill>
                          <a:effectLst/>
                          <a:latin typeface="+mn-lt"/>
                          <a:cs typeface="Times New Roman" pitchFamily="18" charset="0"/>
                        </a:rPr>
                        <a:t> bez </a:t>
                      </a:r>
                      <a:r>
                        <a:rPr kumimoji="0" lang="en-GB" altLang="cs-CZ" sz="1800" b="0" i="0" u="none" strike="noStrike" cap="none" normalizeH="0" baseline="0" dirty="0" err="1" smtClean="0">
                          <a:ln>
                            <a:noFill/>
                          </a:ln>
                          <a:solidFill>
                            <a:schemeClr val="tx1"/>
                          </a:solidFill>
                          <a:effectLst/>
                          <a:latin typeface="+mn-lt"/>
                          <a:cs typeface="Times New Roman" pitchFamily="18" charset="0"/>
                        </a:rPr>
                        <a:t>opěradel</a:t>
                      </a:r>
                      <a:r>
                        <a:rPr kumimoji="0" lang="en-GB" altLang="cs-CZ" sz="1800" b="0" i="0" u="none" strike="noStrike" cap="none" normalizeH="0" baseline="0" dirty="0" smtClean="0">
                          <a:ln>
                            <a:noFill/>
                          </a:ln>
                          <a:solidFill>
                            <a:schemeClr val="tx1"/>
                          </a:solidFill>
                          <a:effectLst/>
                          <a:latin typeface="+mn-lt"/>
                          <a:cs typeface="Times New Roman" pitchFamily="18" charset="0"/>
                        </a:rPr>
                        <a:t> bez </a:t>
                      </a:r>
                      <a:r>
                        <a:rPr kumimoji="0" lang="en-GB" altLang="cs-CZ" sz="1800" b="0" i="0" u="none" strike="noStrike" cap="none" normalizeH="0" baseline="0" dirty="0" err="1" smtClean="0">
                          <a:ln>
                            <a:noFill/>
                          </a:ln>
                          <a:solidFill>
                            <a:schemeClr val="tx1"/>
                          </a:solidFill>
                          <a:effectLst/>
                          <a:latin typeface="+mn-lt"/>
                          <a:cs typeface="Times New Roman" pitchFamily="18" charset="0"/>
                        </a:rPr>
                        <a:t>použití</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rukou</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cs-CZ" altLang="cs-CZ" sz="1800" b="0" i="0" u="none" strike="noStrike" cap="none" normalizeH="0" baseline="0" dirty="0" smtClean="0">
                          <a:ln>
                            <a:noFill/>
                          </a:ln>
                          <a:solidFill>
                            <a:schemeClr val="tx1"/>
                          </a:solidFill>
                          <a:effectLst/>
                          <a:latin typeface="+mn-lt"/>
                        </a:rPr>
                        <a:t>  </a:t>
                      </a:r>
                    </a:p>
                    <a:p>
                      <a:pPr marL="342900" marR="0" lvl="0" indent="-342900" algn="l" defTabSz="914400" rtl="0" eaLnBrk="0" fontAlgn="base" latinLnBrk="0" hangingPunct="0">
                        <a:lnSpc>
                          <a:spcPct val="100000"/>
                        </a:lnSpc>
                        <a:spcBef>
                          <a:spcPct val="0"/>
                        </a:spcBef>
                        <a:spcAft>
                          <a:spcPct val="0"/>
                        </a:spcAft>
                        <a:buClrTx/>
                        <a:buSzTx/>
                        <a:buFontTx/>
                        <a:buNone/>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nebo</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jiné</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pomoci</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5"/>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Zvednout</a:t>
                      </a:r>
                      <a:r>
                        <a:rPr kumimoji="0" lang="en-GB" altLang="cs-CZ" sz="1800" b="0" i="0" u="none" strike="noStrike" cap="none" normalizeH="0" baseline="0" dirty="0" smtClean="0">
                          <a:ln>
                            <a:noFill/>
                          </a:ln>
                          <a:solidFill>
                            <a:schemeClr val="tx1"/>
                          </a:solidFill>
                          <a:effectLst/>
                          <a:latin typeface="+mn-lt"/>
                          <a:cs typeface="Times New Roman" pitchFamily="18" charset="0"/>
                        </a:rPr>
                        <a:t> se </a:t>
                      </a:r>
                      <a:r>
                        <a:rPr kumimoji="0" lang="en-GB" altLang="cs-CZ" sz="1800" b="0" i="0" u="none" strike="noStrike" cap="none" normalizeH="0" baseline="0" dirty="0" err="1" smtClean="0">
                          <a:ln>
                            <a:noFill/>
                          </a:ln>
                          <a:solidFill>
                            <a:schemeClr val="tx1"/>
                          </a:solidFill>
                          <a:effectLst/>
                          <a:latin typeface="+mn-lt"/>
                          <a:cs typeface="Times New Roman" pitchFamily="18" charset="0"/>
                        </a:rPr>
                        <a:t>ze</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země</a:t>
                      </a:r>
                      <a:r>
                        <a:rPr kumimoji="0" lang="en-GB" altLang="cs-CZ" sz="1800" b="0" i="0" u="none" strike="noStrike" cap="none" normalizeH="0" baseline="0" dirty="0" smtClean="0">
                          <a:ln>
                            <a:noFill/>
                          </a:ln>
                          <a:solidFill>
                            <a:schemeClr val="tx1"/>
                          </a:solidFill>
                          <a:effectLst/>
                          <a:latin typeface="+mn-lt"/>
                          <a:cs typeface="Times New Roman" pitchFamily="18" charset="0"/>
                        </a:rPr>
                        <a:t> z </a:t>
                      </a:r>
                      <a:r>
                        <a:rPr kumimoji="0" lang="en-GB" altLang="cs-CZ" sz="1800" b="0" i="0" u="none" strike="noStrike" cap="none" normalizeH="0" baseline="0" dirty="0" err="1" smtClean="0">
                          <a:ln>
                            <a:noFill/>
                          </a:ln>
                          <a:solidFill>
                            <a:schemeClr val="tx1"/>
                          </a:solidFill>
                          <a:effectLst/>
                          <a:latin typeface="+mn-lt"/>
                          <a:cs typeface="Times New Roman" pitchFamily="18" charset="0"/>
                        </a:rPr>
                        <a:t>polohy</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vleže</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na</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zádech</a:t>
                      </a:r>
                      <a:r>
                        <a:rPr kumimoji="0" lang="en-GB" altLang="cs-CZ" sz="1800" b="0" i="0" u="none" strike="noStrike" cap="none" normalizeH="0" baseline="0" dirty="0" smtClean="0">
                          <a:ln>
                            <a:noFill/>
                          </a:ln>
                          <a:solidFill>
                            <a:schemeClr val="tx1"/>
                          </a:solidFill>
                          <a:effectLst/>
                          <a:latin typeface="+mn-lt"/>
                          <a:cs typeface="Times New Roman" pitchFamily="18" charset="0"/>
                        </a:rPr>
                        <a:t> bez </a:t>
                      </a:r>
                      <a:r>
                        <a:rPr kumimoji="0" lang="en-GB" altLang="cs-CZ" sz="1800" b="0" i="0" u="none" strike="noStrike" cap="none" normalizeH="0" baseline="0" dirty="0" err="1" smtClean="0">
                          <a:ln>
                            <a:noFill/>
                          </a:ln>
                          <a:solidFill>
                            <a:schemeClr val="tx1"/>
                          </a:solidFill>
                          <a:effectLst/>
                          <a:latin typeface="+mn-lt"/>
                          <a:cs typeface="Times New Roman" pitchFamily="18" charset="0"/>
                        </a:rPr>
                        <a:t>pomoci</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druhé</a:t>
                      </a:r>
                      <a:r>
                        <a:rPr kumimoji="0" lang="en-GB" altLang="cs-CZ" sz="1800" b="0" i="0" u="none" strike="noStrike" cap="none" normalizeH="0" baseline="0" dirty="0" smtClean="0">
                          <a:ln>
                            <a:noFill/>
                          </a:ln>
                          <a:solidFill>
                            <a:schemeClr val="tx1"/>
                          </a:solidFill>
                          <a:effectLst/>
                          <a:latin typeface="+mn-lt"/>
                          <a:cs typeface="Times New Roman" pitchFamily="18" charset="0"/>
                        </a:rPr>
                        <a:t> </a:t>
                      </a:r>
                      <a:r>
                        <a:rPr kumimoji="0" lang="en-GB" altLang="cs-CZ" sz="1800" b="0" i="0" u="none" strike="noStrike" cap="none" normalizeH="0" baseline="0" dirty="0" err="1" smtClean="0">
                          <a:ln>
                            <a:noFill/>
                          </a:ln>
                          <a:solidFill>
                            <a:schemeClr val="tx1"/>
                          </a:solidFill>
                          <a:effectLst/>
                          <a:latin typeface="+mn-lt"/>
                          <a:cs typeface="Times New Roman" pitchFamily="18" charset="0"/>
                        </a:rPr>
                        <a:t>osoby</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5"/>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s-MX" altLang="cs-CZ" sz="1800" b="0" i="0" u="none" strike="noStrike" cap="none" normalizeH="0" baseline="0" dirty="0" smtClean="0">
                          <a:ln>
                            <a:noFill/>
                          </a:ln>
                          <a:solidFill>
                            <a:schemeClr val="tx1"/>
                          </a:solidFill>
                          <a:effectLst/>
                          <a:latin typeface="+mn-lt"/>
                          <a:cs typeface="Times New Roman" pitchFamily="18" charset="0"/>
                        </a:rPr>
                        <a:t>Stát bez opory po dobu 10 minut bez potíží</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5"/>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s-MX" altLang="cs-CZ" sz="1800" b="0" i="0" u="none" strike="noStrike" cap="none" normalizeH="0" baseline="0" dirty="0" smtClean="0">
                          <a:ln>
                            <a:noFill/>
                          </a:ln>
                          <a:solidFill>
                            <a:schemeClr val="tx1"/>
                          </a:solidFill>
                          <a:effectLst/>
                          <a:latin typeface="+mn-lt"/>
                          <a:cs typeface="Times New Roman" pitchFamily="18" charset="0"/>
                        </a:rPr>
                        <a:t>Vyjít 12- 15 schodů bez použití zábradlí, nebo hůlky. (Jedna noha na </a:t>
                      </a:r>
                      <a:r>
                        <a:rPr kumimoji="0" lang="cs-CZ" altLang="cs-CZ" sz="1800" b="0" i="0" u="none" strike="noStrike" cap="none" normalizeH="0" baseline="0" dirty="0" smtClean="0">
                          <a:ln>
                            <a:noFill/>
                          </a:ln>
                          <a:solidFill>
                            <a:schemeClr val="tx1"/>
                          </a:solidFill>
                          <a:effectLst/>
                          <a:latin typeface="+mn-lt"/>
                        </a:rPr>
                        <a:t>  </a:t>
                      </a:r>
                    </a:p>
                    <a:p>
                      <a:pPr marL="342900" marR="0" lvl="0" indent="-342900" algn="l" defTabSz="914400" rtl="0" eaLnBrk="0" fontAlgn="base" latinLnBrk="0" hangingPunct="0">
                        <a:lnSpc>
                          <a:spcPct val="100000"/>
                        </a:lnSpc>
                        <a:spcBef>
                          <a:spcPct val="0"/>
                        </a:spcBef>
                        <a:spcAft>
                          <a:spcPct val="0"/>
                        </a:spcAft>
                        <a:buClrTx/>
                        <a:buSzTx/>
                        <a:buFontTx/>
                        <a:buNone/>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s-MX" altLang="cs-CZ" sz="1800" b="0" i="0" u="none" strike="noStrike" cap="none" normalizeH="0" baseline="0" dirty="0" smtClean="0">
                          <a:ln>
                            <a:noFill/>
                          </a:ln>
                          <a:solidFill>
                            <a:schemeClr val="tx1"/>
                          </a:solidFill>
                          <a:effectLst/>
                          <a:latin typeface="+mn-lt"/>
                          <a:cs typeface="Times New Roman" pitchFamily="18" charset="0"/>
                        </a:rPr>
                        <a:t>každém schodu, tj. střídání nohou)</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8"/>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s-MX" altLang="cs-CZ" sz="1800" b="0" i="0" u="none" strike="noStrike" cap="none" normalizeH="0" baseline="0" dirty="0" smtClean="0">
                          <a:ln>
                            <a:noFill/>
                          </a:ln>
                          <a:solidFill>
                            <a:schemeClr val="tx1"/>
                          </a:solidFill>
                          <a:effectLst/>
                          <a:latin typeface="+mn-lt"/>
                          <a:cs typeface="Times New Roman" pitchFamily="18" charset="0"/>
                        </a:rPr>
                        <a:t>Podívat se přes rameno bez otáčení těla</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8"/>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s-MX" altLang="cs-CZ" sz="1800" b="0" i="0" u="none" strike="noStrike" cap="none" normalizeH="0" baseline="0" dirty="0" smtClean="0">
                          <a:ln>
                            <a:noFill/>
                          </a:ln>
                          <a:solidFill>
                            <a:schemeClr val="tx1"/>
                          </a:solidFill>
                          <a:effectLst/>
                          <a:latin typeface="+mn-lt"/>
                          <a:cs typeface="Times New Roman" pitchFamily="18" charset="0"/>
                        </a:rPr>
                        <a:t>Provádět fyzicky namáhavé činnosti (např. rehabilitační cvičení, práce na </a:t>
                      </a:r>
                      <a:r>
                        <a:rPr kumimoji="0" lang="cs-CZ" altLang="cs-CZ" sz="1800" b="0" i="0" u="none" strike="noStrike" cap="none" normalizeH="0" baseline="0" dirty="0" smtClean="0">
                          <a:ln>
                            <a:noFill/>
                          </a:ln>
                          <a:solidFill>
                            <a:schemeClr val="tx1"/>
                          </a:solidFill>
                          <a:effectLst/>
                          <a:latin typeface="+mn-lt"/>
                        </a:rPr>
                        <a:t>  </a:t>
                      </a:r>
                    </a:p>
                    <a:p>
                      <a:pPr marL="342900" marR="0" lvl="0" indent="-342900" algn="l" defTabSz="914400" rtl="0" eaLnBrk="0" fontAlgn="base" latinLnBrk="0" hangingPunct="0">
                        <a:lnSpc>
                          <a:spcPct val="100000"/>
                        </a:lnSpc>
                        <a:spcBef>
                          <a:spcPct val="0"/>
                        </a:spcBef>
                        <a:spcAft>
                          <a:spcPct val="0"/>
                        </a:spcAft>
                        <a:buClrTx/>
                        <a:buSzTx/>
                        <a:buFontTx/>
                        <a:buNone/>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s-MX" altLang="cs-CZ" sz="1800" b="0" i="0" u="none" strike="noStrike" cap="none" normalizeH="0" baseline="0" dirty="0" smtClean="0">
                          <a:ln>
                            <a:noFill/>
                          </a:ln>
                          <a:solidFill>
                            <a:schemeClr val="tx1"/>
                          </a:solidFill>
                          <a:effectLst/>
                          <a:latin typeface="+mn-lt"/>
                          <a:cs typeface="Times New Roman" pitchFamily="18" charset="0"/>
                        </a:rPr>
                        <a:t>zahrádce, nebo sport)</a:t>
                      </a:r>
                      <a:endParaRPr kumimoji="0" lang="cs-CZ" altLang="cs-CZ" sz="1800" b="0" i="0" u="none" strike="noStrike" cap="none" normalizeH="0" baseline="0" dirty="0" smtClean="0">
                        <a:ln>
                          <a:noFill/>
                        </a:ln>
                        <a:solidFill>
                          <a:schemeClr val="tx1"/>
                        </a:solidFill>
                        <a:effectLst/>
                        <a:latin typeface="+mn-lt"/>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10"/>
                        <a:tabLst>
                          <a:tab pos="228600" algn="l"/>
                        </a:tabLst>
                      </a:pPr>
                      <a:r>
                        <a:rPr kumimoji="0" lang="cs-CZ" altLang="cs-CZ" sz="1800" b="0" i="0" u="none" strike="noStrike" cap="none" normalizeH="0" baseline="0" dirty="0" smtClean="0">
                          <a:ln>
                            <a:noFill/>
                          </a:ln>
                          <a:solidFill>
                            <a:schemeClr val="tx1"/>
                          </a:solidFill>
                          <a:effectLst/>
                          <a:latin typeface="+mn-lt"/>
                        </a:rPr>
                        <a:t> </a:t>
                      </a:r>
                      <a:r>
                        <a:rPr kumimoji="0" lang="es-MX" altLang="cs-CZ" sz="1800" b="0" i="0" u="none" strike="noStrike" cap="none" normalizeH="0" baseline="0" dirty="0" smtClean="0">
                          <a:ln>
                            <a:noFill/>
                          </a:ln>
                          <a:solidFill>
                            <a:schemeClr val="tx1"/>
                          </a:solidFill>
                          <a:effectLst/>
                          <a:latin typeface="+mn-lt"/>
                          <a:cs typeface="Times New Roman" pitchFamily="18" charset="0"/>
                        </a:rPr>
                        <a:t>Vykonávat celodenní činnost, ať již v zaměstnání, nebo doma</a:t>
                      </a:r>
                      <a:endParaRPr kumimoji="0" lang="es-MX" altLang="cs-CZ"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135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cs-CZ" sz="1800" b="0" i="1" u="none" strike="noStrike" cap="none" normalizeH="0" baseline="0" dirty="0" smtClean="0">
                          <a:ln>
                            <a:noFill/>
                          </a:ln>
                          <a:solidFill>
                            <a:schemeClr val="tx1"/>
                          </a:solidFill>
                          <a:effectLst/>
                          <a:latin typeface="+mn-lt"/>
                          <a:cs typeface="Times New Roman" pitchFamily="18" charset="0"/>
                        </a:rPr>
                        <a:t>Výpočet indexu BASF: součet hodnot  1+ 10 dělěný deseti. Maximální hodnota indexu jw 100 mm.</a:t>
                      </a:r>
                      <a:endParaRPr kumimoji="0" lang="es-MX" altLang="cs-CZ"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4059" name="Rectangle 27"/>
          <p:cNvSpPr>
            <a:spLocks noChangeArrowheads="1"/>
          </p:cNvSpPr>
          <p:nvPr/>
        </p:nvSpPr>
        <p:spPr bwMode="auto">
          <a:xfrm>
            <a:off x="605270" y="220578"/>
            <a:ext cx="79271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sz="2000" b="1" dirty="0">
                <a:solidFill>
                  <a:schemeClr val="tx1">
                    <a:lumMod val="65000"/>
                    <a:lumOff val="35000"/>
                  </a:schemeClr>
                </a:solidFill>
                <a:latin typeface="+mj-lt"/>
              </a:rPr>
              <a:t>BASFI- Bath Ankylosing Spondylitis Functional Index </a:t>
            </a:r>
            <a:r>
              <a:rPr lang="en-GB" altLang="cs-CZ" sz="2000" dirty="0">
                <a:solidFill>
                  <a:schemeClr val="tx1">
                    <a:lumMod val="65000"/>
                    <a:lumOff val="35000"/>
                  </a:schemeClr>
                </a:solidFill>
                <a:latin typeface="+mj-lt"/>
              </a:rPr>
              <a:t>[19]</a:t>
            </a:r>
          </a:p>
        </p:txBody>
      </p:sp>
    </p:spTree>
    <p:extLst>
      <p:ext uri="{BB962C8B-B14F-4D97-AF65-F5344CB8AC3E}">
        <p14:creationId xmlns:p14="http://schemas.microsoft.com/office/powerpoint/2010/main" val="4007078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102" name="Group 46"/>
          <p:cNvGraphicFramePr>
            <a:graphicFrameLocks noGrp="1"/>
          </p:cNvGraphicFramePr>
          <p:nvPr>
            <p:extLst>
              <p:ext uri="{D42A27DB-BD31-4B8C-83A1-F6EECF244321}">
                <p14:modId xmlns:p14="http://schemas.microsoft.com/office/powerpoint/2010/main" val="2073993510"/>
              </p:ext>
            </p:extLst>
          </p:nvPr>
        </p:nvGraphicFramePr>
        <p:xfrm>
          <a:off x="323528" y="2420938"/>
          <a:ext cx="8204200" cy="1706880"/>
        </p:xfrm>
        <a:graphic>
          <a:graphicData uri="http://schemas.openxmlformats.org/drawingml/2006/table">
            <a:tbl>
              <a:tblPr/>
              <a:tblGrid>
                <a:gridCol w="1728192"/>
                <a:gridCol w="6476008"/>
              </a:tblGrid>
              <a:tr h="2809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2000" b="1" i="0" u="none" strike="noStrike" cap="none" normalizeH="0" baseline="0" dirty="0" err="1" smtClean="0">
                          <a:ln>
                            <a:noFill/>
                          </a:ln>
                          <a:solidFill>
                            <a:schemeClr val="tx1"/>
                          </a:solidFill>
                          <a:effectLst/>
                          <a:latin typeface="+mn-lt"/>
                          <a:cs typeface="Times New Roman" pitchFamily="18" charset="0"/>
                        </a:rPr>
                        <a:t>Krit</a:t>
                      </a:r>
                      <a:r>
                        <a:rPr kumimoji="0" lang="cs-CZ" altLang="cs-CZ" sz="2000" b="1" i="0" u="none" strike="noStrike" cap="none" normalizeH="0" baseline="0" dirty="0" smtClean="0">
                          <a:ln>
                            <a:noFill/>
                          </a:ln>
                          <a:solidFill>
                            <a:schemeClr val="tx1"/>
                          </a:solidFill>
                          <a:effectLst/>
                          <a:latin typeface="+mn-lt"/>
                          <a:cs typeface="Times New Roman" pitchFamily="18" charset="0"/>
                        </a:rPr>
                        <a:t>é</a:t>
                      </a:r>
                      <a:r>
                        <a:rPr kumimoji="0" lang="en-GB" altLang="cs-CZ" sz="2000" b="1" i="0" u="none" strike="noStrike" cap="none" normalizeH="0" baseline="0" dirty="0" smtClean="0">
                          <a:ln>
                            <a:noFill/>
                          </a:ln>
                          <a:solidFill>
                            <a:schemeClr val="tx1"/>
                          </a:solidFill>
                          <a:effectLst/>
                          <a:latin typeface="+mn-lt"/>
                          <a:cs typeface="Times New Roman" pitchFamily="18" charset="0"/>
                        </a:rPr>
                        <a:t>ria </a:t>
                      </a:r>
                      <a:r>
                        <a:rPr kumimoji="0" lang="en-GB" altLang="cs-CZ" sz="2000" b="1" i="0" u="none" strike="noStrike" cap="none" normalizeH="0" baseline="0" dirty="0" err="1" smtClean="0">
                          <a:ln>
                            <a:noFill/>
                          </a:ln>
                          <a:solidFill>
                            <a:schemeClr val="tx1"/>
                          </a:solidFill>
                          <a:effectLst/>
                          <a:latin typeface="+mn-lt"/>
                          <a:cs typeface="Times New Roman" pitchFamily="18" charset="0"/>
                        </a:rPr>
                        <a:t>odpovědi</a:t>
                      </a:r>
                      <a:endParaRPr kumimoji="0" lang="en-GB" altLang="cs-CZ" sz="2000" b="1"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cs-CZ" sz="2000" b="0" i="0" u="none" strike="noStrike" cap="none" normalizeH="0" baseline="0" dirty="0" smtClean="0">
                          <a:ln>
                            <a:noFill/>
                          </a:ln>
                          <a:solidFill>
                            <a:schemeClr val="tx1"/>
                          </a:solidFill>
                          <a:effectLst/>
                          <a:latin typeface="+mn-lt"/>
                          <a:cs typeface="Times New Roman" pitchFamily="18" charset="0"/>
                        </a:rPr>
                        <a:t>Snížení hodnoty BASDAI o 50% a více, nebo o 20mm a </a:t>
                      </a:r>
                      <a:r>
                        <a:rPr kumimoji="0" lang="cs-CZ" altLang="cs-CZ" sz="2000" b="0" i="0" u="none" strike="noStrike" cap="none" normalizeH="0" baseline="0" dirty="0" smtClean="0">
                          <a:ln>
                            <a:noFill/>
                          </a:ln>
                          <a:solidFill>
                            <a:schemeClr val="tx1"/>
                          </a:solidFill>
                          <a:effectLst/>
                          <a:latin typeface="+mn-lt"/>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cs-CZ" sz="2000" b="0" i="0" u="none" strike="noStrike" cap="none" normalizeH="0" baseline="0" dirty="0" smtClean="0">
                          <a:ln>
                            <a:noFill/>
                          </a:ln>
                          <a:solidFill>
                            <a:schemeClr val="tx1"/>
                          </a:solidFill>
                          <a:effectLst/>
                          <a:latin typeface="+mn-lt"/>
                          <a:cs typeface="Times New Roman" pitchFamily="18" charset="0"/>
                        </a:rPr>
                        <a:t>více (VAS 0-100 škála) a názor experta</a:t>
                      </a:r>
                      <a:endParaRPr kumimoji="0" lang="cs-CZ" altLang="cs-CZ" sz="2000" b="0" i="0" u="none" strike="noStrike" cap="none" normalizeH="0" baseline="0" dirty="0" smtClean="0">
                        <a:ln>
                          <a:noFill/>
                        </a:ln>
                        <a:solidFill>
                          <a:schemeClr val="tx1"/>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2000" b="1" i="0" u="none" strike="noStrike" cap="none" normalizeH="0" baseline="0" smtClean="0">
                          <a:ln>
                            <a:noFill/>
                          </a:ln>
                          <a:solidFill>
                            <a:schemeClr val="tx1"/>
                          </a:solidFill>
                          <a:effectLst/>
                          <a:latin typeface="+mn-lt"/>
                          <a:cs typeface="Times New Roman" pitchFamily="18" charset="0"/>
                        </a:rPr>
                        <a:t>Interval hodnocení</a:t>
                      </a:r>
                      <a:endParaRPr kumimoji="0" lang="en-GB" altLang="cs-CZ" sz="2000" b="1"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mn-lt"/>
                        </a:rPr>
                        <a:t>  </a:t>
                      </a:r>
                      <a:r>
                        <a:rPr kumimoji="0" lang="en-GB" altLang="cs-CZ" sz="2000" b="0" i="0" u="none" strike="noStrike" cap="none" normalizeH="0" baseline="0" dirty="0" smtClean="0">
                          <a:ln>
                            <a:noFill/>
                          </a:ln>
                          <a:solidFill>
                            <a:schemeClr val="tx1"/>
                          </a:solidFill>
                          <a:effectLst/>
                          <a:latin typeface="+mn-lt"/>
                          <a:cs typeface="Times New Roman" pitchFamily="18" charset="0"/>
                        </a:rPr>
                        <a:t>12 </a:t>
                      </a:r>
                      <a:r>
                        <a:rPr kumimoji="0" lang="en-GB" altLang="cs-CZ" sz="2000" b="0" i="0" u="none" strike="noStrike" cap="none" normalizeH="0" baseline="0" dirty="0" err="1" smtClean="0">
                          <a:ln>
                            <a:noFill/>
                          </a:ln>
                          <a:solidFill>
                            <a:schemeClr val="tx1"/>
                          </a:solidFill>
                          <a:effectLst/>
                          <a:latin typeface="+mn-lt"/>
                          <a:cs typeface="Times New Roman" pitchFamily="18" charset="0"/>
                        </a:rPr>
                        <a:t>týdnů</a:t>
                      </a:r>
                      <a:endParaRPr kumimoji="0" lang="en-GB" altLang="cs-CZ" sz="20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5096" name="Rectangle 40"/>
          <p:cNvSpPr>
            <a:spLocks noChangeArrowheads="1"/>
          </p:cNvSpPr>
          <p:nvPr/>
        </p:nvSpPr>
        <p:spPr bwMode="auto">
          <a:xfrm>
            <a:off x="1746912" y="476672"/>
            <a:ext cx="57054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sz="2800" b="1" dirty="0" err="1">
                <a:solidFill>
                  <a:schemeClr val="tx1">
                    <a:lumMod val="65000"/>
                    <a:lumOff val="35000"/>
                  </a:schemeClr>
                </a:solidFill>
                <a:latin typeface="+mj-lt"/>
              </a:rPr>
              <a:t>Hodnocení</a:t>
            </a:r>
            <a:r>
              <a:rPr lang="en-GB" altLang="cs-CZ" sz="2800" b="1" dirty="0">
                <a:solidFill>
                  <a:schemeClr val="tx1">
                    <a:lumMod val="65000"/>
                    <a:lumOff val="35000"/>
                  </a:schemeClr>
                </a:solidFill>
                <a:latin typeface="+mj-lt"/>
              </a:rPr>
              <a:t> </a:t>
            </a:r>
            <a:r>
              <a:rPr lang="en-GB" altLang="cs-CZ" sz="2800" b="1" dirty="0" err="1">
                <a:solidFill>
                  <a:schemeClr val="tx1">
                    <a:lumMod val="65000"/>
                    <a:lumOff val="35000"/>
                  </a:schemeClr>
                </a:solidFill>
                <a:latin typeface="+mj-lt"/>
              </a:rPr>
              <a:t>odpovědi</a:t>
            </a:r>
            <a:r>
              <a:rPr lang="en-GB" altLang="cs-CZ" sz="2800" b="1" dirty="0">
                <a:solidFill>
                  <a:schemeClr val="tx1">
                    <a:lumMod val="65000"/>
                    <a:lumOff val="35000"/>
                  </a:schemeClr>
                </a:solidFill>
                <a:latin typeface="+mj-lt"/>
              </a:rPr>
              <a:t> </a:t>
            </a:r>
            <a:r>
              <a:rPr lang="en-GB" altLang="cs-CZ" sz="2800" b="1" dirty="0" err="1">
                <a:solidFill>
                  <a:schemeClr val="tx1">
                    <a:lumMod val="65000"/>
                    <a:lumOff val="35000"/>
                  </a:schemeClr>
                </a:solidFill>
                <a:latin typeface="+mj-lt"/>
              </a:rPr>
              <a:t>na</a:t>
            </a:r>
            <a:r>
              <a:rPr lang="en-GB" altLang="cs-CZ" sz="2800" b="1" dirty="0">
                <a:solidFill>
                  <a:schemeClr val="tx1">
                    <a:lumMod val="65000"/>
                    <a:lumOff val="35000"/>
                  </a:schemeClr>
                </a:solidFill>
                <a:latin typeface="+mj-lt"/>
              </a:rPr>
              <a:t> </a:t>
            </a:r>
            <a:r>
              <a:rPr lang="en-GB" altLang="cs-CZ" sz="2800" b="1" dirty="0" err="1">
                <a:solidFill>
                  <a:schemeClr val="tx1">
                    <a:lumMod val="65000"/>
                    <a:lumOff val="35000"/>
                  </a:schemeClr>
                </a:solidFill>
                <a:latin typeface="+mj-lt"/>
              </a:rPr>
              <a:t>léčbu</a:t>
            </a:r>
            <a:endParaRPr lang="en-GB" altLang="cs-CZ" sz="2800" b="1" dirty="0">
              <a:solidFill>
                <a:schemeClr val="tx1">
                  <a:lumMod val="65000"/>
                  <a:lumOff val="35000"/>
                </a:schemeClr>
              </a:solidFill>
              <a:latin typeface="+mj-lt"/>
            </a:endParaRPr>
          </a:p>
        </p:txBody>
      </p:sp>
    </p:spTree>
    <p:extLst>
      <p:ext uri="{BB962C8B-B14F-4D97-AF65-F5344CB8AC3E}">
        <p14:creationId xmlns:p14="http://schemas.microsoft.com/office/powerpoint/2010/main" val="2468123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2"/>
          <p:cNvGraphicFramePr>
            <a:graphicFrameLocks noChangeAspect="1"/>
          </p:cNvGraphicFramePr>
          <p:nvPr/>
        </p:nvGraphicFramePr>
        <p:xfrm>
          <a:off x="0" y="257175"/>
          <a:ext cx="9144000" cy="6324600"/>
        </p:xfrm>
        <a:graphic>
          <a:graphicData uri="http://schemas.openxmlformats.org/presentationml/2006/ole">
            <mc:AlternateContent xmlns:mc="http://schemas.openxmlformats.org/markup-compatibility/2006">
              <mc:Choice xmlns:v="urn:schemas-microsoft-com:vml" Requires="v">
                <p:oleObj spid="_x0000_s5161" name="Graf" r:id="rId3" imgW="4695825" imgH="2619375" progId="Excel.Chart.8">
                  <p:embed/>
                </p:oleObj>
              </mc:Choice>
              <mc:Fallback>
                <p:oleObj name="Graf" r:id="rId3" imgW="4695825" imgH="261937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7175"/>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800443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330200" y="1347788"/>
            <a:ext cx="7835900" cy="3924300"/>
            <a:chOff x="228600" y="736600"/>
            <a:chExt cx="7835900" cy="3924300"/>
          </a:xfrm>
        </p:grpSpPr>
        <p:pic>
          <p:nvPicPr>
            <p:cNvPr id="33799" name="Picture 3"/>
            <p:cNvPicPr>
              <a:picLocks noChangeAspect="1"/>
            </p:cNvPicPr>
            <p:nvPr/>
          </p:nvPicPr>
          <p:blipFill>
            <a:blip r:embed="rId2">
              <a:extLst>
                <a:ext uri="{28A0092B-C50C-407E-A947-70E740481C1C}">
                  <a14:useLocalDpi xmlns:a14="http://schemas.microsoft.com/office/drawing/2010/main" val="0"/>
                </a:ext>
              </a:extLst>
            </a:blip>
            <a:srcRect l="43401" r="21800" b="28989"/>
            <a:stretch>
              <a:fillRect/>
            </a:stretch>
          </p:blipFill>
          <p:spPr bwMode="auto">
            <a:xfrm>
              <a:off x="4152900" y="1270000"/>
              <a:ext cx="22098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235700" y="1941512"/>
              <a:ext cx="1828800" cy="966788"/>
            </a:xfrm>
            <a:prstGeom prst="rect">
              <a:avLst/>
            </a:prstGeom>
            <a:solidFill>
              <a:srgbClr val="B0495A"/>
            </a:solidFill>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dirty="0"/>
                <a:t>Ab. </a:t>
              </a:r>
              <a:r>
                <a:rPr lang="cs-CZ" sz="1400" b="1" dirty="0" err="1"/>
                <a:t>contra</a:t>
              </a:r>
              <a:endParaRPr lang="en-US" sz="1400" b="1" dirty="0"/>
            </a:p>
            <a:p>
              <a:pPr>
                <a:defRPr/>
              </a:pPr>
              <a:r>
                <a:rPr lang="en-US" sz="1400" b="1" dirty="0"/>
                <a:t>IL-17A/IL-17F</a:t>
              </a:r>
            </a:p>
            <a:p>
              <a:pPr marL="171450" indent="-171450">
                <a:buFont typeface="Arial"/>
                <a:buChar char="•"/>
                <a:defRPr/>
              </a:pPr>
              <a:r>
                <a:rPr lang="en-US" sz="1200" i="1" dirty="0"/>
                <a:t>RG7624 Genentech/Roche</a:t>
              </a:r>
              <a:endParaRPr lang="en-US" sz="1200" dirty="0"/>
            </a:p>
          </p:txBody>
        </p:sp>
        <p:sp>
          <p:nvSpPr>
            <p:cNvPr id="7" name="Rectangle 6"/>
            <p:cNvSpPr/>
            <p:nvPr/>
          </p:nvSpPr>
          <p:spPr>
            <a:xfrm>
              <a:off x="6451600" y="3276600"/>
              <a:ext cx="1498600" cy="7493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dirty="0">
                  <a:solidFill>
                    <a:schemeClr val="tx1"/>
                  </a:solidFill>
                </a:rPr>
                <a:t>Inhibitor</a:t>
              </a:r>
              <a:r>
                <a:rPr lang="cs-CZ" sz="1400" dirty="0">
                  <a:solidFill>
                    <a:schemeClr val="tx1"/>
                  </a:solidFill>
                </a:rPr>
                <a:t>s</a:t>
              </a:r>
              <a:r>
                <a:rPr lang="en-US" sz="1400" dirty="0">
                  <a:solidFill>
                    <a:schemeClr val="tx1"/>
                  </a:solidFill>
                </a:rPr>
                <a:t> </a:t>
              </a:r>
              <a:r>
                <a:rPr lang="en-US" sz="1400" dirty="0" err="1">
                  <a:solidFill>
                    <a:schemeClr val="tx1"/>
                  </a:solidFill>
                </a:rPr>
                <a:t>transdu</a:t>
              </a:r>
              <a:r>
                <a:rPr lang="cs-CZ" sz="1400" dirty="0" err="1">
                  <a:solidFill>
                    <a:schemeClr val="tx1"/>
                  </a:solidFill>
                </a:rPr>
                <a:t>ction</a:t>
              </a:r>
              <a:r>
                <a:rPr lang="en-US" sz="1400" dirty="0">
                  <a:solidFill>
                    <a:schemeClr val="tx1"/>
                  </a:solidFill>
                </a:rPr>
                <a:t> sign</a:t>
              </a:r>
              <a:r>
                <a:rPr lang="cs-CZ" sz="1400" dirty="0">
                  <a:solidFill>
                    <a:schemeClr val="tx1"/>
                  </a:solidFill>
                </a:rPr>
                <a:t>al </a:t>
              </a:r>
              <a:r>
                <a:rPr lang="en-US" sz="1400" dirty="0">
                  <a:solidFill>
                    <a:schemeClr val="tx1"/>
                  </a:solidFill>
                </a:rPr>
                <a:t>IL-</a:t>
              </a:r>
              <a:r>
                <a:rPr lang="en-US" sz="1400" dirty="0" err="1">
                  <a:solidFill>
                    <a:schemeClr val="tx1"/>
                  </a:solidFill>
                </a:rPr>
                <a:t>17R</a:t>
              </a:r>
              <a:endParaRPr lang="en-US" sz="1400" dirty="0">
                <a:solidFill>
                  <a:schemeClr val="tx1"/>
                </a:solidFill>
              </a:endParaRPr>
            </a:p>
          </p:txBody>
        </p:sp>
        <p:sp>
          <p:nvSpPr>
            <p:cNvPr id="8" name="Rectangle 7"/>
            <p:cNvSpPr/>
            <p:nvPr/>
          </p:nvSpPr>
          <p:spPr>
            <a:xfrm>
              <a:off x="2628900" y="1054100"/>
              <a:ext cx="1600200" cy="1587500"/>
            </a:xfrm>
            <a:prstGeom prst="rect">
              <a:avLst/>
            </a:prstGeom>
            <a:solidFill>
              <a:srgbClr val="B0495A"/>
            </a:solidFill>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dirty="0"/>
                <a:t>Abb. contra IL-</a:t>
              </a:r>
              <a:r>
                <a:rPr lang="en-US" sz="1400" b="1" dirty="0" err="1"/>
                <a:t>17A</a:t>
              </a:r>
              <a:endParaRPr lang="en-US" sz="1400" b="1" dirty="0"/>
            </a:p>
            <a:p>
              <a:pPr marL="285750" indent="-285750">
                <a:buFont typeface="Arial"/>
                <a:buChar char="•"/>
                <a:defRPr/>
              </a:pPr>
              <a:r>
                <a:rPr lang="en-US" sz="1200" b="1" i="1" dirty="0" err="1">
                  <a:solidFill>
                    <a:schemeClr val="tx1"/>
                  </a:solidFill>
                  <a:effectLst>
                    <a:outerShdw blurRad="38100" dist="38100" dir="2700000" algn="tl">
                      <a:srgbClr val="000000">
                        <a:alpha val="43137"/>
                      </a:srgbClr>
                    </a:outerShdw>
                  </a:effectLst>
                </a:rPr>
                <a:t>secukinumab</a:t>
              </a:r>
              <a:endParaRPr lang="en-US" sz="1200" b="1" i="1" dirty="0">
                <a:solidFill>
                  <a:schemeClr val="tx1"/>
                </a:solidFill>
                <a:effectLst>
                  <a:outerShdw blurRad="38100" dist="38100" dir="2700000" algn="tl">
                    <a:srgbClr val="000000">
                      <a:alpha val="43137"/>
                    </a:srgbClr>
                  </a:outerShdw>
                </a:effectLst>
              </a:endParaRPr>
            </a:p>
            <a:p>
              <a:pPr marL="285750" indent="-285750">
                <a:buFont typeface="Arial"/>
                <a:buChar char="•"/>
                <a:defRPr/>
              </a:pPr>
              <a:r>
                <a:rPr lang="en-US" sz="1200" b="1" i="1" dirty="0" err="1">
                  <a:solidFill>
                    <a:schemeClr val="tx1"/>
                  </a:solidFill>
                  <a:effectLst>
                    <a:outerShdw blurRad="38100" dist="38100" dir="2700000" algn="tl">
                      <a:srgbClr val="000000">
                        <a:alpha val="43137"/>
                      </a:srgbClr>
                    </a:outerShdw>
                  </a:effectLst>
                </a:rPr>
                <a:t>Ixekizumab</a:t>
              </a:r>
              <a:endParaRPr lang="en-US" sz="1200" b="1" i="1" dirty="0">
                <a:solidFill>
                  <a:schemeClr val="tx1"/>
                </a:solidFill>
                <a:effectLst>
                  <a:outerShdw blurRad="38100" dist="38100" dir="2700000" algn="tl">
                    <a:srgbClr val="000000">
                      <a:alpha val="43137"/>
                    </a:srgbClr>
                  </a:outerShdw>
                </a:effectLst>
              </a:endParaRPr>
            </a:p>
            <a:p>
              <a:pPr marL="285750" indent="-285750">
                <a:lnSpc>
                  <a:spcPct val="80000"/>
                </a:lnSpc>
                <a:buFont typeface="Arial"/>
                <a:buChar char="•"/>
                <a:defRPr/>
              </a:pPr>
              <a:r>
                <a:rPr lang="en-US" sz="1200" i="1" dirty="0" err="1"/>
                <a:t>SCH</a:t>
              </a:r>
              <a:r>
                <a:rPr lang="en-US" sz="1200" i="1" dirty="0"/>
                <a:t>-900117</a:t>
              </a:r>
              <a:br>
                <a:rPr lang="en-US" sz="1200" i="1" dirty="0"/>
              </a:br>
              <a:r>
                <a:rPr lang="en-US" sz="1100" i="1" dirty="0"/>
                <a:t>(humanized</a:t>
              </a:r>
              <a:r>
                <a:rPr lang="en-US" sz="1200" i="1" dirty="0"/>
                <a:t>)</a:t>
              </a:r>
            </a:p>
            <a:p>
              <a:pPr marL="285750" indent="-285750">
                <a:lnSpc>
                  <a:spcPct val="90000"/>
                </a:lnSpc>
                <a:buFont typeface="Arial"/>
                <a:buChar char="•"/>
                <a:defRPr/>
              </a:pPr>
              <a:r>
                <a:rPr lang="en-US" sz="1200" i="1" dirty="0" err="1"/>
                <a:t>RG4934</a:t>
              </a:r>
              <a:r>
                <a:rPr lang="en-US" sz="1200" i="1" dirty="0"/>
                <a:t/>
              </a:r>
              <a:br>
                <a:rPr lang="en-US" sz="1200" i="1" dirty="0"/>
              </a:br>
              <a:r>
                <a:rPr lang="en-US" sz="1100" i="1" dirty="0"/>
                <a:t>(fully human)</a:t>
              </a:r>
            </a:p>
          </p:txBody>
        </p:sp>
        <p:sp>
          <p:nvSpPr>
            <p:cNvPr id="9" name="Rectangle 8"/>
            <p:cNvSpPr/>
            <p:nvPr/>
          </p:nvSpPr>
          <p:spPr>
            <a:xfrm>
              <a:off x="2641600" y="2730500"/>
              <a:ext cx="1587500" cy="558800"/>
            </a:xfrm>
            <a:prstGeom prst="rect">
              <a:avLst/>
            </a:prstGeom>
            <a:solidFill>
              <a:srgbClr val="19BBE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err="1">
                  <a:solidFill>
                    <a:schemeClr val="tx1"/>
                  </a:solidFill>
                </a:rPr>
                <a:t>Ab</a:t>
              </a:r>
              <a:r>
                <a:rPr lang="en-US" sz="1400" b="1" dirty="0">
                  <a:solidFill>
                    <a:schemeClr val="tx1"/>
                  </a:solidFill>
                </a:rPr>
                <a:t> </a:t>
              </a:r>
              <a:r>
                <a:rPr lang="en-US" sz="1400" b="1" dirty="0" err="1">
                  <a:solidFill>
                    <a:schemeClr val="tx1"/>
                  </a:solidFill>
                </a:rPr>
                <a:t>proti</a:t>
              </a:r>
              <a:r>
                <a:rPr lang="en-US" sz="1400" b="1" dirty="0">
                  <a:solidFill>
                    <a:schemeClr val="tx1"/>
                  </a:solidFill>
                </a:rPr>
                <a:t> IL-17RA</a:t>
              </a:r>
            </a:p>
            <a:p>
              <a:pPr marL="285750" indent="-285750">
                <a:buFont typeface="Arial"/>
                <a:buChar char="•"/>
                <a:defRPr/>
              </a:pPr>
              <a:r>
                <a:rPr lang="en-US" sz="1100" i="1" dirty="0" err="1">
                  <a:solidFill>
                    <a:schemeClr val="tx1"/>
                  </a:solidFill>
                </a:rPr>
                <a:t>brodalumab</a:t>
              </a:r>
              <a:endParaRPr lang="en-US" sz="1100" i="1" dirty="0">
                <a:solidFill>
                  <a:schemeClr val="tx1"/>
                </a:solidFill>
              </a:endParaRPr>
            </a:p>
          </p:txBody>
        </p:sp>
        <p:pic>
          <p:nvPicPr>
            <p:cNvPr id="33804" name="Picture 9"/>
            <p:cNvPicPr>
              <a:picLocks noChangeAspect="1"/>
            </p:cNvPicPr>
            <p:nvPr/>
          </p:nvPicPr>
          <p:blipFill>
            <a:blip r:embed="rId2">
              <a:extLst>
                <a:ext uri="{28A0092B-C50C-407E-A947-70E740481C1C}">
                  <a14:useLocalDpi xmlns:a14="http://schemas.microsoft.com/office/drawing/2010/main" val="0"/>
                </a:ext>
              </a:extLst>
            </a:blip>
            <a:srcRect l="3200" r="84801" b="86702"/>
            <a:stretch>
              <a:fillRect/>
            </a:stretch>
          </p:blipFill>
          <p:spPr bwMode="auto">
            <a:xfrm>
              <a:off x="622300" y="736600"/>
              <a:ext cx="762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04800" y="1473200"/>
              <a:ext cx="1612900" cy="3048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rgbClr val="2F2B20"/>
                  </a:solidFill>
                </a:rPr>
                <a:t>Th17 / </a:t>
              </a:r>
              <a:r>
                <a:rPr lang="cs-CZ" sz="1400" dirty="0" err="1">
                  <a:solidFill>
                    <a:srgbClr val="2F2B20"/>
                  </a:solidFill>
                </a:rPr>
                <a:t>other</a:t>
              </a:r>
              <a:r>
                <a:rPr lang="cs-CZ" sz="1400" dirty="0">
                  <a:solidFill>
                    <a:srgbClr val="2F2B20"/>
                  </a:solidFill>
                </a:rPr>
                <a:t> </a:t>
              </a:r>
              <a:r>
                <a:rPr lang="cs-CZ" sz="1400" dirty="0" err="1">
                  <a:solidFill>
                    <a:srgbClr val="2F2B20"/>
                  </a:solidFill>
                </a:rPr>
                <a:t>cells</a:t>
              </a:r>
              <a:endParaRPr lang="en-US" sz="1400" dirty="0">
                <a:solidFill>
                  <a:srgbClr val="2F2B20"/>
                </a:solidFill>
              </a:endParaRPr>
            </a:p>
          </p:txBody>
        </p:sp>
        <p:sp>
          <p:nvSpPr>
            <p:cNvPr id="12" name="Bent-Up Arrow 11"/>
            <p:cNvSpPr/>
            <p:nvPr/>
          </p:nvSpPr>
          <p:spPr>
            <a:xfrm rot="10800000" flipH="1">
              <a:off x="1384300" y="1008062"/>
              <a:ext cx="4089400" cy="211138"/>
            </a:xfrm>
            <a:prstGeom prst="bentUpArrow">
              <a:avLst/>
            </a:prstGeom>
            <a:ln w="9525" cmpd="sng"/>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228600" y="3009900"/>
              <a:ext cx="2413000" cy="139208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dirty="0">
                  <a:solidFill>
                    <a:schemeClr val="bg1"/>
                  </a:solidFill>
                </a:rPr>
                <a:t>Inhibitors generation </a:t>
              </a:r>
              <a:r>
                <a:rPr lang="en-US" sz="1400" b="1" dirty="0" err="1">
                  <a:solidFill>
                    <a:schemeClr val="bg1"/>
                  </a:solidFill>
                </a:rPr>
                <a:t>Th17</a:t>
              </a:r>
              <a:r>
                <a:rPr lang="en-US" sz="1400" b="1" dirty="0">
                  <a:solidFill>
                    <a:schemeClr val="bg1"/>
                  </a:solidFill>
                </a:rPr>
                <a:t> </a:t>
              </a:r>
              <a:r>
                <a:rPr lang="en-US" sz="1400" b="1" dirty="0" err="1">
                  <a:solidFill>
                    <a:schemeClr val="bg1"/>
                  </a:solidFill>
                </a:rPr>
                <a:t>ly</a:t>
              </a:r>
              <a:r>
                <a:rPr lang="en-US" sz="1400" b="1" dirty="0">
                  <a:solidFill>
                    <a:schemeClr val="bg1"/>
                  </a:solidFill>
                </a:rPr>
                <a:t>.</a:t>
              </a:r>
            </a:p>
            <a:p>
              <a:pPr marL="285750" indent="-285750">
                <a:buFont typeface="Arial"/>
                <a:buChar char="•"/>
                <a:defRPr/>
              </a:pPr>
              <a:r>
                <a:rPr lang="en-US" sz="1100" b="1" i="1" dirty="0" err="1">
                  <a:solidFill>
                    <a:schemeClr val="tx1"/>
                  </a:solidFill>
                  <a:effectLst>
                    <a:outerShdw blurRad="38100" dist="38100" dir="2700000" algn="tl">
                      <a:srgbClr val="000000">
                        <a:alpha val="43137"/>
                      </a:srgbClr>
                    </a:outerShdw>
                  </a:effectLst>
                </a:rPr>
                <a:t>Ab</a:t>
              </a:r>
              <a:r>
                <a:rPr lang="en-US" sz="1100" b="1" i="1" dirty="0">
                  <a:solidFill>
                    <a:schemeClr val="tx1"/>
                  </a:solidFill>
                  <a:effectLst>
                    <a:outerShdw blurRad="38100" dist="38100" dir="2700000" algn="tl">
                      <a:srgbClr val="000000">
                        <a:alpha val="43137"/>
                      </a:srgbClr>
                    </a:outerShdw>
                  </a:effectLst>
                </a:rPr>
                <a:t> </a:t>
              </a:r>
              <a:r>
                <a:rPr lang="cs-CZ" sz="1100" b="1" i="1" dirty="0" err="1">
                  <a:solidFill>
                    <a:schemeClr val="tx1"/>
                  </a:solidFill>
                  <a:effectLst>
                    <a:outerShdw blurRad="38100" dist="38100" dir="2700000" algn="tl">
                      <a:srgbClr val="000000">
                        <a:alpha val="43137"/>
                      </a:srgbClr>
                    </a:outerShdw>
                  </a:effectLst>
                </a:rPr>
                <a:t>contra</a:t>
              </a:r>
              <a:r>
                <a:rPr lang="en-US" sz="1100" b="1" i="1" dirty="0">
                  <a:solidFill>
                    <a:schemeClr val="tx1"/>
                  </a:solidFill>
                  <a:effectLst>
                    <a:outerShdw blurRad="38100" dist="38100" dir="2700000" algn="tl">
                      <a:srgbClr val="000000">
                        <a:alpha val="43137"/>
                      </a:srgbClr>
                    </a:outerShdw>
                  </a:effectLst>
                </a:rPr>
                <a:t> </a:t>
              </a:r>
              <a:r>
                <a:rPr lang="en-US" sz="1100" b="1" i="1" dirty="0" err="1">
                  <a:solidFill>
                    <a:schemeClr val="tx1"/>
                  </a:solidFill>
                  <a:effectLst>
                    <a:outerShdw blurRad="38100" dist="38100" dir="2700000" algn="tl">
                      <a:srgbClr val="000000">
                        <a:alpha val="43137"/>
                      </a:srgbClr>
                    </a:outerShdw>
                  </a:effectLst>
                </a:rPr>
                <a:t>p40</a:t>
              </a:r>
              <a:r>
                <a:rPr lang="en-US" sz="1100" b="1" i="1" dirty="0">
                  <a:solidFill>
                    <a:schemeClr val="tx1"/>
                  </a:solidFill>
                  <a:effectLst>
                    <a:outerShdw blurRad="38100" dist="38100" dir="2700000" algn="tl">
                      <a:srgbClr val="000000">
                        <a:alpha val="43137"/>
                      </a:srgbClr>
                    </a:outerShdw>
                  </a:effectLst>
                </a:rPr>
                <a:t> </a:t>
              </a:r>
              <a:r>
                <a:rPr lang="en-US" sz="1100" i="1" dirty="0">
                  <a:solidFill>
                    <a:schemeClr val="tx1"/>
                  </a:solidFill>
                </a:rPr>
                <a:t>(</a:t>
              </a:r>
              <a:r>
                <a:rPr lang="en-US" sz="1100" i="1" dirty="0" err="1">
                  <a:solidFill>
                    <a:schemeClr val="tx1"/>
                  </a:solidFill>
                </a:rPr>
                <a:t>ustekinumab</a:t>
              </a:r>
              <a:r>
                <a:rPr lang="en-US" sz="1100" i="1" dirty="0">
                  <a:solidFill>
                    <a:schemeClr val="tx1"/>
                  </a:solidFill>
                </a:rPr>
                <a:t>)</a:t>
              </a:r>
            </a:p>
            <a:p>
              <a:pPr marL="285750" indent="-285750">
                <a:buFont typeface="Arial"/>
                <a:buChar char="•"/>
                <a:defRPr/>
              </a:pPr>
              <a:r>
                <a:rPr lang="en-US" sz="1100" i="1" dirty="0">
                  <a:solidFill>
                    <a:srgbClr val="2F2B20"/>
                  </a:solidFill>
                </a:rPr>
                <a:t>Ab. </a:t>
              </a:r>
              <a:r>
                <a:rPr lang="cs-CZ" sz="1100" i="1" dirty="0" err="1">
                  <a:solidFill>
                    <a:srgbClr val="2F2B20"/>
                  </a:solidFill>
                </a:rPr>
                <a:t>contra</a:t>
              </a:r>
              <a:r>
                <a:rPr lang="en-US" sz="1100" i="1" dirty="0">
                  <a:solidFill>
                    <a:srgbClr val="2F2B20"/>
                  </a:solidFill>
                </a:rPr>
                <a:t> </a:t>
              </a:r>
              <a:r>
                <a:rPr lang="en-US" sz="1100" i="1" dirty="0" err="1">
                  <a:solidFill>
                    <a:srgbClr val="2F2B20"/>
                  </a:solidFill>
                </a:rPr>
                <a:t>IL23p19</a:t>
              </a:r>
              <a:endParaRPr lang="en-US" sz="1100" i="1" dirty="0">
                <a:solidFill>
                  <a:srgbClr val="2F2B20"/>
                </a:solidFill>
              </a:endParaRPr>
            </a:p>
            <a:p>
              <a:pPr marL="285750" indent="-285750">
                <a:buFont typeface="Arial"/>
                <a:buChar char="•"/>
                <a:defRPr/>
              </a:pPr>
              <a:r>
                <a:rPr lang="en-US" sz="1100" i="1" dirty="0" err="1">
                  <a:solidFill>
                    <a:srgbClr val="2F2B20"/>
                  </a:solidFill>
                </a:rPr>
                <a:t>RORC</a:t>
              </a:r>
              <a:endParaRPr lang="en-US" sz="1100" i="1" dirty="0">
                <a:solidFill>
                  <a:srgbClr val="2F2B20"/>
                </a:solidFill>
              </a:endParaRPr>
            </a:p>
            <a:p>
              <a:pPr marL="285750" indent="-285750">
                <a:buFont typeface="Arial"/>
                <a:buChar char="•"/>
                <a:defRPr/>
              </a:pPr>
              <a:r>
                <a:rPr lang="en-US" sz="1100" i="1" dirty="0" err="1">
                  <a:solidFill>
                    <a:srgbClr val="2F2B20"/>
                  </a:solidFill>
                </a:rPr>
                <a:t>STAT3</a:t>
              </a:r>
              <a:endParaRPr lang="en-US" sz="1100" i="1" dirty="0">
                <a:solidFill>
                  <a:srgbClr val="2F2B20"/>
                </a:solidFill>
              </a:endParaRPr>
            </a:p>
          </p:txBody>
        </p:sp>
        <p:cxnSp>
          <p:nvCxnSpPr>
            <p:cNvPr id="14" name="Straight Arrow Connector 13"/>
            <p:cNvCxnSpPr/>
            <p:nvPr/>
          </p:nvCxnSpPr>
          <p:spPr>
            <a:xfrm flipV="1">
              <a:off x="965200" y="1803400"/>
              <a:ext cx="12700" cy="1104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5" name="Title 22"/>
          <p:cNvSpPr txBox="1">
            <a:spLocks/>
          </p:cNvSpPr>
          <p:nvPr/>
        </p:nvSpPr>
        <p:spPr>
          <a:xfrm>
            <a:off x="354013" y="274638"/>
            <a:ext cx="7848600" cy="995362"/>
          </a:xfrm>
          <a:prstGeom prst="rect">
            <a:avLst/>
          </a:prstGeom>
          <a:noFill/>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defRPr/>
            </a:pPr>
            <a:r>
              <a:rPr lang="cs-CZ" sz="3000" b="1" dirty="0" smtClean="0"/>
              <a:t>Možnosti modulace </a:t>
            </a:r>
            <a:r>
              <a:rPr lang="en-US" sz="3000" b="1" dirty="0" smtClean="0"/>
              <a:t>Th17</a:t>
            </a:r>
            <a:endParaRPr lang="en-US" sz="3000" b="1" dirty="0"/>
          </a:p>
        </p:txBody>
      </p:sp>
      <p:sp>
        <p:nvSpPr>
          <p:cNvPr id="16" name="Rounded Rectangle 15"/>
          <p:cNvSpPr/>
          <p:nvPr/>
        </p:nvSpPr>
        <p:spPr>
          <a:xfrm>
            <a:off x="4371975" y="5194300"/>
            <a:ext cx="2306638" cy="1130300"/>
          </a:xfrm>
          <a:prstGeom prst="roundRect">
            <a:avLst/>
          </a:prstGeom>
          <a:solidFill>
            <a:srgbClr val="DFBA61"/>
          </a:solidFill>
        </p:spPr>
        <p:style>
          <a:lnRef idx="1">
            <a:schemeClr val="accent1"/>
          </a:lnRef>
          <a:fillRef idx="3">
            <a:schemeClr val="accent1"/>
          </a:fillRef>
          <a:effectRef idx="2">
            <a:schemeClr val="accent1"/>
          </a:effectRef>
          <a:fontRef idx="minor">
            <a:schemeClr val="lt1"/>
          </a:fontRef>
        </p:style>
        <p:txBody>
          <a:bodyPr anchor="ctr"/>
          <a:lstStyle/>
          <a:p>
            <a:pPr>
              <a:defRPr/>
            </a:pPr>
            <a:r>
              <a:rPr lang="cs-CZ" sz="1600" b="1" dirty="0" err="1">
                <a:solidFill>
                  <a:srgbClr val="2F2B20"/>
                </a:solidFill>
              </a:rPr>
              <a:t>Biological</a:t>
            </a:r>
            <a:r>
              <a:rPr lang="cs-CZ" sz="1600" b="1" dirty="0">
                <a:solidFill>
                  <a:srgbClr val="2F2B20"/>
                </a:solidFill>
              </a:rPr>
              <a:t> </a:t>
            </a:r>
            <a:r>
              <a:rPr lang="cs-CZ" sz="1600" b="1" dirty="0" err="1">
                <a:solidFill>
                  <a:srgbClr val="2F2B20"/>
                </a:solidFill>
              </a:rPr>
              <a:t>effects</a:t>
            </a:r>
            <a:endParaRPr lang="en-US" sz="1600" b="1" dirty="0">
              <a:solidFill>
                <a:srgbClr val="2F2B20"/>
              </a:solidFill>
            </a:endParaRPr>
          </a:p>
          <a:p>
            <a:pPr marL="285750" indent="-285750">
              <a:buFont typeface="Arial"/>
              <a:buChar char="•"/>
              <a:defRPr/>
            </a:pPr>
            <a:r>
              <a:rPr lang="cs-CZ" sz="1400" dirty="0" err="1">
                <a:solidFill>
                  <a:srgbClr val="2F2B20"/>
                </a:solidFill>
              </a:rPr>
              <a:t>inflammation</a:t>
            </a:r>
            <a:endParaRPr lang="en-US" sz="1400" dirty="0">
              <a:solidFill>
                <a:srgbClr val="2F2B20"/>
              </a:solidFill>
            </a:endParaRPr>
          </a:p>
          <a:p>
            <a:pPr marL="285750" indent="-285750">
              <a:buFont typeface="Arial"/>
              <a:buChar char="•"/>
              <a:defRPr/>
            </a:pPr>
            <a:r>
              <a:rPr lang="en-US" sz="1400" dirty="0" err="1">
                <a:solidFill>
                  <a:srgbClr val="2F2B20"/>
                </a:solidFill>
              </a:rPr>
              <a:t>degrada</a:t>
            </a:r>
            <a:r>
              <a:rPr lang="cs-CZ" sz="1400" dirty="0" err="1">
                <a:solidFill>
                  <a:srgbClr val="2F2B20"/>
                </a:solidFill>
              </a:rPr>
              <a:t>tion</a:t>
            </a:r>
            <a:r>
              <a:rPr lang="cs-CZ" sz="1400" dirty="0">
                <a:solidFill>
                  <a:srgbClr val="2F2B20"/>
                </a:solidFill>
              </a:rPr>
              <a:t> </a:t>
            </a:r>
            <a:r>
              <a:rPr lang="cs-CZ" sz="1400" dirty="0" err="1">
                <a:solidFill>
                  <a:srgbClr val="2F2B20"/>
                </a:solidFill>
              </a:rPr>
              <a:t>of</a:t>
            </a:r>
            <a:r>
              <a:rPr lang="en-US" sz="1400" dirty="0">
                <a:solidFill>
                  <a:srgbClr val="2F2B20"/>
                </a:solidFill>
              </a:rPr>
              <a:t> matrix</a:t>
            </a:r>
          </a:p>
          <a:p>
            <a:pPr marL="285750" indent="-285750">
              <a:buFont typeface="Arial"/>
              <a:buChar char="•"/>
              <a:defRPr/>
            </a:pPr>
            <a:r>
              <a:rPr lang="cs-CZ" sz="1400" dirty="0">
                <a:solidFill>
                  <a:srgbClr val="2F2B20"/>
                </a:solidFill>
              </a:rPr>
              <a:t>cell </a:t>
            </a:r>
            <a:r>
              <a:rPr lang="cs-CZ" sz="1400" dirty="0" err="1">
                <a:solidFill>
                  <a:srgbClr val="2F2B20"/>
                </a:solidFill>
              </a:rPr>
              <a:t>migration</a:t>
            </a:r>
            <a:r>
              <a:rPr lang="cs-CZ" sz="1400" dirty="0">
                <a:solidFill>
                  <a:srgbClr val="2F2B20"/>
                </a:solidFill>
              </a:rPr>
              <a:t> </a:t>
            </a:r>
            <a:endParaRPr lang="en-US" sz="1400" dirty="0">
              <a:solidFill>
                <a:srgbClr val="2F2B20"/>
              </a:solidFill>
            </a:endParaRPr>
          </a:p>
        </p:txBody>
      </p:sp>
      <p:sp>
        <p:nvSpPr>
          <p:cNvPr id="17" name="Rectangle 16"/>
          <p:cNvSpPr/>
          <p:nvPr/>
        </p:nvSpPr>
        <p:spPr>
          <a:xfrm>
            <a:off x="330200" y="5943600"/>
            <a:ext cx="2857500" cy="344488"/>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i="1" dirty="0">
                <a:solidFill>
                  <a:schemeClr val="tx1"/>
                </a:solidFill>
              </a:rPr>
              <a:t>Nature reviews / Drug Discovery</a:t>
            </a:r>
          </a:p>
        </p:txBody>
      </p:sp>
      <p:sp>
        <p:nvSpPr>
          <p:cNvPr id="18" name="Rectangle 17"/>
          <p:cNvSpPr/>
          <p:nvPr/>
        </p:nvSpPr>
        <p:spPr>
          <a:xfrm>
            <a:off x="6286500" y="2084388"/>
            <a:ext cx="784225" cy="444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chemeClr val="tx1"/>
                </a:solidFill>
              </a:rPr>
              <a:t>IL-17F</a:t>
            </a:r>
          </a:p>
        </p:txBody>
      </p:sp>
    </p:spTree>
    <p:extLst>
      <p:ext uri="{BB962C8B-B14F-4D97-AF65-F5344CB8AC3E}">
        <p14:creationId xmlns:p14="http://schemas.microsoft.com/office/powerpoint/2010/main" val="15135757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274638"/>
            <a:ext cx="7959725" cy="598487"/>
          </a:xfrm>
        </p:spPr>
        <p:txBody>
          <a:bodyPr>
            <a:normAutofit/>
          </a:bodyPr>
          <a:lstStyle/>
          <a:p>
            <a:pPr>
              <a:defRPr/>
            </a:pPr>
            <a:r>
              <a:rPr lang="en-US" b="1" dirty="0" smtClean="0"/>
              <a:t>Se</a:t>
            </a:r>
            <a:r>
              <a:rPr lang="cs-CZ" b="1" dirty="0" smtClean="0"/>
              <a:t>c</a:t>
            </a:r>
            <a:r>
              <a:rPr lang="en-US" b="1" dirty="0" err="1" smtClean="0"/>
              <a:t>ukinumab</a:t>
            </a:r>
            <a:r>
              <a:rPr lang="en-US" b="1" dirty="0" smtClean="0"/>
              <a:t> f</a:t>
            </a:r>
            <a:r>
              <a:rPr lang="cs-CZ" b="1" dirty="0" err="1" smtClean="0"/>
              <a:t>áze</a:t>
            </a:r>
            <a:r>
              <a:rPr lang="en-US" b="1" dirty="0" smtClean="0"/>
              <a:t> II</a:t>
            </a:r>
            <a:endParaRPr lang="en-US" b="1" dirty="0"/>
          </a:p>
        </p:txBody>
      </p:sp>
      <p:sp>
        <p:nvSpPr>
          <p:cNvPr id="3" name="Content Placeholder 2"/>
          <p:cNvSpPr>
            <a:spLocks noGrp="1"/>
          </p:cNvSpPr>
          <p:nvPr>
            <p:ph idx="4294967295"/>
          </p:nvPr>
        </p:nvSpPr>
        <p:spPr>
          <a:xfrm>
            <a:off x="198438" y="1292225"/>
            <a:ext cx="8408987" cy="1182688"/>
          </a:xfrm>
        </p:spPr>
        <p:txBody>
          <a:bodyPr>
            <a:normAutofit fontScale="62500" lnSpcReduction="20000"/>
          </a:bodyPr>
          <a:lstStyle/>
          <a:p>
            <a:pPr marL="114300" indent="0">
              <a:buFont typeface="Wingdings" pitchFamily="2" charset="2"/>
              <a:buNone/>
              <a:defRPr/>
            </a:pPr>
            <a:r>
              <a:rPr lang="en-US" sz="1800" b="1" dirty="0" smtClean="0"/>
              <a:t>Placebo:</a:t>
            </a:r>
            <a:r>
              <a:rPr lang="en-US" sz="1800" dirty="0" smtClean="0"/>
              <a:t> </a:t>
            </a:r>
            <a:r>
              <a:rPr lang="cs-CZ" sz="1800" dirty="0" smtClean="0"/>
              <a:t> historická kohorta pacientů na placebu z 8 reprezentačních studií </a:t>
            </a:r>
            <a:r>
              <a:rPr lang="cs-CZ" sz="1800" dirty="0" err="1" smtClean="0"/>
              <a:t>uAS</a:t>
            </a:r>
            <a:endParaRPr lang="en-US" sz="1800" i="1" dirty="0" smtClean="0"/>
          </a:p>
          <a:p>
            <a:pPr>
              <a:defRPr/>
            </a:pPr>
            <a:r>
              <a:rPr lang="en-US" sz="1800" dirty="0" smtClean="0"/>
              <a:t>n=30</a:t>
            </a:r>
          </a:p>
          <a:p>
            <a:pPr>
              <a:spcAft>
                <a:spcPts val="1200"/>
              </a:spcAft>
              <a:defRPr/>
            </a:pPr>
            <a:r>
              <a:rPr lang="cs-CZ" sz="1800" dirty="0" smtClean="0"/>
              <a:t>Odpověď </a:t>
            </a:r>
            <a:r>
              <a:rPr lang="en-US" sz="1800" dirty="0" smtClean="0"/>
              <a:t>ASAS20 </a:t>
            </a:r>
            <a:r>
              <a:rPr lang="cs-CZ" sz="1800" dirty="0" smtClean="0"/>
              <a:t>v </a:t>
            </a:r>
            <a:r>
              <a:rPr lang="en-US" sz="1800" dirty="0" smtClean="0"/>
              <a:t>6</a:t>
            </a:r>
            <a:r>
              <a:rPr lang="cs-CZ" sz="1800" dirty="0" smtClean="0"/>
              <a:t> týdnech</a:t>
            </a:r>
            <a:r>
              <a:rPr lang="en-US" sz="1800" dirty="0" smtClean="0"/>
              <a:t>: 61% vs. 17% </a:t>
            </a:r>
            <a:r>
              <a:rPr lang="en-US" sz="1800" dirty="0" err="1" smtClean="0"/>
              <a:t>plb</a:t>
            </a:r>
            <a:r>
              <a:rPr lang="en-US" sz="1800" dirty="0" smtClean="0"/>
              <a:t> (p &lt; 0,05)</a:t>
            </a:r>
          </a:p>
          <a:p>
            <a:pPr>
              <a:spcAft>
                <a:spcPts val="1200"/>
              </a:spcAft>
              <a:defRPr/>
            </a:pPr>
            <a:r>
              <a:rPr lang="cs-CZ" sz="1800" dirty="0" smtClean="0"/>
              <a:t>Pravděpodobnost pozitivní odpovědi</a:t>
            </a:r>
            <a:r>
              <a:rPr lang="en-US" sz="1800" dirty="0" smtClean="0"/>
              <a:t>99,8%</a:t>
            </a:r>
          </a:p>
          <a:p>
            <a:pPr>
              <a:spcAft>
                <a:spcPts val="1200"/>
              </a:spcAft>
              <a:defRPr/>
            </a:pPr>
            <a:endParaRPr lang="en-US" sz="1800" dirty="0" smtClean="0"/>
          </a:p>
          <a:p>
            <a:pPr>
              <a:defRPr/>
            </a:pPr>
            <a:endParaRPr lang="en-US" sz="1800" dirty="0"/>
          </a:p>
        </p:txBody>
      </p:sp>
      <p:sp>
        <p:nvSpPr>
          <p:cNvPr id="4" name="Rectangle 3"/>
          <p:cNvSpPr/>
          <p:nvPr/>
        </p:nvSpPr>
        <p:spPr>
          <a:xfrm>
            <a:off x="3519488" y="6189663"/>
            <a:ext cx="4826000" cy="603250"/>
          </a:xfrm>
          <a:prstGeom prst="rect">
            <a:avLst/>
          </a:prstGeom>
          <a:solidFill>
            <a:srgbClr val="CBC9B0"/>
          </a:solidFill>
          <a:ln>
            <a:no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i="1" dirty="0" err="1">
                <a:solidFill>
                  <a:srgbClr val="2F2B20"/>
                </a:solidFill>
              </a:rPr>
              <a:t>Baeten</a:t>
            </a:r>
            <a:r>
              <a:rPr lang="en-US" sz="1200" i="1" dirty="0">
                <a:solidFill>
                  <a:srgbClr val="2F2B20"/>
                </a:solidFill>
              </a:rPr>
              <a:t> D, et l. Ann Rheum Dis 2011; 70 (</a:t>
            </a:r>
            <a:r>
              <a:rPr lang="en-US" sz="1200" i="1" dirty="0" err="1">
                <a:solidFill>
                  <a:srgbClr val="2F2B20"/>
                </a:solidFill>
              </a:rPr>
              <a:t>Suppl</a:t>
            </a:r>
            <a:r>
              <a:rPr lang="en-US" sz="1200" i="1" dirty="0">
                <a:solidFill>
                  <a:srgbClr val="2F2B20"/>
                </a:solidFill>
              </a:rPr>
              <a:t> 3): 127</a:t>
            </a:r>
          </a:p>
          <a:p>
            <a:pPr algn="ctr">
              <a:defRPr/>
            </a:pPr>
            <a:r>
              <a:rPr lang="en-US" sz="1200" i="1" dirty="0" err="1">
                <a:solidFill>
                  <a:srgbClr val="2F2B20"/>
                </a:solidFill>
              </a:rPr>
              <a:t>Baraliakos</a:t>
            </a:r>
            <a:r>
              <a:rPr lang="en-US" sz="1200" i="1" dirty="0">
                <a:solidFill>
                  <a:srgbClr val="2F2B20"/>
                </a:solidFill>
              </a:rPr>
              <a:t> X, et al. Arthritis Rheum  2011; 63 (</a:t>
            </a:r>
            <a:r>
              <a:rPr lang="en-US" sz="1200" i="1" dirty="0" err="1">
                <a:solidFill>
                  <a:srgbClr val="2F2B20"/>
                </a:solidFill>
              </a:rPr>
              <a:t>Suppl</a:t>
            </a:r>
            <a:r>
              <a:rPr lang="en-US" sz="1200" i="1" dirty="0">
                <a:solidFill>
                  <a:srgbClr val="2F2B20"/>
                </a:solidFill>
              </a:rPr>
              <a:t> 10): 2486D</a:t>
            </a:r>
          </a:p>
        </p:txBody>
      </p:sp>
      <p:sp>
        <p:nvSpPr>
          <p:cNvPr id="9" name="Title 1"/>
          <p:cNvSpPr txBox="1">
            <a:spLocks/>
          </p:cNvSpPr>
          <p:nvPr/>
        </p:nvSpPr>
        <p:spPr>
          <a:xfrm>
            <a:off x="320675" y="2582863"/>
            <a:ext cx="7959725" cy="596900"/>
          </a:xfrm>
          <a:prstGeom prst="rect">
            <a:avLst/>
          </a:prstGeom>
          <a:noFill/>
          <a:ln>
            <a:solidFill>
              <a:schemeClr val="accent1">
                <a:lumMod val="50000"/>
              </a:schemeClr>
            </a:solidFill>
          </a:ln>
        </p:spPr>
        <p:txBody>
          <a:bodyPr anchor="ct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defRPr/>
            </a:pPr>
            <a:r>
              <a:rPr lang="en-US" sz="3000" dirty="0" smtClean="0">
                <a:solidFill>
                  <a:schemeClr val="tx1"/>
                </a:solidFill>
              </a:rPr>
              <a:t>MRI </a:t>
            </a:r>
            <a:r>
              <a:rPr lang="en-US" sz="3000" dirty="0" err="1" smtClean="0">
                <a:solidFill>
                  <a:schemeClr val="tx1"/>
                </a:solidFill>
              </a:rPr>
              <a:t>substud</a:t>
            </a:r>
            <a:r>
              <a:rPr lang="cs-CZ" sz="3000" dirty="0" err="1" smtClean="0">
                <a:solidFill>
                  <a:schemeClr val="tx1"/>
                </a:solidFill>
              </a:rPr>
              <a:t>ie</a:t>
            </a:r>
            <a:endParaRPr lang="en-US" sz="3000" dirty="0">
              <a:solidFill>
                <a:schemeClr val="tx1"/>
              </a:solidFill>
            </a:endParaRPr>
          </a:p>
        </p:txBody>
      </p:sp>
      <p:sp>
        <p:nvSpPr>
          <p:cNvPr id="34822" name="Rectangle 9"/>
          <p:cNvSpPr>
            <a:spLocks noChangeArrowheads="1"/>
          </p:cNvSpPr>
          <p:nvPr/>
        </p:nvSpPr>
        <p:spPr bwMode="auto">
          <a:xfrm>
            <a:off x="280988" y="3429000"/>
            <a:ext cx="409257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lr>
                <a:schemeClr val="hlink"/>
              </a:buClr>
              <a:buSzPct val="8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Tahoma" pitchFamily="34" charset="0"/>
              </a:defRPr>
            </a:lvl3pPr>
            <a:lvl4pPr marL="1600200" indent="-228600" eaLnBrk="0" hangingPunct="0">
              <a:spcBef>
                <a:spcPct val="20000"/>
              </a:spcBef>
              <a:buChar char="–"/>
              <a:defRPr sz="2000">
                <a:solidFill>
                  <a:schemeClr val="tx1"/>
                </a:solidFill>
                <a:latin typeface="Tahoma"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9pPr>
          </a:lstStyle>
          <a:p>
            <a:pPr eaLnBrk="1" hangingPunct="1">
              <a:spcBef>
                <a:spcPct val="0"/>
              </a:spcBef>
              <a:spcAft>
                <a:spcPts val="1200"/>
              </a:spcAft>
              <a:buClrTx/>
              <a:buSzTx/>
              <a:buFont typeface="Arial" charset="0"/>
              <a:buChar char="•"/>
            </a:pPr>
            <a:r>
              <a:rPr lang="en-US" altLang="cs-CZ" sz="1800" dirty="0"/>
              <a:t>27 </a:t>
            </a:r>
            <a:r>
              <a:rPr lang="cs-CZ" altLang="cs-CZ" sz="1800" dirty="0" smtClean="0"/>
              <a:t>pac.</a:t>
            </a:r>
            <a:r>
              <a:rPr lang="en-US" altLang="cs-CZ" sz="1800" dirty="0"/>
              <a:t>, </a:t>
            </a:r>
            <a:r>
              <a:rPr lang="cs-CZ" altLang="cs-CZ" sz="1800" dirty="0"/>
              <a:t>dvojslepá studie</a:t>
            </a:r>
            <a:r>
              <a:rPr lang="en-US" altLang="cs-CZ" sz="1800" dirty="0"/>
              <a:t>, </a:t>
            </a:r>
            <a:r>
              <a:rPr lang="en-US" altLang="cs-CZ" sz="1800" dirty="0" err="1"/>
              <a:t>placeb</a:t>
            </a:r>
            <a:r>
              <a:rPr lang="cs-CZ" altLang="cs-CZ" sz="1800" dirty="0" err="1"/>
              <a:t>em</a:t>
            </a:r>
            <a:r>
              <a:rPr lang="cs-CZ" altLang="cs-CZ" sz="1800" dirty="0"/>
              <a:t> kontrolovaná</a:t>
            </a:r>
            <a:r>
              <a:rPr lang="en-US" altLang="cs-CZ" sz="1800" dirty="0"/>
              <a:t>, 2 </a:t>
            </a:r>
            <a:r>
              <a:rPr lang="en-US" altLang="cs-CZ" sz="1800" dirty="0" err="1"/>
              <a:t>i.v.</a:t>
            </a:r>
            <a:r>
              <a:rPr lang="en-US" altLang="cs-CZ" sz="1800" dirty="0"/>
              <a:t> </a:t>
            </a:r>
            <a:r>
              <a:rPr lang="cs-CZ" altLang="cs-CZ" sz="1800" dirty="0"/>
              <a:t>infuze </a:t>
            </a:r>
            <a:r>
              <a:rPr lang="en-US" altLang="cs-CZ" sz="1800" dirty="0"/>
              <a:t>10mg/kg </a:t>
            </a:r>
            <a:r>
              <a:rPr lang="cs-CZ" altLang="cs-CZ" sz="1800" dirty="0"/>
              <a:t>každá po </a:t>
            </a:r>
            <a:r>
              <a:rPr lang="en-US" altLang="cs-CZ" sz="1800" dirty="0"/>
              <a:t>3 </a:t>
            </a:r>
            <a:r>
              <a:rPr lang="cs-CZ" altLang="cs-CZ" sz="1800" dirty="0"/>
              <a:t>týdnech</a:t>
            </a:r>
            <a:r>
              <a:rPr lang="en-US" altLang="cs-CZ" sz="1800" dirty="0"/>
              <a:t>, 28 </a:t>
            </a:r>
            <a:r>
              <a:rPr lang="cs-CZ" altLang="cs-CZ" sz="1800" dirty="0"/>
              <a:t>týdnů</a:t>
            </a:r>
            <a:endParaRPr lang="en-US" altLang="cs-CZ" sz="1800" dirty="0"/>
          </a:p>
          <a:p>
            <a:pPr eaLnBrk="1" hangingPunct="1">
              <a:spcBef>
                <a:spcPct val="0"/>
              </a:spcBef>
              <a:spcAft>
                <a:spcPts val="1200"/>
              </a:spcAft>
              <a:buClrTx/>
              <a:buSzTx/>
              <a:buFont typeface="Arial" charset="0"/>
              <a:buChar char="•"/>
            </a:pPr>
            <a:r>
              <a:rPr lang="cs-CZ" altLang="cs-CZ" sz="1800" dirty="0"/>
              <a:t>Zlepšení rentgenového skóre po týdnu </a:t>
            </a:r>
            <a:r>
              <a:rPr lang="en-US" altLang="cs-CZ" sz="1800" dirty="0"/>
              <a:t>6, </a:t>
            </a:r>
            <a:r>
              <a:rPr lang="cs-CZ" altLang="cs-CZ" sz="1800" dirty="0"/>
              <a:t>k týdnu </a:t>
            </a:r>
            <a:r>
              <a:rPr lang="en-US" altLang="cs-CZ" sz="1800" dirty="0"/>
              <a:t>28</a:t>
            </a:r>
          </a:p>
          <a:p>
            <a:pPr eaLnBrk="1" hangingPunct="1">
              <a:spcBef>
                <a:spcPct val="0"/>
              </a:spcBef>
              <a:spcAft>
                <a:spcPts val="1200"/>
              </a:spcAft>
              <a:buClrTx/>
              <a:buSzTx/>
              <a:buFont typeface="Arial" charset="0"/>
              <a:buChar char="•"/>
            </a:pPr>
            <a:r>
              <a:rPr lang="cs-CZ" altLang="cs-CZ" sz="1800" dirty="0"/>
              <a:t>Bezpečnostní profil: podobný jako v ostatních studiích</a:t>
            </a:r>
            <a:endParaRPr lang="en-US" altLang="cs-CZ" sz="1800" dirty="0"/>
          </a:p>
        </p:txBody>
      </p:sp>
      <p:grpSp>
        <p:nvGrpSpPr>
          <p:cNvPr id="34823" name="Group 18"/>
          <p:cNvGrpSpPr>
            <a:grpSpLocks/>
          </p:cNvGrpSpPr>
          <p:nvPr/>
        </p:nvGrpSpPr>
        <p:grpSpPr bwMode="auto">
          <a:xfrm>
            <a:off x="4437063" y="4394200"/>
            <a:ext cx="3887787" cy="1370013"/>
            <a:chOff x="4458758" y="4625604"/>
            <a:chExt cx="3888432" cy="1370887"/>
          </a:xfrm>
        </p:grpSpPr>
        <p:grpSp>
          <p:nvGrpSpPr>
            <p:cNvPr id="34824" name="Skupina 4"/>
            <p:cNvGrpSpPr>
              <a:grpSpLocks/>
            </p:cNvGrpSpPr>
            <p:nvPr/>
          </p:nvGrpSpPr>
          <p:grpSpPr bwMode="auto">
            <a:xfrm>
              <a:off x="4458758" y="4625604"/>
              <a:ext cx="3888432" cy="1370887"/>
              <a:chOff x="323528" y="3961576"/>
              <a:chExt cx="3888432" cy="1370887"/>
            </a:xfrm>
          </p:grpSpPr>
          <p:pic>
            <p:nvPicPr>
              <p:cNvPr id="348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961577"/>
                <a:ext cx="1239630" cy="1370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3961576"/>
                <a:ext cx="1152128" cy="1370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3961577"/>
                <a:ext cx="1152128" cy="1370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Right Arrow 20"/>
            <p:cNvSpPr/>
            <p:nvPr/>
          </p:nvSpPr>
          <p:spPr>
            <a:xfrm>
              <a:off x="4970018" y="5454808"/>
              <a:ext cx="154013" cy="100077"/>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Right Arrow 21"/>
            <p:cNvSpPr/>
            <p:nvPr/>
          </p:nvSpPr>
          <p:spPr>
            <a:xfrm>
              <a:off x="5079573" y="5686731"/>
              <a:ext cx="127021" cy="77838"/>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ight Arrow 22"/>
            <p:cNvSpPr/>
            <p:nvPr/>
          </p:nvSpPr>
          <p:spPr>
            <a:xfrm>
              <a:off x="4925560" y="5356320"/>
              <a:ext cx="154013" cy="98488"/>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37379019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ChangeArrowheads="1"/>
          </p:cNvSpPr>
          <p:nvPr/>
        </p:nvSpPr>
        <p:spPr bwMode="auto">
          <a:xfrm>
            <a:off x="457200" y="333375"/>
            <a:ext cx="82296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a:solidFill>
                  <a:schemeClr val="tx2"/>
                </a:solidFill>
                <a:effectLst>
                  <a:outerShdw blurRad="38100" dist="38100" dir="2700000" algn="tl">
                    <a:srgbClr val="000000"/>
                  </a:outerShdw>
                </a:effectLst>
                <a:latin typeface="Arial" pitchFamily="34" charset="0"/>
              </a:defRPr>
            </a:lvl1pPr>
            <a:lvl2pPr algn="ctr">
              <a:defRPr sz="4400">
                <a:solidFill>
                  <a:schemeClr val="tx2"/>
                </a:solidFill>
                <a:effectLst>
                  <a:outerShdw blurRad="38100" dist="38100" dir="2700000" algn="tl">
                    <a:srgbClr val="000000"/>
                  </a:outerShdw>
                </a:effectLst>
                <a:latin typeface="Arial" pitchFamily="34" charset="0"/>
              </a:defRPr>
            </a:lvl2pPr>
            <a:lvl3pPr algn="ctr">
              <a:defRPr sz="4400">
                <a:solidFill>
                  <a:schemeClr val="tx2"/>
                </a:solidFill>
                <a:effectLst>
                  <a:outerShdw blurRad="38100" dist="38100" dir="2700000" algn="tl">
                    <a:srgbClr val="000000"/>
                  </a:outerShdw>
                </a:effectLst>
                <a:latin typeface="Arial" pitchFamily="34" charset="0"/>
              </a:defRPr>
            </a:lvl3pPr>
            <a:lvl4pPr algn="ctr">
              <a:defRPr sz="4400">
                <a:solidFill>
                  <a:schemeClr val="tx2"/>
                </a:solidFill>
                <a:effectLst>
                  <a:outerShdw blurRad="38100" dist="38100" dir="2700000" algn="tl">
                    <a:srgbClr val="000000"/>
                  </a:outerShdw>
                </a:effectLst>
                <a:latin typeface="Arial" pitchFamily="34" charset="0"/>
              </a:defRPr>
            </a:lvl4pPr>
            <a:lvl5pPr algn="ctr">
              <a:defRPr sz="4400">
                <a:solidFill>
                  <a:schemeClr val="tx2"/>
                </a:solidFill>
                <a:effectLst>
                  <a:outerShdw blurRad="38100" dist="38100" dir="2700000" algn="tl">
                    <a:srgbClr val="000000"/>
                  </a:outerShdw>
                </a:effectLst>
                <a:latin typeface="Arial"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eaLnBrk="1" hangingPunct="1"/>
            <a:r>
              <a:rPr lang="cs-CZ" altLang="cs-CZ" dirty="0">
                <a:solidFill>
                  <a:schemeClr val="tx1">
                    <a:lumMod val="65000"/>
                    <a:lumOff val="35000"/>
                  </a:schemeClr>
                </a:solidFill>
                <a:effectLst/>
                <a:latin typeface="+mj-lt"/>
              </a:rPr>
              <a:t>PsA-daktylitida</a:t>
            </a:r>
          </a:p>
        </p:txBody>
      </p:sp>
      <p:pic>
        <p:nvPicPr>
          <p:cNvPr id="276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41438"/>
            <a:ext cx="8351838" cy="530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691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755576" y="-171400"/>
            <a:ext cx="7315200" cy="1154097"/>
          </a:xfrm>
        </p:spPr>
        <p:txBody>
          <a:bodyPr/>
          <a:lstStyle/>
          <a:p>
            <a:r>
              <a:rPr lang="cs-CZ" altLang="cs-CZ" b="1" dirty="0">
                <a:solidFill>
                  <a:schemeClr val="tx1">
                    <a:lumMod val="65000"/>
                    <a:lumOff val="35000"/>
                  </a:schemeClr>
                </a:solidFill>
              </a:rPr>
              <a:t>Tradiční léčba PsA (DMARDs)</a:t>
            </a:r>
            <a:endParaRPr lang="en-US" altLang="cs-CZ" b="1" dirty="0">
              <a:solidFill>
                <a:schemeClr val="tx1">
                  <a:lumMod val="65000"/>
                  <a:lumOff val="35000"/>
                </a:schemeClr>
              </a:solidFill>
            </a:endParaRPr>
          </a:p>
        </p:txBody>
      </p:sp>
      <p:graphicFrame>
        <p:nvGraphicFramePr>
          <p:cNvPr id="121915" name="Group 59"/>
          <p:cNvGraphicFramePr>
            <a:graphicFrameLocks noGrp="1"/>
          </p:cNvGraphicFramePr>
          <p:nvPr>
            <p:ph idx="4294967295"/>
            <p:extLst>
              <p:ext uri="{D42A27DB-BD31-4B8C-83A1-F6EECF244321}">
                <p14:modId xmlns:p14="http://schemas.microsoft.com/office/powerpoint/2010/main" val="336045016"/>
              </p:ext>
            </p:extLst>
          </p:nvPr>
        </p:nvGraphicFramePr>
        <p:xfrm>
          <a:off x="273694" y="1389063"/>
          <a:ext cx="8186738" cy="4714050"/>
        </p:xfrm>
        <a:graphic>
          <a:graphicData uri="http://schemas.openxmlformats.org/drawingml/2006/table">
            <a:tbl>
              <a:tblPr/>
              <a:tblGrid>
                <a:gridCol w="2036763"/>
                <a:gridCol w="2117725"/>
                <a:gridCol w="1985962"/>
                <a:gridCol w="2046288"/>
              </a:tblGrid>
              <a:tr h="325438">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cs-CZ" altLang="cs-CZ" sz="1700" b="1" i="0" u="none" strike="noStrike" cap="none" normalizeH="0" baseline="0" dirty="0" smtClean="0">
                          <a:ln>
                            <a:noFill/>
                          </a:ln>
                          <a:solidFill>
                            <a:schemeClr val="tx1"/>
                          </a:solidFill>
                          <a:effectLst/>
                          <a:latin typeface="Verdana" pitchFamily="34" charset="0"/>
                        </a:rPr>
                        <a:t>léčba</a:t>
                      </a:r>
                      <a:endParaRPr kumimoji="0" lang="en-US" altLang="cs-CZ" sz="1700" b="1" i="0" u="none" strike="noStrike" cap="none" normalizeH="0" baseline="0" dirty="0" smtClean="0">
                        <a:ln>
                          <a:noFill/>
                        </a:ln>
                        <a:solidFill>
                          <a:schemeClr val="tx1"/>
                        </a:solidFill>
                        <a:effectLst/>
                        <a:latin typeface="Verdana" pitchFamily="34" charset="0"/>
                      </a:endParaRPr>
                    </a:p>
                  </a:txBody>
                  <a:tcPr anchor="b"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cs-CZ" altLang="cs-CZ" sz="1700" b="1" i="0" u="none" strike="noStrike" cap="none" normalizeH="0" baseline="0" smtClean="0">
                          <a:ln>
                            <a:noFill/>
                          </a:ln>
                          <a:solidFill>
                            <a:schemeClr val="tx1"/>
                          </a:solidFill>
                          <a:effectLst/>
                          <a:latin typeface="Verdana" pitchFamily="34" charset="0"/>
                        </a:rPr>
                        <a:t>režim</a:t>
                      </a:r>
                      <a:endParaRPr kumimoji="0" lang="en-US" altLang="cs-CZ" sz="1700" b="1" i="0" u="none" strike="noStrike" cap="none" normalizeH="0" baseline="0" smtClean="0">
                        <a:ln>
                          <a:noFill/>
                        </a:ln>
                        <a:solidFill>
                          <a:schemeClr val="tx1"/>
                        </a:solidFill>
                        <a:effectLst/>
                        <a:latin typeface="Verdana" pitchFamily="34" charset="0"/>
                      </a:endParaRPr>
                    </a:p>
                  </a:txBody>
                  <a:tcPr anchor="b"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cs-CZ" altLang="cs-CZ" sz="1700" b="1" i="0" u="none" strike="noStrike" cap="none" normalizeH="0" baseline="0" smtClean="0">
                          <a:ln>
                            <a:noFill/>
                          </a:ln>
                          <a:solidFill>
                            <a:schemeClr val="tx1"/>
                          </a:solidFill>
                          <a:effectLst/>
                          <a:latin typeface="Verdana" pitchFamily="34" charset="0"/>
                        </a:rPr>
                        <a:t>Doklady o účinnosti</a:t>
                      </a:r>
                      <a:endParaRPr kumimoji="0" lang="en-US" altLang="cs-CZ" sz="1700" b="1" i="0" u="none" strike="noStrike" cap="none" normalizeH="0" baseline="0" smtClean="0">
                        <a:ln>
                          <a:noFill/>
                        </a:ln>
                        <a:solidFill>
                          <a:schemeClr val="tx1"/>
                        </a:solidFill>
                        <a:effectLst/>
                        <a:latin typeface="Verdana" pitchFamily="34" charset="0"/>
                      </a:endParaRPr>
                    </a:p>
                  </a:txBody>
                  <a:tcPr anchor="b"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cs-CZ" altLang="cs-CZ" sz="1700" b="1" i="0" u="none" strike="noStrike" cap="none" normalizeH="0" baseline="0" smtClean="0">
                          <a:ln>
                            <a:noFill/>
                          </a:ln>
                          <a:solidFill>
                            <a:schemeClr val="tx1"/>
                          </a:solidFill>
                          <a:effectLst/>
                          <a:latin typeface="Verdana" pitchFamily="34" charset="0"/>
                        </a:rPr>
                        <a:t>NÚ</a:t>
                      </a:r>
                      <a:endParaRPr kumimoji="0" lang="en-US" altLang="cs-CZ" sz="1700" b="1" i="0" u="none" strike="noStrike" cap="none" normalizeH="0" baseline="0" smtClean="0">
                        <a:ln>
                          <a:noFill/>
                        </a:ln>
                        <a:solidFill>
                          <a:schemeClr val="tx1"/>
                        </a:solidFill>
                        <a:effectLst/>
                        <a:latin typeface="Verdana" pitchFamily="34" charset="0"/>
                      </a:endParaRPr>
                    </a:p>
                  </a:txBody>
                  <a:tcPr anchor="b"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r>
              <a:tr h="760413">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Sulfasalazin</a:t>
                      </a: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2–4 g </a:t>
                      </a:r>
                      <a:r>
                        <a:rPr kumimoji="0" lang="cs-CZ" altLang="cs-CZ" sz="1400" b="0" i="0" u="none" strike="noStrike" cap="none" normalizeH="0" baseline="0" smtClean="0">
                          <a:ln>
                            <a:noFill/>
                          </a:ln>
                          <a:solidFill>
                            <a:schemeClr val="tx1"/>
                          </a:solidFill>
                          <a:effectLst/>
                          <a:latin typeface="Verdana" pitchFamily="34" charset="0"/>
                        </a:rPr>
                        <a:t>denně ve</a:t>
                      </a:r>
                      <a:r>
                        <a:rPr kumimoji="0" lang="en-US" altLang="cs-CZ" sz="1400" b="0" i="0" u="none" strike="noStrike" cap="none" normalizeH="0" baseline="0" smtClean="0">
                          <a:ln>
                            <a:noFill/>
                          </a:ln>
                          <a:solidFill>
                            <a:schemeClr val="tx1"/>
                          </a:solidFill>
                          <a:effectLst/>
                          <a:latin typeface="Verdana" pitchFamily="34" charset="0"/>
                        </a:rPr>
                        <a:t> 2 </a:t>
                      </a:r>
                      <a:r>
                        <a:rPr kumimoji="0" lang="cs-CZ" altLang="cs-CZ" sz="1400" b="0" i="0" u="none" strike="noStrike" cap="none" normalizeH="0" baseline="0" smtClean="0">
                          <a:ln>
                            <a:noFill/>
                          </a:ln>
                          <a:solidFill>
                            <a:schemeClr val="tx1"/>
                          </a:solidFill>
                          <a:effectLst/>
                          <a:latin typeface="Verdana" pitchFamily="34" charset="0"/>
                        </a:rPr>
                        <a:t>dávkách</a:t>
                      </a:r>
                      <a:endParaRPr kumimoji="0" lang="en-US" altLang="cs-CZ" sz="1400" b="0" i="0" u="none" strike="noStrike" cap="none" normalizeH="0" baseline="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dirty="0" smtClean="0">
                          <a:ln>
                            <a:noFill/>
                          </a:ln>
                          <a:solidFill>
                            <a:schemeClr val="tx1"/>
                          </a:solidFill>
                          <a:effectLst/>
                          <a:latin typeface="Verdana" pitchFamily="34" charset="0"/>
                        </a:rPr>
                        <a:t>57.8% vs 44.6% placebo (</a:t>
                      </a:r>
                      <a:r>
                        <a:rPr kumimoji="0" lang="en-US" altLang="cs-CZ" sz="1400" b="0" i="0" u="none" strike="noStrike" cap="none" normalizeH="0" baseline="0" dirty="0" err="1" smtClean="0">
                          <a:ln>
                            <a:noFill/>
                          </a:ln>
                          <a:solidFill>
                            <a:schemeClr val="tx1"/>
                          </a:solidFill>
                          <a:effectLst/>
                          <a:latin typeface="Verdana" pitchFamily="34" charset="0"/>
                        </a:rPr>
                        <a:t>PsARC</a:t>
                      </a:r>
                      <a:r>
                        <a:rPr kumimoji="0" lang="en-US" altLang="cs-CZ" sz="1400" b="0" i="0" u="none" strike="noStrike" cap="none" normalizeH="0" baseline="0" dirty="0" smtClean="0">
                          <a:ln>
                            <a:noFill/>
                          </a:ln>
                          <a:solidFill>
                            <a:schemeClr val="tx1"/>
                          </a:solidFill>
                          <a:effectLst/>
                          <a:latin typeface="Verdana" pitchFamily="34" charset="0"/>
                        </a:rPr>
                        <a:t>)</a:t>
                      </a: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Nau</a:t>
                      </a:r>
                      <a:r>
                        <a:rPr kumimoji="0" lang="cs-CZ" altLang="cs-CZ" sz="1400" b="0" i="0" u="none" strike="noStrike" cap="none" normalizeH="0" baseline="0" smtClean="0">
                          <a:ln>
                            <a:noFill/>
                          </a:ln>
                          <a:solidFill>
                            <a:schemeClr val="tx1"/>
                          </a:solidFill>
                          <a:effectLst/>
                          <a:latin typeface="Verdana" pitchFamily="34" charset="0"/>
                        </a:rPr>
                        <a:t>z</a:t>
                      </a:r>
                      <a:r>
                        <a:rPr kumimoji="0" lang="en-US" altLang="cs-CZ" sz="1400" b="0" i="0" u="none" strike="noStrike" cap="none" normalizeH="0" baseline="0" smtClean="0">
                          <a:ln>
                            <a:noFill/>
                          </a:ln>
                          <a:solidFill>
                            <a:schemeClr val="tx1"/>
                          </a:solidFill>
                          <a:effectLst/>
                          <a:latin typeface="Verdana" pitchFamily="34" charset="0"/>
                        </a:rPr>
                        <a:t>ea, ra</a:t>
                      </a:r>
                      <a:r>
                        <a:rPr kumimoji="0" lang="cs-CZ" altLang="cs-CZ" sz="1400" b="0" i="0" u="none" strike="noStrike" cap="none" normalizeH="0" baseline="0" smtClean="0">
                          <a:ln>
                            <a:noFill/>
                          </a:ln>
                          <a:solidFill>
                            <a:schemeClr val="tx1"/>
                          </a:solidFill>
                          <a:effectLst/>
                          <a:latin typeface="Verdana" pitchFamily="34" charset="0"/>
                        </a:rPr>
                        <a:t>š</a:t>
                      </a:r>
                      <a:r>
                        <a:rPr kumimoji="0" lang="en-US" altLang="cs-CZ" sz="1400" b="0" i="0" u="none" strike="noStrike" cap="none" normalizeH="0" baseline="0" smtClean="0">
                          <a:ln>
                            <a:noFill/>
                          </a:ln>
                          <a:solidFill>
                            <a:schemeClr val="tx1"/>
                          </a:solidFill>
                          <a:effectLst/>
                          <a:latin typeface="Verdana" pitchFamily="34" charset="0"/>
                        </a:rPr>
                        <a:t>, </a:t>
                      </a:r>
                      <a:r>
                        <a:rPr kumimoji="0" lang="cs-CZ" altLang="cs-CZ" sz="1400" b="0" i="0" u="none" strike="noStrike" cap="none" normalizeH="0" baseline="0" smtClean="0">
                          <a:ln>
                            <a:noFill/>
                          </a:ln>
                          <a:solidFill>
                            <a:schemeClr val="tx1"/>
                          </a:solidFill>
                          <a:effectLst/>
                          <a:latin typeface="Verdana" pitchFamily="34" charset="0"/>
                        </a:rPr>
                        <a:t>elevace JT</a:t>
                      </a:r>
                      <a:r>
                        <a:rPr kumimoji="0" lang="en-US" altLang="cs-CZ" sz="1400" b="0" i="0" u="none" strike="noStrike" cap="none" normalizeH="0" baseline="0" smtClean="0">
                          <a:ln>
                            <a:noFill/>
                          </a:ln>
                          <a:solidFill>
                            <a:schemeClr val="tx1"/>
                          </a:solidFill>
                          <a:effectLst/>
                          <a:latin typeface="Verdana" pitchFamily="34" charset="0"/>
                        </a:rPr>
                        <a:t>, agranulocyt</a:t>
                      </a:r>
                      <a:r>
                        <a:rPr kumimoji="0" lang="cs-CZ" altLang="cs-CZ" sz="1400" b="0" i="0" u="none" strike="noStrike" cap="none" normalizeH="0" baseline="0" smtClean="0">
                          <a:ln>
                            <a:noFill/>
                          </a:ln>
                          <a:solidFill>
                            <a:schemeClr val="tx1"/>
                          </a:solidFill>
                          <a:effectLst/>
                          <a:latin typeface="Verdana" pitchFamily="34" charset="0"/>
                        </a:rPr>
                        <a:t>óza</a:t>
                      </a:r>
                      <a:endParaRPr kumimoji="0" lang="en-US" altLang="cs-CZ" sz="1400" b="0" i="0" u="none" strike="noStrike" cap="none" normalizeH="0" baseline="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r>
              <a:tr h="498475">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Methotrex</a:t>
                      </a:r>
                      <a:r>
                        <a:rPr kumimoji="0" lang="cs-CZ" altLang="cs-CZ" sz="1400" b="0" i="0" u="none" strike="noStrike" cap="none" normalizeH="0" baseline="0" smtClean="0">
                          <a:ln>
                            <a:noFill/>
                          </a:ln>
                          <a:solidFill>
                            <a:schemeClr val="tx1"/>
                          </a:solidFill>
                          <a:effectLst/>
                          <a:latin typeface="Verdana" pitchFamily="34" charset="0"/>
                        </a:rPr>
                        <a:t>á</a:t>
                      </a:r>
                      <a:r>
                        <a:rPr kumimoji="0" lang="en-US" altLang="cs-CZ" sz="1400" b="0" i="0" u="none" strike="noStrike" cap="none" normalizeH="0" baseline="0" smtClean="0">
                          <a:ln>
                            <a:noFill/>
                          </a:ln>
                          <a:solidFill>
                            <a:schemeClr val="tx1"/>
                          </a:solidFill>
                          <a:effectLst/>
                          <a:latin typeface="Verdana" pitchFamily="34" charset="0"/>
                        </a:rPr>
                        <a:t>t</a:t>
                      </a: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10–25 mg </a:t>
                      </a:r>
                      <a:r>
                        <a:rPr kumimoji="0" lang="cs-CZ" altLang="cs-CZ" sz="1400" b="0" i="0" u="none" strike="noStrike" cap="none" normalizeH="0" baseline="0" smtClean="0">
                          <a:ln>
                            <a:noFill/>
                          </a:ln>
                          <a:solidFill>
                            <a:schemeClr val="tx1"/>
                          </a:solidFill>
                          <a:effectLst/>
                          <a:latin typeface="Verdana" pitchFamily="34" charset="0"/>
                        </a:rPr>
                        <a:t>1x týdně</a:t>
                      </a:r>
                      <a:r>
                        <a:rPr kumimoji="0" lang="en-US" altLang="cs-CZ" sz="1400" b="0" i="0" u="none" strike="noStrike" cap="none" normalizeH="0" baseline="0" smtClean="0">
                          <a:ln>
                            <a:noFill/>
                          </a:ln>
                          <a:solidFill>
                            <a:schemeClr val="tx1"/>
                          </a:solidFill>
                          <a:effectLst/>
                          <a:latin typeface="Verdana" pitchFamily="34" charset="0"/>
                        </a:rPr>
                        <a:t>weekly</a:t>
                      </a: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cs-CZ" altLang="cs-CZ" sz="1400" b="0" i="0" u="none" strike="noStrike" cap="none" normalizeH="0" baseline="0" smtClean="0">
                          <a:ln>
                            <a:noFill/>
                          </a:ln>
                          <a:solidFill>
                            <a:schemeClr val="tx1"/>
                          </a:solidFill>
                          <a:effectLst/>
                          <a:latin typeface="Verdana" pitchFamily="34" charset="0"/>
                        </a:rPr>
                        <a:t>Evixence z RCT chybí</a:t>
                      </a:r>
                      <a:endParaRPr kumimoji="0" lang="en-US" altLang="cs-CZ" sz="1400" b="0" i="0" u="none" strike="noStrike" cap="none" normalizeH="0" baseline="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Nau</a:t>
                      </a:r>
                      <a:r>
                        <a:rPr kumimoji="0" lang="cs-CZ" altLang="cs-CZ" sz="1400" b="0" i="0" u="none" strike="noStrike" cap="none" normalizeH="0" baseline="0" smtClean="0">
                          <a:ln>
                            <a:noFill/>
                          </a:ln>
                          <a:solidFill>
                            <a:schemeClr val="tx1"/>
                          </a:solidFill>
                          <a:effectLst/>
                          <a:latin typeface="Verdana" pitchFamily="34" charset="0"/>
                        </a:rPr>
                        <a:t>z</a:t>
                      </a:r>
                      <a:r>
                        <a:rPr kumimoji="0" lang="en-US" altLang="cs-CZ" sz="1400" b="0" i="0" u="none" strike="noStrike" cap="none" normalizeH="0" baseline="0" smtClean="0">
                          <a:ln>
                            <a:noFill/>
                          </a:ln>
                          <a:solidFill>
                            <a:schemeClr val="tx1"/>
                          </a:solidFill>
                          <a:effectLst/>
                          <a:latin typeface="Verdana" pitchFamily="34" charset="0"/>
                        </a:rPr>
                        <a:t>ea, </a:t>
                      </a:r>
                      <a:r>
                        <a:rPr kumimoji="0" lang="cs-CZ" altLang="cs-CZ" sz="1400" b="0" i="0" u="none" strike="noStrike" cap="none" normalizeH="0" baseline="0" smtClean="0">
                          <a:ln>
                            <a:noFill/>
                          </a:ln>
                          <a:solidFill>
                            <a:schemeClr val="tx1"/>
                          </a:solidFill>
                          <a:effectLst/>
                          <a:latin typeface="Verdana" pitchFamily="34" charset="0"/>
                        </a:rPr>
                        <a:t>ústní ulcerace</a:t>
                      </a:r>
                      <a:r>
                        <a:rPr kumimoji="0" lang="en-US" altLang="cs-CZ" sz="1400" b="0" i="0" u="none" strike="noStrike" cap="none" normalizeH="0" baseline="0" smtClean="0">
                          <a:ln>
                            <a:noFill/>
                          </a:ln>
                          <a:solidFill>
                            <a:schemeClr val="tx1"/>
                          </a:solidFill>
                          <a:effectLst/>
                          <a:latin typeface="Verdana" pitchFamily="34" charset="0"/>
                        </a:rPr>
                        <a:t>, </a:t>
                      </a:r>
                      <a:r>
                        <a:rPr kumimoji="0" lang="cs-CZ" altLang="cs-CZ" sz="1400" b="0" i="0" u="none" strike="noStrike" cap="none" normalizeH="0" baseline="0" smtClean="0">
                          <a:ln>
                            <a:noFill/>
                          </a:ln>
                          <a:solidFill>
                            <a:schemeClr val="tx1"/>
                          </a:solidFill>
                          <a:effectLst/>
                          <a:latin typeface="Verdana" pitchFamily="34" charset="0"/>
                        </a:rPr>
                        <a:t>jaterní fibróza</a:t>
                      </a:r>
                      <a:endParaRPr kumimoji="0" lang="en-US" altLang="cs-CZ" sz="1400" b="0" i="0" u="none" strike="noStrike" cap="none" normalizeH="0" baseline="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r>
              <a:tr h="539750">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Leflunomid</a:t>
                      </a: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20 mg </a:t>
                      </a:r>
                      <a:r>
                        <a:rPr kumimoji="0" lang="cs-CZ" altLang="cs-CZ" sz="1400" b="0" i="0" u="none" strike="noStrike" cap="none" normalizeH="0" baseline="0" smtClean="0">
                          <a:ln>
                            <a:noFill/>
                          </a:ln>
                          <a:solidFill>
                            <a:schemeClr val="tx1"/>
                          </a:solidFill>
                          <a:effectLst/>
                          <a:latin typeface="Verdana" pitchFamily="34" charset="0"/>
                        </a:rPr>
                        <a:t>denně</a:t>
                      </a:r>
                      <a:endParaRPr kumimoji="0" lang="en-US" altLang="cs-CZ" sz="1400" b="0" i="0" u="none" strike="noStrike" cap="none" normalizeH="0" baseline="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58.9% vs 29.7% placebo (PsARC)</a:t>
                      </a: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cs-CZ" altLang="cs-CZ" sz="1400" b="0" i="0" u="none" strike="noStrike" cap="none" normalizeH="0" baseline="0" smtClean="0">
                          <a:ln>
                            <a:noFill/>
                          </a:ln>
                          <a:solidFill>
                            <a:schemeClr val="tx1"/>
                          </a:solidFill>
                          <a:effectLst/>
                          <a:latin typeface="Verdana" pitchFamily="34" charset="0"/>
                        </a:rPr>
                        <a:t>průjem</a:t>
                      </a:r>
                      <a:r>
                        <a:rPr kumimoji="0" lang="en-US" altLang="cs-CZ" sz="1400" b="0" i="0" u="none" strike="noStrike" cap="none" normalizeH="0" baseline="0" smtClean="0">
                          <a:ln>
                            <a:noFill/>
                          </a:ln>
                          <a:solidFill>
                            <a:schemeClr val="tx1"/>
                          </a:solidFill>
                          <a:effectLst/>
                          <a:latin typeface="Verdana" pitchFamily="34" charset="0"/>
                        </a:rPr>
                        <a:t>, alop</a:t>
                      </a:r>
                      <a:r>
                        <a:rPr kumimoji="0" lang="cs-CZ" altLang="cs-CZ" sz="1400" b="0" i="0" u="none" strike="noStrike" cap="none" normalizeH="0" baseline="0" smtClean="0">
                          <a:ln>
                            <a:noFill/>
                          </a:ln>
                          <a:solidFill>
                            <a:schemeClr val="tx1"/>
                          </a:solidFill>
                          <a:effectLst/>
                          <a:latin typeface="Verdana" pitchFamily="34" charset="0"/>
                        </a:rPr>
                        <a:t>é</a:t>
                      </a:r>
                      <a:r>
                        <a:rPr kumimoji="0" lang="en-US" altLang="cs-CZ" sz="1400" b="0" i="0" u="none" strike="noStrike" cap="none" normalizeH="0" baseline="0" smtClean="0">
                          <a:ln>
                            <a:noFill/>
                          </a:ln>
                          <a:solidFill>
                            <a:schemeClr val="tx1"/>
                          </a:solidFill>
                          <a:effectLst/>
                          <a:latin typeface="Verdana" pitchFamily="34" charset="0"/>
                        </a:rPr>
                        <a:t>ci</a:t>
                      </a:r>
                      <a:r>
                        <a:rPr kumimoji="0" lang="cs-CZ" altLang="cs-CZ" sz="1400" b="0" i="0" u="none" strike="noStrike" cap="none" normalizeH="0" baseline="0" smtClean="0">
                          <a:ln>
                            <a:noFill/>
                          </a:ln>
                          <a:solidFill>
                            <a:schemeClr val="tx1"/>
                          </a:solidFill>
                          <a:effectLst/>
                          <a:latin typeface="Verdana" pitchFamily="34" charset="0"/>
                        </a:rPr>
                        <a:t>e</a:t>
                      </a:r>
                      <a:r>
                        <a:rPr kumimoji="0" lang="en-US" altLang="cs-CZ" sz="1400" b="0" i="0" u="none" strike="noStrike" cap="none" normalizeH="0" baseline="0" smtClean="0">
                          <a:ln>
                            <a:noFill/>
                          </a:ln>
                          <a:solidFill>
                            <a:schemeClr val="tx1"/>
                          </a:solidFill>
                          <a:effectLst/>
                          <a:latin typeface="Verdana" pitchFamily="34" charset="0"/>
                        </a:rPr>
                        <a:t>, </a:t>
                      </a:r>
                      <a:r>
                        <a:rPr kumimoji="0" lang="cs-CZ" altLang="cs-CZ" sz="1400" b="0" i="0" u="none" strike="noStrike" cap="none" normalizeH="0" baseline="0" smtClean="0">
                          <a:ln>
                            <a:noFill/>
                          </a:ln>
                          <a:solidFill>
                            <a:schemeClr val="tx1"/>
                          </a:solidFill>
                          <a:effectLst/>
                          <a:latin typeface="Verdana" pitchFamily="34" charset="0"/>
                        </a:rPr>
                        <a:t>abnormality JT</a:t>
                      </a:r>
                      <a:endParaRPr kumimoji="0" lang="en-US" altLang="cs-CZ" sz="1400" b="0" i="0" u="none" strike="noStrike" cap="none" normalizeH="0" baseline="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r>
              <a:tr h="758825">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Cyclosporin (+ MTX)</a:t>
                      </a: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3–5 mg/kg </a:t>
                      </a:r>
                      <a:r>
                        <a:rPr kumimoji="0" lang="cs-CZ" altLang="cs-CZ" sz="1400" b="0" i="0" u="none" strike="noStrike" cap="none" normalizeH="0" baseline="0" smtClean="0">
                          <a:ln>
                            <a:noFill/>
                          </a:ln>
                          <a:solidFill>
                            <a:schemeClr val="tx1"/>
                          </a:solidFill>
                          <a:effectLst/>
                          <a:latin typeface="Verdana" pitchFamily="34" charset="0"/>
                        </a:rPr>
                        <a:t>ve</a:t>
                      </a:r>
                      <a:r>
                        <a:rPr kumimoji="0" lang="en-US" altLang="cs-CZ" sz="1400" b="0" i="0" u="none" strike="noStrike" cap="none" normalizeH="0" baseline="0" smtClean="0">
                          <a:ln>
                            <a:noFill/>
                          </a:ln>
                          <a:solidFill>
                            <a:schemeClr val="tx1"/>
                          </a:solidFill>
                          <a:effectLst/>
                          <a:latin typeface="Verdana" pitchFamily="34" charset="0"/>
                        </a:rPr>
                        <a:t> 2 </a:t>
                      </a:r>
                      <a:r>
                        <a:rPr kumimoji="0" lang="cs-CZ" altLang="cs-CZ" sz="1400" b="0" i="0" u="none" strike="noStrike" cap="none" normalizeH="0" baseline="0" smtClean="0">
                          <a:ln>
                            <a:noFill/>
                          </a:ln>
                          <a:solidFill>
                            <a:schemeClr val="tx1"/>
                          </a:solidFill>
                          <a:effectLst/>
                          <a:latin typeface="Verdana" pitchFamily="34" charset="0"/>
                        </a:rPr>
                        <a:t>dávkách</a:t>
                      </a:r>
                      <a:endParaRPr kumimoji="0" lang="en-US" altLang="cs-CZ" sz="1400" b="0" i="0" u="none" strike="noStrike" cap="none" normalizeH="0" baseline="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RCT </a:t>
                      </a:r>
                      <a:r>
                        <a:rPr kumimoji="0" lang="cs-CZ" altLang="cs-CZ" sz="1400" b="0" i="0" u="none" strike="noStrike" cap="none" normalizeH="0" baseline="0" smtClean="0">
                          <a:ln>
                            <a:noFill/>
                          </a:ln>
                          <a:solidFill>
                            <a:schemeClr val="tx1"/>
                          </a:solidFill>
                          <a:effectLst/>
                          <a:latin typeface="Verdana" pitchFamily="34" charset="0"/>
                        </a:rPr>
                        <a:t>ukázaly efekt pouze  na UZ ukazatele</a:t>
                      </a:r>
                      <a:endParaRPr kumimoji="0" lang="en-US" altLang="cs-CZ" sz="1400" b="0" i="0" u="none" strike="noStrike" cap="none" normalizeH="0" baseline="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Hyperten</a:t>
                      </a:r>
                      <a:r>
                        <a:rPr kumimoji="0" lang="cs-CZ" altLang="cs-CZ" sz="1400" b="0" i="0" u="none" strike="noStrike" cap="none" normalizeH="0" baseline="0" smtClean="0">
                          <a:ln>
                            <a:noFill/>
                          </a:ln>
                          <a:solidFill>
                            <a:schemeClr val="tx1"/>
                          </a:solidFill>
                          <a:effectLst/>
                          <a:latin typeface="Verdana" pitchFamily="34" charset="0"/>
                        </a:rPr>
                        <a:t>ze</a:t>
                      </a:r>
                      <a:r>
                        <a:rPr kumimoji="0" lang="en-US" altLang="cs-CZ" sz="1400" b="0" i="0" u="none" strike="noStrike" cap="none" normalizeH="0" baseline="0" smtClean="0">
                          <a:ln>
                            <a:noFill/>
                          </a:ln>
                          <a:solidFill>
                            <a:schemeClr val="tx1"/>
                          </a:solidFill>
                          <a:effectLst/>
                          <a:latin typeface="Verdana" pitchFamily="34" charset="0"/>
                        </a:rPr>
                        <a:t>, </a:t>
                      </a:r>
                      <a:r>
                        <a:rPr kumimoji="0" lang="cs-CZ" altLang="cs-CZ" sz="1400" b="0" i="0" u="none" strike="noStrike" cap="none" normalizeH="0" baseline="0" smtClean="0">
                          <a:ln>
                            <a:noFill/>
                          </a:ln>
                          <a:solidFill>
                            <a:schemeClr val="tx1"/>
                          </a:solidFill>
                          <a:effectLst/>
                          <a:latin typeface="Verdana" pitchFamily="34" charset="0"/>
                        </a:rPr>
                        <a:t>renální poškození</a:t>
                      </a:r>
                      <a:r>
                        <a:rPr kumimoji="0" lang="en-US" altLang="cs-CZ" sz="1400" b="0" i="0" u="none" strike="noStrike" cap="none" normalizeH="0" baseline="0" smtClean="0">
                          <a:ln>
                            <a:noFill/>
                          </a:ln>
                          <a:solidFill>
                            <a:schemeClr val="tx1"/>
                          </a:solidFill>
                          <a:effectLst/>
                          <a:latin typeface="Verdana" pitchFamily="34" charset="0"/>
                        </a:rPr>
                        <a:t>, </a:t>
                      </a:r>
                      <a:r>
                        <a:rPr kumimoji="0" lang="cs-CZ" altLang="cs-CZ" sz="1400" b="0" i="0" u="none" strike="noStrike" cap="none" normalizeH="0" baseline="0" smtClean="0">
                          <a:ln>
                            <a:noFill/>
                          </a:ln>
                          <a:solidFill>
                            <a:schemeClr val="tx1"/>
                          </a:solidFill>
                          <a:effectLst/>
                          <a:latin typeface="Verdana" pitchFamily="34" charset="0"/>
                        </a:rPr>
                        <a:t>periferní neuropatie</a:t>
                      </a:r>
                      <a:endParaRPr kumimoji="0" lang="en-US" altLang="cs-CZ" sz="1400" b="0" i="0" u="none" strike="noStrike" cap="none" normalizeH="0" baseline="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r>
              <a:tr h="539750">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Azathioprin</a:t>
                      </a: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2–3 mg/kg</a:t>
                      </a: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cs-CZ" altLang="cs-CZ" sz="1400" b="0" i="0" u="none" strike="noStrike" cap="none" normalizeH="0" baseline="0" smtClean="0">
                          <a:ln>
                            <a:noFill/>
                          </a:ln>
                          <a:solidFill>
                            <a:schemeClr val="tx1"/>
                          </a:solidFill>
                          <a:effectLst/>
                          <a:latin typeface="Verdana" pitchFamily="34" charset="0"/>
                        </a:rPr>
                        <a:t>1 malá studie z r.</a:t>
                      </a:r>
                      <a:r>
                        <a:rPr kumimoji="0" lang="en-US" altLang="cs-CZ" sz="1400" b="0" i="0" u="none" strike="noStrike" cap="none" normalizeH="0" baseline="0" smtClean="0">
                          <a:ln>
                            <a:noFill/>
                          </a:ln>
                          <a:solidFill>
                            <a:schemeClr val="tx1"/>
                          </a:solidFill>
                          <a:effectLst/>
                          <a:latin typeface="Verdana" pitchFamily="34" charset="0"/>
                        </a:rPr>
                        <a:t> 1972 </a:t>
                      </a: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Nau</a:t>
                      </a:r>
                      <a:r>
                        <a:rPr kumimoji="0" lang="cs-CZ" altLang="cs-CZ" sz="1400" b="0" i="0" u="none" strike="noStrike" cap="none" normalizeH="0" baseline="0" smtClean="0">
                          <a:ln>
                            <a:noFill/>
                          </a:ln>
                          <a:solidFill>
                            <a:schemeClr val="tx1"/>
                          </a:solidFill>
                          <a:effectLst/>
                          <a:latin typeface="Verdana" pitchFamily="34" charset="0"/>
                        </a:rPr>
                        <a:t>z</a:t>
                      </a:r>
                      <a:r>
                        <a:rPr kumimoji="0" lang="en-US" altLang="cs-CZ" sz="1400" b="0" i="0" u="none" strike="noStrike" cap="none" normalizeH="0" baseline="0" smtClean="0">
                          <a:ln>
                            <a:noFill/>
                          </a:ln>
                          <a:solidFill>
                            <a:schemeClr val="tx1"/>
                          </a:solidFill>
                          <a:effectLst/>
                          <a:latin typeface="Verdana" pitchFamily="34" charset="0"/>
                        </a:rPr>
                        <a:t>ea, </a:t>
                      </a:r>
                      <a:r>
                        <a:rPr kumimoji="0" lang="cs-CZ" altLang="cs-CZ" sz="1400" b="0" i="0" u="none" strike="noStrike" cap="none" normalizeH="0" baseline="0" smtClean="0">
                          <a:ln>
                            <a:noFill/>
                          </a:ln>
                          <a:solidFill>
                            <a:schemeClr val="tx1"/>
                          </a:solidFill>
                          <a:effectLst/>
                          <a:latin typeface="Verdana" pitchFamily="34" charset="0"/>
                        </a:rPr>
                        <a:t>abnormality JT</a:t>
                      </a:r>
                      <a:endParaRPr kumimoji="0" lang="en-US" altLang="cs-CZ" sz="1400" b="0" i="0" u="none" strike="noStrike" cap="none" normalizeH="0" baseline="0" smtClean="0">
                        <a:ln>
                          <a:noFill/>
                        </a:ln>
                        <a:solidFill>
                          <a:schemeClr val="tx1"/>
                        </a:solidFill>
                        <a:effectLst/>
                        <a:latin typeface="Verdan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agranulocyt</a:t>
                      </a:r>
                      <a:r>
                        <a:rPr kumimoji="0" lang="cs-CZ" altLang="cs-CZ" sz="1400" b="0" i="0" u="none" strike="noStrike" cap="none" normalizeH="0" baseline="0" smtClean="0">
                          <a:ln>
                            <a:noFill/>
                          </a:ln>
                          <a:solidFill>
                            <a:schemeClr val="tx1"/>
                          </a:solidFill>
                          <a:effectLst/>
                          <a:latin typeface="Verdana" pitchFamily="34" charset="0"/>
                        </a:rPr>
                        <a:t>óza</a:t>
                      </a:r>
                      <a:endParaRPr kumimoji="0" lang="en-US" altLang="cs-CZ" sz="1400" b="0" i="0" u="none" strike="noStrike" cap="none" normalizeH="0" baseline="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r>
              <a:tr h="539750">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cs-CZ" altLang="cs-CZ" sz="1400" b="0" i="0" u="none" strike="noStrike" cap="none" normalizeH="0" baseline="0" dirty="0" smtClean="0">
                          <a:ln>
                            <a:noFill/>
                          </a:ln>
                          <a:solidFill>
                            <a:schemeClr val="tx1"/>
                          </a:solidFill>
                          <a:effectLst/>
                          <a:latin typeface="Verdana" pitchFamily="34" charset="0"/>
                        </a:rPr>
                        <a:t>A</a:t>
                      </a:r>
                      <a:r>
                        <a:rPr kumimoji="0" lang="en-US" altLang="cs-CZ" sz="1400" b="0" i="0" u="none" strike="noStrike" cap="none" normalizeH="0" baseline="0" dirty="0" err="1" smtClean="0">
                          <a:ln>
                            <a:noFill/>
                          </a:ln>
                          <a:solidFill>
                            <a:schemeClr val="tx1"/>
                          </a:solidFill>
                          <a:effectLst/>
                          <a:latin typeface="Verdana" pitchFamily="34" charset="0"/>
                        </a:rPr>
                        <a:t>urothiomal</a:t>
                      </a:r>
                      <a:r>
                        <a:rPr kumimoji="0" lang="cs-CZ" altLang="cs-CZ" sz="1400" b="0" i="0" u="none" strike="noStrike" cap="none" normalizeH="0" baseline="0" dirty="0" err="1" smtClean="0">
                          <a:ln>
                            <a:noFill/>
                          </a:ln>
                          <a:solidFill>
                            <a:schemeClr val="tx1"/>
                          </a:solidFill>
                          <a:effectLst/>
                          <a:latin typeface="Verdana" pitchFamily="34" charset="0"/>
                        </a:rPr>
                        <a:t>át</a:t>
                      </a:r>
                      <a:endParaRPr kumimoji="0" lang="en-US" altLang="cs-CZ" sz="1400" b="0" i="0" u="none" strike="noStrike" cap="none" normalizeH="0" baseline="0" dirty="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smtClean="0">
                          <a:ln>
                            <a:noFill/>
                          </a:ln>
                          <a:solidFill>
                            <a:schemeClr val="tx1"/>
                          </a:solidFill>
                          <a:effectLst/>
                          <a:latin typeface="Verdana" pitchFamily="34" charset="0"/>
                        </a:rPr>
                        <a:t>50 mg i.m. </a:t>
                      </a:r>
                      <a:r>
                        <a:rPr kumimoji="0" lang="cs-CZ" altLang="cs-CZ" sz="1400" b="0" i="0" u="none" strike="noStrike" cap="none" normalizeH="0" baseline="0" smtClean="0">
                          <a:ln>
                            <a:noFill/>
                          </a:ln>
                          <a:solidFill>
                            <a:schemeClr val="tx1"/>
                          </a:solidFill>
                          <a:effectLst/>
                          <a:latin typeface="Verdana" pitchFamily="34" charset="0"/>
                        </a:rPr>
                        <a:t>týdně -měsíčně</a:t>
                      </a:r>
                      <a:endParaRPr kumimoji="0" lang="en-US" altLang="cs-CZ" sz="1400" b="0" i="0" u="none" strike="noStrike" cap="none" normalizeH="0" baseline="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cs-CZ" altLang="cs-CZ" sz="1400" b="0" i="0" u="none" strike="noStrike" cap="none" normalizeH="0" baseline="0" smtClean="0">
                          <a:ln>
                            <a:noFill/>
                          </a:ln>
                          <a:solidFill>
                            <a:schemeClr val="tx1"/>
                          </a:solidFill>
                          <a:effectLst/>
                          <a:latin typeface="Verdana" pitchFamily="34" charset="0"/>
                        </a:rPr>
                        <a:t>1 studie s neurčitým efektem</a:t>
                      </a:r>
                      <a:endParaRPr kumimoji="0" lang="en-US" altLang="cs-CZ" sz="1400" b="0" i="0" u="none" strike="noStrike" cap="none" normalizeH="0" baseline="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itchFamily="2" charset="2"/>
                        <a:defRPr sz="2800">
                          <a:solidFill>
                            <a:schemeClr val="tx1"/>
                          </a:solidFill>
                          <a:effectLst>
                            <a:outerShdw blurRad="38100" dist="38100" dir="2700000" algn="tl">
                              <a:srgbClr val="000000"/>
                            </a:outerShdw>
                          </a:effectLst>
                          <a:latin typeface="Verdana" pitchFamily="34" charset="0"/>
                        </a:defRPr>
                      </a:lvl1pPr>
                      <a:lvl2pPr marL="114300">
                        <a:spcBef>
                          <a:spcPct val="20000"/>
                        </a:spcBef>
                        <a:defRPr sz="2400">
                          <a:solidFill>
                            <a:schemeClr val="tx1"/>
                          </a:solidFill>
                          <a:effectLst>
                            <a:outerShdw blurRad="38100" dist="38100" dir="2700000" algn="tl">
                              <a:srgbClr val="000000"/>
                            </a:outerShdw>
                          </a:effectLst>
                          <a:latin typeface="Verdana" pitchFamily="34" charset="0"/>
                        </a:defRPr>
                      </a:lvl2pPr>
                      <a:lvl3pPr marL="811213">
                        <a:spcBef>
                          <a:spcPct val="20000"/>
                        </a:spcBef>
                        <a:buClr>
                          <a:schemeClr val="tx2"/>
                        </a:buClr>
                        <a:buSzPct val="70000"/>
                        <a:buFont typeface="Wingdings" pitchFamily="2" charset="2"/>
                        <a:defRPr sz="2000">
                          <a:solidFill>
                            <a:schemeClr val="tx1"/>
                          </a:solidFill>
                          <a:effectLst>
                            <a:outerShdw blurRad="38100" dist="38100" dir="2700000" algn="tl">
                              <a:srgbClr val="000000"/>
                            </a:outerShdw>
                          </a:effectLst>
                          <a:latin typeface="Verdana" pitchFamily="34" charset="0"/>
                        </a:defRPr>
                      </a:lvl3pPr>
                      <a:lvl4pPr marL="1474788">
                        <a:spcBef>
                          <a:spcPct val="20000"/>
                        </a:spcBef>
                        <a:defRPr>
                          <a:solidFill>
                            <a:schemeClr val="tx1"/>
                          </a:solidFill>
                          <a:effectLst>
                            <a:outerShdw blurRad="38100" dist="38100" dir="2700000" algn="tl">
                              <a:srgbClr val="000000"/>
                            </a:outerShdw>
                          </a:effectLst>
                          <a:latin typeface="Verdana" pitchFamily="34" charset="0"/>
                        </a:defRPr>
                      </a:lvl4pPr>
                      <a:lvl5pPr marL="2170113">
                        <a:spcBef>
                          <a:spcPct val="20000"/>
                        </a:spcBef>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5pPr>
                      <a:lvl6pPr marL="26273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6pPr>
                      <a:lvl7pPr marL="30845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7pPr>
                      <a:lvl8pPr marL="35417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8pPr>
                      <a:lvl9pPr marL="3998913" fontAlgn="base">
                        <a:spcBef>
                          <a:spcPct val="20000"/>
                        </a:spcBef>
                        <a:spcAft>
                          <a:spcPct val="0"/>
                        </a:spcAft>
                        <a:buClr>
                          <a:schemeClr val="folHlink"/>
                        </a:buClr>
                        <a:buSzPct val="70000"/>
                        <a:buFont typeface="Wingdings" pitchFamily="2" charset="2"/>
                        <a:defRPr>
                          <a:solidFill>
                            <a:schemeClr val="tx1"/>
                          </a:solidFill>
                          <a:effectLst>
                            <a:outerShdw blurRad="38100" dist="38100" dir="2700000" algn="tl">
                              <a:srgbClr val="000000"/>
                            </a:outerShdw>
                          </a:effectLst>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cs-CZ" sz="1400" b="0" i="0" u="none" strike="noStrike" cap="none" normalizeH="0" baseline="0" dirty="0" smtClean="0">
                          <a:ln>
                            <a:noFill/>
                          </a:ln>
                          <a:solidFill>
                            <a:schemeClr val="tx1"/>
                          </a:solidFill>
                          <a:effectLst/>
                          <a:latin typeface="Verdana" pitchFamily="34" charset="0"/>
                        </a:rPr>
                        <a:t>Ra</a:t>
                      </a:r>
                      <a:r>
                        <a:rPr kumimoji="0" lang="cs-CZ" altLang="cs-CZ" sz="1400" b="0" i="0" u="none" strike="noStrike" cap="none" normalizeH="0" baseline="0" dirty="0" smtClean="0">
                          <a:ln>
                            <a:noFill/>
                          </a:ln>
                          <a:solidFill>
                            <a:schemeClr val="tx1"/>
                          </a:solidFill>
                          <a:effectLst/>
                          <a:latin typeface="Verdana" pitchFamily="34" charset="0"/>
                        </a:rPr>
                        <a:t>š</a:t>
                      </a:r>
                      <a:r>
                        <a:rPr kumimoji="0" lang="en-US" altLang="cs-CZ" sz="1400" b="0" i="0" u="none" strike="noStrike" cap="none" normalizeH="0" baseline="0" dirty="0" smtClean="0">
                          <a:ln>
                            <a:noFill/>
                          </a:ln>
                          <a:solidFill>
                            <a:schemeClr val="tx1"/>
                          </a:solidFill>
                          <a:effectLst/>
                          <a:latin typeface="Verdana" pitchFamily="34" charset="0"/>
                        </a:rPr>
                        <a:t>, protein</a:t>
                      </a:r>
                      <a:r>
                        <a:rPr kumimoji="0" lang="cs-CZ" altLang="cs-CZ" sz="1400" b="0" i="0" u="none" strike="noStrike" cap="none" normalizeH="0" baseline="0" dirty="0" err="1" smtClean="0">
                          <a:ln>
                            <a:noFill/>
                          </a:ln>
                          <a:solidFill>
                            <a:schemeClr val="tx1"/>
                          </a:solidFill>
                          <a:effectLst/>
                          <a:latin typeface="Verdana" pitchFamily="34" charset="0"/>
                        </a:rPr>
                        <a:t>úrie</a:t>
                      </a:r>
                      <a:r>
                        <a:rPr kumimoji="0" lang="en-US" altLang="cs-CZ" sz="1400" b="0" i="0" u="none" strike="noStrike" cap="none" normalizeH="0" baseline="0" dirty="0" smtClean="0">
                          <a:ln>
                            <a:noFill/>
                          </a:ln>
                          <a:solidFill>
                            <a:schemeClr val="tx1"/>
                          </a:solidFill>
                          <a:effectLst/>
                          <a:latin typeface="Verdana" pitchFamily="34" charset="0"/>
                        </a:rPr>
                        <a:t>, </a:t>
                      </a:r>
                      <a:br>
                        <a:rPr kumimoji="0" lang="en-US" altLang="cs-CZ" sz="1400" b="0" i="0" u="none" strike="noStrike" cap="none" normalizeH="0" baseline="0" dirty="0" smtClean="0">
                          <a:ln>
                            <a:noFill/>
                          </a:ln>
                          <a:solidFill>
                            <a:schemeClr val="tx1"/>
                          </a:solidFill>
                          <a:effectLst/>
                          <a:latin typeface="Verdana" pitchFamily="34" charset="0"/>
                        </a:rPr>
                      </a:br>
                      <a:r>
                        <a:rPr kumimoji="0" lang="en-US" altLang="cs-CZ" sz="1400" b="0" i="0" u="none" strike="noStrike" cap="none" normalizeH="0" baseline="0" dirty="0" smtClean="0">
                          <a:ln>
                            <a:noFill/>
                          </a:ln>
                          <a:solidFill>
                            <a:schemeClr val="tx1"/>
                          </a:solidFill>
                          <a:effectLst/>
                          <a:latin typeface="Verdana" pitchFamily="34" charset="0"/>
                        </a:rPr>
                        <a:t>aplastic</a:t>
                      </a:r>
                      <a:r>
                        <a:rPr kumimoji="0" lang="cs-CZ" altLang="cs-CZ" sz="1400" b="0" i="0" u="none" strike="noStrike" cap="none" normalizeH="0" baseline="0" dirty="0" err="1" smtClean="0">
                          <a:ln>
                            <a:noFill/>
                          </a:ln>
                          <a:solidFill>
                            <a:schemeClr val="tx1"/>
                          </a:solidFill>
                          <a:effectLst/>
                          <a:latin typeface="Verdana" pitchFamily="34" charset="0"/>
                        </a:rPr>
                        <a:t>ká</a:t>
                      </a:r>
                      <a:r>
                        <a:rPr kumimoji="0" lang="en-US" altLang="cs-CZ" sz="1400" b="0" i="0" u="none" strike="noStrike" cap="none" normalizeH="0" baseline="0" dirty="0" smtClean="0">
                          <a:ln>
                            <a:noFill/>
                          </a:ln>
                          <a:solidFill>
                            <a:schemeClr val="tx1"/>
                          </a:solidFill>
                          <a:effectLst/>
                          <a:latin typeface="Verdana" pitchFamily="34" charset="0"/>
                        </a:rPr>
                        <a:t> </a:t>
                      </a:r>
                      <a:r>
                        <a:rPr kumimoji="0" lang="en-US" altLang="cs-CZ" sz="1400" b="0" i="0" u="none" strike="noStrike" cap="none" normalizeH="0" baseline="0" dirty="0" err="1" smtClean="0">
                          <a:ln>
                            <a:noFill/>
                          </a:ln>
                          <a:solidFill>
                            <a:schemeClr val="tx1"/>
                          </a:solidFill>
                          <a:effectLst/>
                          <a:latin typeface="Verdana" pitchFamily="34" charset="0"/>
                        </a:rPr>
                        <a:t>anemi</a:t>
                      </a:r>
                      <a:r>
                        <a:rPr kumimoji="0" lang="cs-CZ" altLang="cs-CZ" sz="1400" b="0" i="0" u="none" strike="noStrike" cap="none" normalizeH="0" baseline="0" dirty="0" smtClean="0">
                          <a:ln>
                            <a:noFill/>
                          </a:ln>
                          <a:solidFill>
                            <a:schemeClr val="tx1"/>
                          </a:solidFill>
                          <a:effectLst/>
                          <a:latin typeface="Verdana" pitchFamily="34" charset="0"/>
                        </a:rPr>
                        <a:t>e</a:t>
                      </a:r>
                      <a:endParaRPr kumimoji="0" lang="en-US" altLang="cs-CZ" sz="1400" b="0" i="0" u="none" strike="noStrike" cap="none" normalizeH="0" baseline="0" dirty="0" smtClean="0">
                        <a:ln>
                          <a:noFill/>
                        </a:ln>
                        <a:solidFill>
                          <a:schemeClr val="tx1"/>
                        </a:solidFill>
                        <a:effectLst/>
                        <a:latin typeface="Verdana" pitchFamily="34" charset="0"/>
                      </a:endParaRPr>
                    </a:p>
                  </a:txBody>
                  <a:tcPr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a:noFill/>
                    </a:lnTlToBr>
                    <a:lnBlToTr>
                      <a:noFill/>
                    </a:lnBlToTr>
                    <a:noFill/>
                  </a:tcPr>
                </a:tc>
              </a:tr>
            </a:tbl>
          </a:graphicData>
        </a:graphic>
      </p:graphicFrame>
      <p:sp>
        <p:nvSpPr>
          <p:cNvPr id="121901" name="Text Box 45"/>
          <p:cNvSpPr txBox="1">
            <a:spLocks noChangeArrowheads="1"/>
          </p:cNvSpPr>
          <p:nvPr/>
        </p:nvSpPr>
        <p:spPr bwMode="auto">
          <a:xfrm>
            <a:off x="304800" y="6248400"/>
            <a:ext cx="2951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cs-CZ" sz="1200" b="1" dirty="0">
                <a:latin typeface="Arial" pitchFamily="34" charset="0"/>
              </a:rPr>
              <a:t>Taylor W. </a:t>
            </a:r>
            <a:r>
              <a:rPr lang="en-US" altLang="cs-CZ" sz="1200" b="1" i="1" dirty="0" err="1">
                <a:latin typeface="Arial" pitchFamily="34" charset="0"/>
              </a:rPr>
              <a:t>Hosp</a:t>
            </a:r>
            <a:r>
              <a:rPr lang="en-US" altLang="cs-CZ" sz="1200" b="1" i="1" dirty="0">
                <a:latin typeface="Arial" pitchFamily="34" charset="0"/>
              </a:rPr>
              <a:t> Med</a:t>
            </a:r>
            <a:r>
              <a:rPr lang="en-US" altLang="cs-CZ" sz="1200" b="1" dirty="0">
                <a:latin typeface="Arial" pitchFamily="34" charset="0"/>
              </a:rPr>
              <a:t>. 2005;66(3):163-7.</a:t>
            </a:r>
          </a:p>
        </p:txBody>
      </p:sp>
    </p:spTree>
    <p:extLst>
      <p:ext uri="{BB962C8B-B14F-4D97-AF65-F5344CB8AC3E}">
        <p14:creationId xmlns:p14="http://schemas.microsoft.com/office/powerpoint/2010/main" val="3160967767"/>
      </p:ext>
    </p:extLst>
  </p:cSld>
  <p:clrMapOvr>
    <a:masterClrMapping/>
  </p:clrMapOvr>
  <p:transition spd="med">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4003440305"/>
              </p:ext>
            </p:extLst>
          </p:nvPr>
        </p:nvGraphicFramePr>
        <p:xfrm>
          <a:off x="179512" y="1427918"/>
          <a:ext cx="8424936" cy="5025418"/>
        </p:xfrm>
        <a:graphic>
          <a:graphicData uri="http://schemas.openxmlformats.org/drawingml/2006/table">
            <a:tbl>
              <a:tblPr firstRow="1" firstCol="1" bandRow="1" bandCol="1">
                <a:tableStyleId>{5C22544A-7EE6-4342-B048-85BDC9FD1C3A}</a:tableStyleId>
              </a:tblPr>
              <a:tblGrid>
                <a:gridCol w="1944216"/>
                <a:gridCol w="4622177"/>
                <a:gridCol w="1858543"/>
              </a:tblGrid>
              <a:tr h="499609">
                <a:tc>
                  <a:txBody>
                    <a:bodyPr/>
                    <a:lstStyle/>
                    <a:p>
                      <a:pPr>
                        <a:spcAft>
                          <a:spcPts val="0"/>
                        </a:spcAft>
                      </a:pPr>
                      <a:r>
                        <a:rPr lang="cs-CZ" sz="1800" dirty="0">
                          <a:effectLst/>
                          <a:latin typeface="+mn-lt"/>
                        </a:rPr>
                        <a:t>preparát</a:t>
                      </a:r>
                      <a:endParaRPr lang="cs-CZ" sz="1800" dirty="0">
                        <a:effectLst/>
                        <a:latin typeface="+mn-lt"/>
                        <a:ea typeface="MS Mincho"/>
                        <a:cs typeface="Times New Roman"/>
                      </a:endParaRPr>
                    </a:p>
                  </a:txBody>
                  <a:tcPr marL="37240" marR="37240" marT="0" marB="0" anchor="ctr"/>
                </a:tc>
                <a:tc>
                  <a:txBody>
                    <a:bodyPr/>
                    <a:lstStyle/>
                    <a:p>
                      <a:pPr>
                        <a:spcAft>
                          <a:spcPts val="0"/>
                        </a:spcAft>
                      </a:pPr>
                      <a:r>
                        <a:rPr lang="cs-CZ" sz="1800" dirty="0">
                          <a:effectLst/>
                          <a:latin typeface="+mn-lt"/>
                        </a:rPr>
                        <a:t>molekula</a:t>
                      </a:r>
                      <a:endParaRPr lang="cs-CZ" sz="1800" dirty="0">
                        <a:effectLst/>
                        <a:latin typeface="+mn-lt"/>
                        <a:ea typeface="MS Mincho"/>
                        <a:cs typeface="Times New Roman"/>
                      </a:endParaRPr>
                    </a:p>
                  </a:txBody>
                  <a:tcPr marL="37240" marR="37240" marT="0" marB="0" anchor="ctr"/>
                </a:tc>
                <a:tc>
                  <a:txBody>
                    <a:bodyPr/>
                    <a:lstStyle/>
                    <a:p>
                      <a:pPr>
                        <a:spcAft>
                          <a:spcPts val="0"/>
                        </a:spcAft>
                      </a:pPr>
                      <a:r>
                        <a:rPr lang="cs-CZ" sz="1800">
                          <a:effectLst/>
                          <a:latin typeface="+mn-lt"/>
                        </a:rPr>
                        <a:t>Forma podávání</a:t>
                      </a:r>
                      <a:endParaRPr lang="cs-CZ" sz="1800">
                        <a:effectLst/>
                        <a:latin typeface="+mn-lt"/>
                        <a:ea typeface="MS Mincho"/>
                        <a:cs typeface="Times New Roman"/>
                      </a:endParaRPr>
                    </a:p>
                  </a:txBody>
                  <a:tcPr marL="37240" marR="37240" marT="0" marB="0" anchor="ctr"/>
                </a:tc>
              </a:tr>
              <a:tr h="499609">
                <a:tc gridSpan="3">
                  <a:txBody>
                    <a:bodyPr/>
                    <a:lstStyle/>
                    <a:p>
                      <a:pPr algn="ctr">
                        <a:spcAft>
                          <a:spcPts val="0"/>
                        </a:spcAft>
                      </a:pPr>
                      <a:r>
                        <a:rPr lang="cs-CZ" sz="1800" dirty="0">
                          <a:effectLst/>
                          <a:latin typeface="+mn-lt"/>
                        </a:rPr>
                        <a:t>Inhibitory TNF</a:t>
                      </a:r>
                      <a:r>
                        <a:rPr lang="cs-CZ" sz="1800" dirty="0">
                          <a:effectLst/>
                          <a:latin typeface="+mn-lt"/>
                          <a:sym typeface="Symbol"/>
                        </a:rPr>
                        <a:t></a:t>
                      </a:r>
                      <a:endParaRPr lang="cs-CZ" sz="1800" dirty="0">
                        <a:effectLst/>
                        <a:latin typeface="+mn-lt"/>
                        <a:ea typeface="MS Mincho"/>
                        <a:cs typeface="Times New Roman"/>
                      </a:endParaRPr>
                    </a:p>
                  </a:txBody>
                  <a:tcPr marL="37240" marR="37240" marT="0" marB="0" anchor="ctr"/>
                </a:tc>
                <a:tc hMerge="1">
                  <a:txBody>
                    <a:bodyPr/>
                    <a:lstStyle/>
                    <a:p>
                      <a:endParaRPr lang="cs-CZ"/>
                    </a:p>
                  </a:txBody>
                  <a:tcPr/>
                </a:tc>
                <a:tc hMerge="1">
                  <a:txBody>
                    <a:bodyPr/>
                    <a:lstStyle/>
                    <a:p>
                      <a:endParaRPr lang="cs-CZ"/>
                    </a:p>
                  </a:txBody>
                  <a:tcPr/>
                </a:tc>
              </a:tr>
              <a:tr h="912403">
                <a:tc>
                  <a:txBody>
                    <a:bodyPr/>
                    <a:lstStyle/>
                    <a:p>
                      <a:pPr>
                        <a:spcAft>
                          <a:spcPts val="0"/>
                        </a:spcAft>
                      </a:pPr>
                      <a:r>
                        <a:rPr lang="cs-CZ" sz="1800">
                          <a:effectLst/>
                          <a:latin typeface="+mn-lt"/>
                        </a:rPr>
                        <a:t>Infliximab</a:t>
                      </a:r>
                      <a:endParaRPr lang="cs-CZ" sz="1800">
                        <a:effectLst/>
                        <a:latin typeface="+mn-lt"/>
                        <a:ea typeface="MS Mincho"/>
                        <a:cs typeface="Times New Roman"/>
                      </a:endParaRPr>
                    </a:p>
                  </a:txBody>
                  <a:tcPr marL="37240" marR="37240" marT="0" marB="0" anchor="ctr"/>
                </a:tc>
                <a:tc>
                  <a:txBody>
                    <a:bodyPr/>
                    <a:lstStyle/>
                    <a:p>
                      <a:pPr>
                        <a:spcAft>
                          <a:spcPts val="0"/>
                        </a:spcAft>
                      </a:pPr>
                      <a:r>
                        <a:rPr lang="cs-CZ" sz="1800" dirty="0">
                          <a:effectLst/>
                          <a:latin typeface="+mn-lt"/>
                        </a:rPr>
                        <a:t>chimerická monoklonální protilátka proti tumory nekrotizujícímu faktoru („</a:t>
                      </a:r>
                      <a:r>
                        <a:rPr lang="cs-CZ" sz="1800" dirty="0" err="1">
                          <a:effectLst/>
                          <a:latin typeface="+mn-lt"/>
                        </a:rPr>
                        <a:t>tumour</a:t>
                      </a:r>
                      <a:r>
                        <a:rPr lang="cs-CZ" sz="1800" dirty="0">
                          <a:effectLst/>
                          <a:latin typeface="+mn-lt"/>
                        </a:rPr>
                        <a:t> </a:t>
                      </a:r>
                      <a:r>
                        <a:rPr lang="cs-CZ" sz="1800" dirty="0" err="1">
                          <a:effectLst/>
                          <a:latin typeface="+mn-lt"/>
                        </a:rPr>
                        <a:t>necrosis</a:t>
                      </a:r>
                      <a:r>
                        <a:rPr lang="cs-CZ" sz="1800" dirty="0">
                          <a:effectLst/>
                          <a:latin typeface="+mn-lt"/>
                        </a:rPr>
                        <a:t> </a:t>
                      </a:r>
                      <a:r>
                        <a:rPr lang="cs-CZ" sz="1800" dirty="0" err="1">
                          <a:effectLst/>
                          <a:latin typeface="+mn-lt"/>
                        </a:rPr>
                        <a:t>factor</a:t>
                      </a:r>
                      <a:r>
                        <a:rPr lang="cs-CZ" sz="1800" dirty="0">
                          <a:effectLst/>
                          <a:latin typeface="+mn-lt"/>
                        </a:rPr>
                        <a:t> alfa- TNF</a:t>
                      </a:r>
                      <a:r>
                        <a:rPr lang="cs-CZ" sz="1800" dirty="0">
                          <a:effectLst/>
                          <a:latin typeface="+mn-lt"/>
                          <a:sym typeface="Symbol"/>
                        </a:rPr>
                        <a:t></a:t>
                      </a:r>
                      <a:r>
                        <a:rPr lang="cs-CZ" sz="1800" dirty="0">
                          <a:effectLst/>
                          <a:latin typeface="+mn-lt"/>
                        </a:rPr>
                        <a:t>)</a:t>
                      </a:r>
                      <a:endParaRPr lang="cs-CZ" sz="1800" dirty="0">
                        <a:effectLst/>
                        <a:latin typeface="+mn-lt"/>
                        <a:ea typeface="MS Mincho"/>
                        <a:cs typeface="Times New Roman"/>
                      </a:endParaRPr>
                    </a:p>
                  </a:txBody>
                  <a:tcPr marL="37240" marR="37240" marT="0" marB="0" anchor="ctr"/>
                </a:tc>
                <a:tc>
                  <a:txBody>
                    <a:bodyPr/>
                    <a:lstStyle/>
                    <a:p>
                      <a:pPr>
                        <a:spcAft>
                          <a:spcPts val="0"/>
                        </a:spcAft>
                      </a:pPr>
                      <a:r>
                        <a:rPr lang="cs-CZ" sz="1800">
                          <a:effectLst/>
                          <a:latin typeface="+mn-lt"/>
                        </a:rPr>
                        <a:t>Intravenózně</a:t>
                      </a:r>
                      <a:endParaRPr lang="cs-CZ" sz="1800">
                        <a:effectLst/>
                        <a:latin typeface="+mn-lt"/>
                        <a:ea typeface="MS Mincho"/>
                        <a:cs typeface="Times New Roman"/>
                      </a:endParaRPr>
                    </a:p>
                  </a:txBody>
                  <a:tcPr marL="37240" marR="37240" marT="0" marB="0" anchor="ctr"/>
                </a:tc>
              </a:tr>
              <a:tr h="1162708">
                <a:tc>
                  <a:txBody>
                    <a:bodyPr/>
                    <a:lstStyle/>
                    <a:p>
                      <a:pPr>
                        <a:spcAft>
                          <a:spcPts val="0"/>
                        </a:spcAft>
                      </a:pPr>
                      <a:r>
                        <a:rPr lang="cs-CZ" sz="1800" dirty="0">
                          <a:effectLst/>
                          <a:latin typeface="+mn-lt"/>
                        </a:rPr>
                        <a:t>Etanercept</a:t>
                      </a:r>
                      <a:endParaRPr lang="cs-CZ" sz="1800" dirty="0">
                        <a:effectLst/>
                        <a:latin typeface="+mn-lt"/>
                        <a:ea typeface="MS Mincho"/>
                        <a:cs typeface="Times New Roman"/>
                      </a:endParaRPr>
                    </a:p>
                  </a:txBody>
                  <a:tcPr marL="37240" marR="37240" marT="0" marB="0" anchor="ctr"/>
                </a:tc>
                <a:tc>
                  <a:txBody>
                    <a:bodyPr/>
                    <a:lstStyle/>
                    <a:p>
                      <a:pPr>
                        <a:spcAft>
                          <a:spcPts val="0"/>
                        </a:spcAft>
                      </a:pPr>
                      <a:r>
                        <a:rPr lang="cs-CZ" sz="1800">
                          <a:effectLst/>
                          <a:latin typeface="+mn-lt"/>
                        </a:rPr>
                        <a:t>solubilní, dimerický fúzovaný protein, sestávající ze dvou extracelulárních částí humánního receptoru pro TNFα p75 a konstantní části  humánního imunoglobulinu IgG</a:t>
                      </a:r>
                      <a:r>
                        <a:rPr lang="cs-CZ" sz="1800" baseline="-25000">
                          <a:effectLst/>
                          <a:latin typeface="+mn-lt"/>
                        </a:rPr>
                        <a:t>1.</a:t>
                      </a:r>
                      <a:endParaRPr lang="cs-CZ" sz="1800">
                        <a:effectLst/>
                        <a:latin typeface="+mn-lt"/>
                        <a:ea typeface="MS Mincho"/>
                        <a:cs typeface="Times New Roman"/>
                      </a:endParaRPr>
                    </a:p>
                  </a:txBody>
                  <a:tcPr marL="37240" marR="37240" marT="0" marB="0" anchor="ctr"/>
                </a:tc>
                <a:tc>
                  <a:txBody>
                    <a:bodyPr/>
                    <a:lstStyle/>
                    <a:p>
                      <a:pPr>
                        <a:spcAft>
                          <a:spcPts val="0"/>
                        </a:spcAft>
                      </a:pPr>
                      <a:r>
                        <a:rPr lang="cs-CZ" sz="1800">
                          <a:effectLst/>
                          <a:latin typeface="+mn-lt"/>
                        </a:rPr>
                        <a:t>Subkutánně</a:t>
                      </a:r>
                      <a:endParaRPr lang="cs-CZ" sz="1800">
                        <a:effectLst/>
                        <a:latin typeface="+mn-lt"/>
                        <a:ea typeface="MS Mincho"/>
                        <a:cs typeface="Times New Roman"/>
                      </a:endParaRPr>
                    </a:p>
                  </a:txBody>
                  <a:tcPr marL="37240" marR="37240" marT="0" marB="0" anchor="ctr"/>
                </a:tc>
              </a:tr>
              <a:tr h="499609">
                <a:tc>
                  <a:txBody>
                    <a:bodyPr/>
                    <a:lstStyle/>
                    <a:p>
                      <a:pPr>
                        <a:spcAft>
                          <a:spcPts val="0"/>
                        </a:spcAft>
                      </a:pPr>
                      <a:r>
                        <a:rPr lang="cs-CZ" sz="1800">
                          <a:effectLst/>
                          <a:latin typeface="+mn-lt"/>
                        </a:rPr>
                        <a:t>Adalimumab</a:t>
                      </a:r>
                      <a:endParaRPr lang="cs-CZ" sz="1800">
                        <a:effectLst/>
                        <a:latin typeface="+mn-lt"/>
                        <a:ea typeface="MS Mincho"/>
                        <a:cs typeface="Times New Roman"/>
                      </a:endParaRPr>
                    </a:p>
                  </a:txBody>
                  <a:tcPr marL="37240" marR="37240" marT="0" marB="0" anchor="ctr"/>
                </a:tc>
                <a:tc>
                  <a:txBody>
                    <a:bodyPr/>
                    <a:lstStyle/>
                    <a:p>
                      <a:pPr>
                        <a:spcAft>
                          <a:spcPts val="0"/>
                        </a:spcAft>
                      </a:pPr>
                      <a:r>
                        <a:rPr lang="cs-CZ" sz="1800" dirty="0">
                          <a:effectLst/>
                          <a:latin typeface="+mn-lt"/>
                        </a:rPr>
                        <a:t>rekombinantní humánní monoklonální protilátka IgG1 specifická proti TNFα.</a:t>
                      </a:r>
                      <a:endParaRPr lang="cs-CZ" sz="1800" dirty="0">
                        <a:effectLst/>
                        <a:latin typeface="+mn-lt"/>
                        <a:ea typeface="MS Mincho"/>
                        <a:cs typeface="Times New Roman"/>
                      </a:endParaRPr>
                    </a:p>
                  </a:txBody>
                  <a:tcPr marL="37240" marR="37240" marT="0" marB="0" anchor="ctr"/>
                </a:tc>
                <a:tc>
                  <a:txBody>
                    <a:bodyPr/>
                    <a:lstStyle/>
                    <a:p>
                      <a:pPr>
                        <a:spcAft>
                          <a:spcPts val="0"/>
                        </a:spcAft>
                      </a:pPr>
                      <a:r>
                        <a:rPr lang="cs-CZ" sz="1800">
                          <a:effectLst/>
                          <a:latin typeface="+mn-lt"/>
                        </a:rPr>
                        <a:t>Subkutánně</a:t>
                      </a:r>
                      <a:endParaRPr lang="cs-CZ" sz="1800">
                        <a:effectLst/>
                        <a:latin typeface="+mn-lt"/>
                        <a:ea typeface="MS Mincho"/>
                        <a:cs typeface="Times New Roman"/>
                      </a:endParaRPr>
                    </a:p>
                  </a:txBody>
                  <a:tcPr marL="37240" marR="37240" marT="0" marB="0" anchor="ctr"/>
                </a:tc>
              </a:tr>
              <a:tr h="499609">
                <a:tc>
                  <a:txBody>
                    <a:bodyPr/>
                    <a:lstStyle/>
                    <a:p>
                      <a:pPr>
                        <a:spcAft>
                          <a:spcPts val="0"/>
                        </a:spcAft>
                      </a:pPr>
                      <a:r>
                        <a:rPr lang="cs-CZ" sz="1800">
                          <a:effectLst/>
                          <a:latin typeface="+mn-lt"/>
                        </a:rPr>
                        <a:t>Golimumab</a:t>
                      </a:r>
                      <a:endParaRPr lang="cs-CZ" sz="1800">
                        <a:effectLst/>
                        <a:latin typeface="+mn-lt"/>
                        <a:ea typeface="MS Mincho"/>
                        <a:cs typeface="Times New Roman"/>
                      </a:endParaRPr>
                    </a:p>
                  </a:txBody>
                  <a:tcPr marL="37240" marR="37240" marT="0" marB="0" anchor="ctr"/>
                </a:tc>
                <a:tc>
                  <a:txBody>
                    <a:bodyPr/>
                    <a:lstStyle/>
                    <a:p>
                      <a:pPr>
                        <a:spcAft>
                          <a:spcPts val="0"/>
                        </a:spcAft>
                      </a:pPr>
                      <a:r>
                        <a:rPr lang="cs-CZ" sz="1800" dirty="0">
                          <a:effectLst/>
                          <a:latin typeface="+mn-lt"/>
                        </a:rPr>
                        <a:t>plně humánní monoklonální protilátku proti TNFα.</a:t>
                      </a:r>
                      <a:endParaRPr lang="cs-CZ" sz="1800" dirty="0">
                        <a:effectLst/>
                        <a:latin typeface="+mn-lt"/>
                        <a:ea typeface="MS Mincho"/>
                        <a:cs typeface="Times New Roman"/>
                      </a:endParaRPr>
                    </a:p>
                  </a:txBody>
                  <a:tcPr marL="37240" marR="37240" marT="0" marB="0" anchor="ctr"/>
                </a:tc>
                <a:tc>
                  <a:txBody>
                    <a:bodyPr/>
                    <a:lstStyle/>
                    <a:p>
                      <a:pPr>
                        <a:spcAft>
                          <a:spcPts val="0"/>
                        </a:spcAft>
                      </a:pPr>
                      <a:r>
                        <a:rPr lang="cs-CZ" sz="1800">
                          <a:effectLst/>
                          <a:latin typeface="+mn-lt"/>
                        </a:rPr>
                        <a:t>Subkutánně</a:t>
                      </a:r>
                      <a:endParaRPr lang="cs-CZ" sz="1800">
                        <a:effectLst/>
                        <a:latin typeface="+mn-lt"/>
                        <a:ea typeface="MS Mincho"/>
                        <a:cs typeface="Times New Roman"/>
                      </a:endParaRPr>
                    </a:p>
                  </a:txBody>
                  <a:tcPr marL="37240" marR="37240" marT="0" marB="0" anchor="ctr"/>
                </a:tc>
              </a:tr>
              <a:tr h="595886">
                <a:tc>
                  <a:txBody>
                    <a:bodyPr/>
                    <a:lstStyle/>
                    <a:p>
                      <a:pPr>
                        <a:spcAft>
                          <a:spcPts val="0"/>
                        </a:spcAft>
                      </a:pPr>
                      <a:r>
                        <a:rPr lang="cs-CZ" sz="1800" dirty="0">
                          <a:effectLst/>
                          <a:latin typeface="+mn-lt"/>
                        </a:rPr>
                        <a:t>Certolizumab</a:t>
                      </a:r>
                      <a:endParaRPr lang="cs-CZ" sz="1800" dirty="0">
                        <a:effectLst/>
                        <a:latin typeface="+mn-lt"/>
                        <a:ea typeface="MS Mincho"/>
                        <a:cs typeface="Times New Roman"/>
                      </a:endParaRPr>
                    </a:p>
                  </a:txBody>
                  <a:tcPr marL="37240" marR="37240" marT="0" marB="0" anchor="ctr"/>
                </a:tc>
                <a:tc>
                  <a:txBody>
                    <a:bodyPr/>
                    <a:lstStyle/>
                    <a:p>
                      <a:pPr>
                        <a:spcAft>
                          <a:spcPts val="0"/>
                        </a:spcAft>
                      </a:pPr>
                      <a:r>
                        <a:rPr lang="cs-CZ" sz="1800">
                          <a:effectLst/>
                          <a:latin typeface="+mn-lt"/>
                        </a:rPr>
                        <a:t>PEGylovaný Fab´ fragment monoklonální protilátky proti TNFα</a:t>
                      </a:r>
                      <a:endParaRPr lang="cs-CZ" sz="1800">
                        <a:effectLst/>
                        <a:latin typeface="+mn-lt"/>
                        <a:ea typeface="MS Mincho"/>
                        <a:cs typeface="Times New Roman"/>
                      </a:endParaRPr>
                    </a:p>
                  </a:txBody>
                  <a:tcPr marL="37240" marR="37240" marT="0" marB="0" anchor="ctr"/>
                </a:tc>
                <a:tc>
                  <a:txBody>
                    <a:bodyPr/>
                    <a:lstStyle/>
                    <a:p>
                      <a:pPr>
                        <a:spcAft>
                          <a:spcPts val="0"/>
                        </a:spcAft>
                      </a:pPr>
                      <a:r>
                        <a:rPr lang="cs-CZ" sz="1800" dirty="0">
                          <a:effectLst/>
                          <a:latin typeface="+mn-lt"/>
                        </a:rPr>
                        <a:t>Subkutánně</a:t>
                      </a:r>
                      <a:endParaRPr lang="cs-CZ" sz="1800" dirty="0">
                        <a:effectLst/>
                        <a:latin typeface="+mn-lt"/>
                        <a:ea typeface="MS Mincho"/>
                        <a:cs typeface="Times New Roman"/>
                      </a:endParaRPr>
                    </a:p>
                  </a:txBody>
                  <a:tcPr marL="37240" marR="37240" marT="0" marB="0" anchor="ctr"/>
                </a:tc>
              </a:tr>
            </a:tbl>
          </a:graphicData>
        </a:graphic>
      </p:graphicFrame>
      <p:sp>
        <p:nvSpPr>
          <p:cNvPr id="5" name="Rectangle 2"/>
          <p:cNvSpPr>
            <a:spLocks noGrp="1" noChangeArrowheads="1"/>
          </p:cNvSpPr>
          <p:nvPr>
            <p:ph type="title"/>
          </p:nvPr>
        </p:nvSpPr>
        <p:spPr>
          <a:xfrm>
            <a:off x="467544" y="-459432"/>
            <a:ext cx="7992888" cy="1296144"/>
          </a:xfrm>
        </p:spPr>
        <p:txBody>
          <a:bodyPr>
            <a:normAutofit/>
          </a:bodyPr>
          <a:lstStyle/>
          <a:p>
            <a:r>
              <a:rPr lang="cs-CZ" altLang="cs-CZ" sz="2800" b="1" dirty="0" smtClean="0"/>
              <a:t>Biologická léčba psoriatické artritidy</a:t>
            </a:r>
            <a:endParaRPr lang="en-US" altLang="cs-CZ" sz="2800" b="1" dirty="0"/>
          </a:p>
        </p:txBody>
      </p:sp>
    </p:spTree>
    <p:extLst>
      <p:ext uri="{BB962C8B-B14F-4D97-AF65-F5344CB8AC3E}">
        <p14:creationId xmlns:p14="http://schemas.microsoft.com/office/powerpoint/2010/main" val="35015452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ChangeArrowheads="1"/>
          </p:cNvSpPr>
          <p:nvPr/>
        </p:nvSpPr>
        <p:spPr bwMode="auto">
          <a:xfrm>
            <a:off x="3491880" y="5877272"/>
            <a:ext cx="4638675" cy="877887"/>
          </a:xfrm>
          <a:prstGeom prst="rect">
            <a:avLst/>
          </a:prstGeom>
          <a:noFill/>
          <a:ln w="76200" algn="ctr">
            <a:noFill/>
            <a:miter lim="800000"/>
            <a:headEnd/>
            <a:tailEnd/>
          </a:ln>
        </p:spPr>
        <p:txBody>
          <a:bodyPr lIns="0" tIns="0" rIns="0" bIns="0" anchor="b">
            <a:spAutoFit/>
          </a:bodyPr>
          <a:lstStyle/>
          <a:p>
            <a:pPr marL="228600" indent="-228600" algn="r">
              <a:lnSpc>
                <a:spcPct val="95000"/>
              </a:lnSpc>
              <a:buAutoNum type="arabicPeriod"/>
              <a:defRPr/>
            </a:pPr>
            <a:r>
              <a:rPr lang="da-DK" sz="1000" i="1" dirty="0" smtClean="0">
                <a:solidFill>
                  <a:schemeClr val="tx1">
                    <a:lumMod val="75000"/>
                    <a:lumOff val="25000"/>
                  </a:schemeClr>
                </a:solidFill>
                <a:latin typeface="Arial" charset="0"/>
                <a:ea typeface="ＭＳ Ｐゴシック" charset="0"/>
                <a:cs typeface="ＭＳ Ｐゴシック" charset="0"/>
              </a:rPr>
              <a:t>Kyle </a:t>
            </a:r>
            <a:r>
              <a:rPr lang="da-DK" sz="1000" i="1" dirty="0">
                <a:solidFill>
                  <a:schemeClr val="tx1">
                    <a:lumMod val="75000"/>
                    <a:lumOff val="25000"/>
                  </a:schemeClr>
                </a:solidFill>
                <a:latin typeface="Arial" charset="0"/>
                <a:ea typeface="ＭＳ Ｐゴシック" charset="0"/>
                <a:cs typeface="ＭＳ Ｐゴシック" charset="0"/>
              </a:rPr>
              <a:t>S, et al. Rheumatology. 2005;44:390-7</a:t>
            </a:r>
            <a:r>
              <a:rPr lang="da-DK" sz="1000" i="1" dirty="0" smtClean="0">
                <a:solidFill>
                  <a:schemeClr val="tx1">
                    <a:lumMod val="75000"/>
                    <a:lumOff val="25000"/>
                  </a:schemeClr>
                </a:solidFill>
                <a:latin typeface="Arial" charset="0"/>
                <a:ea typeface="ＭＳ Ｐゴシック" charset="0"/>
                <a:cs typeface="ＭＳ Ｐゴシック" charset="0"/>
              </a:rPr>
              <a:t>.</a:t>
            </a:r>
            <a:endParaRPr lang="cs-CZ" sz="1000" i="1" dirty="0" smtClean="0">
              <a:solidFill>
                <a:schemeClr val="tx1">
                  <a:lumMod val="75000"/>
                  <a:lumOff val="25000"/>
                </a:schemeClr>
              </a:solidFill>
              <a:latin typeface="Arial" charset="0"/>
              <a:ea typeface="ＭＳ Ｐゴシック" charset="0"/>
              <a:cs typeface="ＭＳ Ｐゴシック" charset="0"/>
            </a:endParaRPr>
          </a:p>
          <a:p>
            <a:pPr marL="228600" indent="-228600" algn="r">
              <a:lnSpc>
                <a:spcPct val="95000"/>
              </a:lnSpc>
              <a:buAutoNum type="arabicPeriod"/>
              <a:defRPr/>
            </a:pPr>
            <a:r>
              <a:rPr lang="da-DK" sz="1000" i="1" dirty="0" smtClean="0">
                <a:solidFill>
                  <a:schemeClr val="tx1">
                    <a:lumMod val="75000"/>
                    <a:lumOff val="25000"/>
                  </a:schemeClr>
                </a:solidFill>
                <a:latin typeface="Arial" charset="0"/>
                <a:ea typeface="ＭＳ Ｐゴシック" charset="0"/>
                <a:cs typeface="ＭＳ Ｐゴシック" charset="0"/>
              </a:rPr>
              <a:t>Gladman </a:t>
            </a:r>
            <a:r>
              <a:rPr lang="da-DK" sz="1000" i="1" dirty="0">
                <a:solidFill>
                  <a:schemeClr val="tx1">
                    <a:lumMod val="75000"/>
                    <a:lumOff val="25000"/>
                  </a:schemeClr>
                </a:solidFill>
                <a:latin typeface="Arial" charset="0"/>
                <a:ea typeface="ＭＳ Ｐゴシック" charset="0"/>
                <a:cs typeface="ＭＳ Ｐゴシック" charset="0"/>
              </a:rPr>
              <a:t>DD, et al. Arthritis Rheum. 2004;50(1):24-35.</a:t>
            </a:r>
          </a:p>
          <a:p>
            <a:pPr algn="r">
              <a:lnSpc>
                <a:spcPct val="95000"/>
              </a:lnSpc>
              <a:defRPr/>
            </a:pPr>
            <a:r>
              <a:rPr lang="da-DK" sz="1000" i="1" dirty="0">
                <a:solidFill>
                  <a:schemeClr val="tx1">
                    <a:lumMod val="75000"/>
                    <a:lumOff val="25000"/>
                  </a:schemeClr>
                </a:solidFill>
                <a:latin typeface="Arial" charset="0"/>
                <a:ea typeface="ＭＳ Ｐゴシック" charset="0"/>
                <a:cs typeface="ＭＳ Ｐゴシック" charset="0"/>
              </a:rPr>
              <a:t>3. Gladman DD, et al. J Rheumatol. 2007;34(5):1167-70.   </a:t>
            </a:r>
            <a:endParaRPr lang="cs-CZ" sz="1000" i="1" dirty="0" smtClean="0">
              <a:solidFill>
                <a:schemeClr val="tx1">
                  <a:lumMod val="75000"/>
                  <a:lumOff val="25000"/>
                </a:schemeClr>
              </a:solidFill>
              <a:latin typeface="Arial" charset="0"/>
              <a:ea typeface="ＭＳ Ｐゴシック" charset="0"/>
              <a:cs typeface="ＭＳ Ｐゴシック" charset="0"/>
            </a:endParaRPr>
          </a:p>
          <a:p>
            <a:pPr algn="r">
              <a:lnSpc>
                <a:spcPct val="95000"/>
              </a:lnSpc>
              <a:defRPr/>
            </a:pPr>
            <a:r>
              <a:rPr lang="da-DK" sz="1000" i="1" dirty="0" smtClean="0">
                <a:solidFill>
                  <a:schemeClr val="tx1">
                    <a:lumMod val="75000"/>
                    <a:lumOff val="25000"/>
                  </a:schemeClr>
                </a:solidFill>
                <a:latin typeface="Arial" charset="0"/>
                <a:ea typeface="ＭＳ Ｐゴシック" charset="0"/>
                <a:cs typeface="ＭＳ Ｐゴシック" charset="0"/>
              </a:rPr>
              <a:t>4</a:t>
            </a:r>
            <a:r>
              <a:rPr lang="da-DK" sz="1000" i="1" dirty="0">
                <a:solidFill>
                  <a:schemeClr val="tx1">
                    <a:lumMod val="75000"/>
                    <a:lumOff val="25000"/>
                  </a:schemeClr>
                </a:solidFill>
                <a:latin typeface="Arial" charset="0"/>
                <a:ea typeface="ＭＳ Ｐゴシック" charset="0"/>
                <a:cs typeface="ＭＳ Ｐゴシック" charset="0"/>
              </a:rPr>
              <a:t>. Gladman DD, et al. Arthritis Rheum. 2007;56(2):476-88. </a:t>
            </a:r>
          </a:p>
          <a:p>
            <a:pPr algn="r">
              <a:lnSpc>
                <a:spcPct val="95000"/>
              </a:lnSpc>
              <a:defRPr/>
            </a:pPr>
            <a:r>
              <a:rPr lang="da-DK" sz="1000" i="1" dirty="0">
                <a:solidFill>
                  <a:schemeClr val="tx1">
                    <a:lumMod val="75000"/>
                    <a:lumOff val="25000"/>
                  </a:schemeClr>
                </a:solidFill>
                <a:latin typeface="Arial" charset="0"/>
                <a:ea typeface="ＭＳ Ｐゴシック" charset="0"/>
                <a:cs typeface="ＭＳ Ｐゴシック" charset="0"/>
              </a:rPr>
              <a:t>5. Mease PJ, et al. Arthritis Rheum. 2005;52(10):</a:t>
            </a:r>
            <a:r>
              <a:rPr lang="da-DK" sz="1000" i="1" dirty="0" smtClean="0">
                <a:solidFill>
                  <a:schemeClr val="tx1">
                    <a:lumMod val="75000"/>
                    <a:lumOff val="25000"/>
                  </a:schemeClr>
                </a:solidFill>
                <a:latin typeface="Arial" charset="0"/>
                <a:ea typeface="ＭＳ Ｐゴシック" charset="0"/>
                <a:cs typeface="ＭＳ Ｐゴシック" charset="0"/>
              </a:rPr>
              <a:t>3279-89</a:t>
            </a:r>
            <a:endParaRPr lang="cs-CZ" sz="1000" i="1" dirty="0" smtClean="0">
              <a:solidFill>
                <a:schemeClr val="tx1">
                  <a:lumMod val="75000"/>
                  <a:lumOff val="25000"/>
                </a:schemeClr>
              </a:solidFill>
              <a:latin typeface="Arial" charset="0"/>
              <a:ea typeface="ＭＳ Ｐゴシック" charset="0"/>
              <a:cs typeface="ＭＳ Ｐゴシック" charset="0"/>
            </a:endParaRPr>
          </a:p>
          <a:p>
            <a:pPr algn="r">
              <a:lnSpc>
                <a:spcPct val="95000"/>
              </a:lnSpc>
              <a:defRPr/>
            </a:pPr>
            <a:r>
              <a:rPr lang="da-DK" sz="1000" i="1" dirty="0" smtClean="0">
                <a:solidFill>
                  <a:schemeClr val="tx1">
                    <a:lumMod val="75000"/>
                    <a:lumOff val="25000"/>
                  </a:schemeClr>
                </a:solidFill>
                <a:latin typeface="Arial" charset="0"/>
                <a:ea typeface="ＭＳ Ｐゴシック" charset="0"/>
                <a:cs typeface="ＭＳ Ｐゴシック" charset="0"/>
              </a:rPr>
              <a:t>   </a:t>
            </a:r>
            <a:r>
              <a:rPr lang="da-DK" sz="1000" i="1" dirty="0">
                <a:solidFill>
                  <a:schemeClr val="tx1">
                    <a:lumMod val="75000"/>
                    <a:lumOff val="25000"/>
                  </a:schemeClr>
                </a:solidFill>
                <a:latin typeface="Arial" charset="0"/>
                <a:ea typeface="ＭＳ Ｐゴシック" charset="0"/>
                <a:cs typeface="ＭＳ Ｐゴシック" charset="0"/>
              </a:rPr>
              <a:t>6. Kane D, et al. Rheumatology. 2003;42:1460-8.</a:t>
            </a:r>
          </a:p>
        </p:txBody>
      </p:sp>
      <p:sp>
        <p:nvSpPr>
          <p:cNvPr id="73731" name="Rectangle 8"/>
          <p:cNvSpPr>
            <a:spLocks noGrp="1" noChangeArrowheads="1"/>
          </p:cNvSpPr>
          <p:nvPr>
            <p:ph type="title"/>
          </p:nvPr>
        </p:nvSpPr>
        <p:spPr>
          <a:xfrm>
            <a:off x="250824" y="274638"/>
            <a:ext cx="8065591" cy="1143000"/>
          </a:xfrm>
        </p:spPr>
        <p:txBody>
          <a:bodyPr>
            <a:normAutofit/>
          </a:bodyPr>
          <a:lstStyle/>
          <a:p>
            <a:pPr eaLnBrk="1" hangingPunct="1">
              <a:defRPr/>
            </a:pPr>
            <a:r>
              <a:rPr lang="cs-CZ" sz="3200" b="1" dirty="0" smtClean="0"/>
              <a:t>Hodnocení léčebné odpovědi u PsA</a:t>
            </a:r>
            <a:endParaRPr lang="it-IT" sz="3200" b="1" dirty="0" smtClean="0"/>
          </a:p>
        </p:txBody>
      </p:sp>
      <p:sp>
        <p:nvSpPr>
          <p:cNvPr id="106500" name="Rectangle 9"/>
          <p:cNvSpPr>
            <a:spLocks noGrp="1" noChangeArrowheads="1"/>
          </p:cNvSpPr>
          <p:nvPr>
            <p:ph type="body" idx="1"/>
          </p:nvPr>
        </p:nvSpPr>
        <p:spPr>
          <a:xfrm>
            <a:off x="323528" y="1772816"/>
            <a:ext cx="8207375" cy="3816424"/>
          </a:xfrm>
        </p:spPr>
        <p:txBody>
          <a:bodyPr>
            <a:normAutofit fontScale="70000" lnSpcReduction="20000"/>
          </a:bodyPr>
          <a:lstStyle/>
          <a:p>
            <a:pPr>
              <a:lnSpc>
                <a:spcPct val="170000"/>
              </a:lnSpc>
            </a:pPr>
            <a:r>
              <a:rPr lang="cs-CZ" altLang="cs-CZ" dirty="0" smtClean="0">
                <a:ea typeface="ＭＳ Ｐゴシック" pitchFamily="34" charset="-128"/>
              </a:rPr>
              <a:t>Dle ACR (</a:t>
            </a:r>
            <a:r>
              <a:rPr lang="it-IT" altLang="cs-CZ" dirty="0" smtClean="0">
                <a:ea typeface="ＭＳ Ｐゴシック" pitchFamily="34" charset="-128"/>
              </a:rPr>
              <a:t>ACR Response Criteria</a:t>
            </a:r>
            <a:r>
              <a:rPr lang="cs-CZ" altLang="cs-CZ" dirty="0" smtClean="0">
                <a:ea typeface="ＭＳ Ｐゴシック" pitchFamily="34" charset="-128"/>
              </a:rPr>
              <a:t>)</a:t>
            </a:r>
            <a:r>
              <a:rPr lang="it-IT" altLang="cs-CZ" baseline="30000" dirty="0" smtClean="0">
                <a:ea typeface="ＭＳ Ｐゴシック" pitchFamily="34" charset="-128"/>
              </a:rPr>
              <a:t>1,2</a:t>
            </a:r>
          </a:p>
          <a:p>
            <a:pPr>
              <a:lnSpc>
                <a:spcPct val="170000"/>
              </a:lnSpc>
            </a:pPr>
            <a:r>
              <a:rPr lang="cs-CZ" altLang="cs-CZ" dirty="0" smtClean="0">
                <a:ea typeface="ＭＳ Ｐゴシック" pitchFamily="34" charset="-128"/>
              </a:rPr>
              <a:t>Dle </a:t>
            </a:r>
            <a:r>
              <a:rPr lang="cs-CZ" altLang="cs-CZ" dirty="0" err="1" smtClean="0">
                <a:ea typeface="ＭＳ Ｐゴシック" pitchFamily="34" charset="-128"/>
              </a:rPr>
              <a:t>Clegga</a:t>
            </a:r>
            <a:r>
              <a:rPr lang="cs-CZ" altLang="cs-CZ" dirty="0" smtClean="0">
                <a:ea typeface="ＭＳ Ｐゴシック" pitchFamily="34" charset="-128"/>
              </a:rPr>
              <a:t> (</a:t>
            </a:r>
            <a:r>
              <a:rPr lang="it-IT" altLang="cs-CZ" dirty="0" smtClean="0">
                <a:ea typeface="ＭＳ Ｐゴシック" pitchFamily="34" charset="-128"/>
              </a:rPr>
              <a:t>Psoriatic Arthritis Response Criteria </a:t>
            </a:r>
            <a:r>
              <a:rPr lang="cs-CZ" altLang="cs-CZ" dirty="0" smtClean="0">
                <a:ea typeface="ＭＳ Ｐゴシック" pitchFamily="34" charset="-128"/>
              </a:rPr>
              <a:t>-</a:t>
            </a:r>
            <a:r>
              <a:rPr lang="it-IT" altLang="cs-CZ" dirty="0" smtClean="0">
                <a:ea typeface="ＭＳ Ｐゴシック" pitchFamily="34" charset="-128"/>
              </a:rPr>
              <a:t>PsARC)</a:t>
            </a:r>
            <a:r>
              <a:rPr lang="it-IT" altLang="cs-CZ" baseline="30000" dirty="0" smtClean="0">
                <a:ea typeface="ＭＳ Ｐゴシック" pitchFamily="34" charset="-128"/>
              </a:rPr>
              <a:t>1</a:t>
            </a:r>
          </a:p>
          <a:p>
            <a:pPr>
              <a:lnSpc>
                <a:spcPct val="170000"/>
              </a:lnSpc>
            </a:pPr>
            <a:r>
              <a:rPr lang="cs-CZ" altLang="cs-CZ" dirty="0" smtClean="0">
                <a:ea typeface="ＭＳ Ｐゴシック" pitchFamily="34" charset="-128"/>
              </a:rPr>
              <a:t>DAS28 (</a:t>
            </a:r>
            <a:r>
              <a:rPr lang="it-IT" altLang="cs-CZ" dirty="0" smtClean="0">
                <a:ea typeface="ＭＳ Ｐゴシック" pitchFamily="34" charset="-128"/>
              </a:rPr>
              <a:t>Disease Activity Score </a:t>
            </a:r>
            <a:r>
              <a:rPr lang="cs-CZ" altLang="cs-CZ" dirty="0" smtClean="0">
                <a:ea typeface="ＭＳ Ｐゴシック" pitchFamily="34" charset="-128"/>
              </a:rPr>
              <a:t>–</a:t>
            </a:r>
            <a:r>
              <a:rPr lang="it-IT" altLang="cs-CZ" dirty="0" smtClean="0">
                <a:ea typeface="ＭＳ Ｐゴシック" pitchFamily="34" charset="-128"/>
              </a:rPr>
              <a:t>DAS</a:t>
            </a:r>
            <a:r>
              <a:rPr lang="cs-CZ" altLang="cs-CZ" dirty="0" smtClean="0">
                <a:ea typeface="ＭＳ Ｐゴシック" pitchFamily="34" charset="-128"/>
              </a:rPr>
              <a:t>28</a:t>
            </a:r>
            <a:r>
              <a:rPr lang="it-IT" altLang="cs-CZ" dirty="0" smtClean="0">
                <a:ea typeface="ＭＳ Ｐゴシック" pitchFamily="34" charset="-128"/>
              </a:rPr>
              <a:t>)</a:t>
            </a:r>
            <a:r>
              <a:rPr lang="it-IT" altLang="cs-CZ" baseline="30000" dirty="0" smtClean="0">
                <a:ea typeface="ＭＳ Ｐゴシック" pitchFamily="34" charset="-128"/>
              </a:rPr>
              <a:t>1</a:t>
            </a:r>
          </a:p>
          <a:p>
            <a:pPr>
              <a:lnSpc>
                <a:spcPct val="170000"/>
              </a:lnSpc>
            </a:pPr>
            <a:r>
              <a:rPr lang="cs-CZ" altLang="cs-CZ" dirty="0" smtClean="0">
                <a:ea typeface="ＭＳ Ｐゴシック" pitchFamily="34" charset="-128"/>
              </a:rPr>
              <a:t>Skóre </a:t>
            </a:r>
            <a:r>
              <a:rPr lang="cs-CZ" altLang="cs-CZ" dirty="0" err="1" smtClean="0">
                <a:ea typeface="ＭＳ Ｐゴシック" pitchFamily="34" charset="-128"/>
              </a:rPr>
              <a:t>entezitid</a:t>
            </a:r>
            <a:r>
              <a:rPr lang="cs-CZ" altLang="cs-CZ" dirty="0" smtClean="0">
                <a:ea typeface="ＭＳ Ｐゴシック" pitchFamily="34" charset="-128"/>
              </a:rPr>
              <a:t> </a:t>
            </a:r>
            <a:r>
              <a:rPr lang="it-IT" altLang="cs-CZ" baseline="30000" dirty="0" smtClean="0">
                <a:ea typeface="ＭＳ Ｐゴシック" pitchFamily="34" charset="-128"/>
              </a:rPr>
              <a:t>1,3</a:t>
            </a:r>
          </a:p>
          <a:p>
            <a:pPr>
              <a:lnSpc>
                <a:spcPct val="170000"/>
              </a:lnSpc>
            </a:pPr>
            <a:r>
              <a:rPr lang="cs-CZ" altLang="cs-CZ" dirty="0" smtClean="0">
                <a:ea typeface="ＭＳ Ｐゴシック" pitchFamily="34" charset="-128"/>
              </a:rPr>
              <a:t>Skóre </a:t>
            </a:r>
            <a:r>
              <a:rPr lang="cs-CZ" altLang="cs-CZ" dirty="0" err="1" smtClean="0">
                <a:ea typeface="ＭＳ Ｐゴシック" pitchFamily="34" charset="-128"/>
              </a:rPr>
              <a:t>daktylitid</a:t>
            </a:r>
            <a:r>
              <a:rPr lang="it-IT" altLang="cs-CZ" baseline="30000" dirty="0" smtClean="0">
                <a:ea typeface="ＭＳ Ｐゴシック" pitchFamily="34" charset="-128"/>
              </a:rPr>
              <a:t>1,3</a:t>
            </a:r>
            <a:r>
              <a:rPr lang="it-IT" altLang="cs-CZ" dirty="0" smtClean="0">
                <a:ea typeface="ＭＳ Ｐゴシック" pitchFamily="34" charset="-128"/>
              </a:rPr>
              <a:t> </a:t>
            </a:r>
          </a:p>
          <a:p>
            <a:pPr>
              <a:lnSpc>
                <a:spcPct val="170000"/>
              </a:lnSpc>
            </a:pPr>
            <a:r>
              <a:rPr lang="cs-CZ" altLang="cs-CZ" dirty="0" smtClean="0">
                <a:ea typeface="ＭＳ Ｐゴシック" pitchFamily="34" charset="-128"/>
              </a:rPr>
              <a:t>Rentgenové skóre</a:t>
            </a:r>
            <a:r>
              <a:rPr lang="it-IT" altLang="cs-CZ" dirty="0" smtClean="0">
                <a:ea typeface="ＭＳ Ｐゴシック" pitchFamily="34" charset="-128"/>
              </a:rPr>
              <a:t> (Modified Sharp)</a:t>
            </a:r>
            <a:r>
              <a:rPr lang="it-IT" altLang="cs-CZ" baseline="30000" dirty="0" smtClean="0">
                <a:ea typeface="ＭＳ Ｐゴシック" pitchFamily="34" charset="-128"/>
              </a:rPr>
              <a:t>4</a:t>
            </a:r>
          </a:p>
          <a:p>
            <a:pPr>
              <a:lnSpc>
                <a:spcPct val="170000"/>
              </a:lnSpc>
            </a:pPr>
            <a:r>
              <a:rPr lang="cs-CZ" altLang="cs-CZ" dirty="0" smtClean="0">
                <a:ea typeface="ＭＳ Ｐゴシック" pitchFamily="34" charset="-128"/>
              </a:rPr>
              <a:t>Kůže</a:t>
            </a:r>
            <a:r>
              <a:rPr lang="it-IT" altLang="cs-CZ" dirty="0" smtClean="0">
                <a:ea typeface="ＭＳ Ｐゴシック" pitchFamily="34" charset="-128"/>
              </a:rPr>
              <a:t> (PASI, </a:t>
            </a:r>
            <a:r>
              <a:rPr lang="cs-CZ" altLang="cs-CZ" dirty="0" smtClean="0">
                <a:ea typeface="ＭＳ Ｐゴシック" pitchFamily="34" charset="-128"/>
              </a:rPr>
              <a:t>cílová léze</a:t>
            </a:r>
            <a:r>
              <a:rPr lang="it-IT" altLang="cs-CZ" dirty="0" smtClean="0">
                <a:ea typeface="ＭＳ Ｐゴシック" pitchFamily="34" charset="-128"/>
              </a:rPr>
              <a:t>, static</a:t>
            </a:r>
            <a:r>
              <a:rPr lang="cs-CZ" altLang="cs-CZ" dirty="0" err="1" smtClean="0">
                <a:ea typeface="ＭＳ Ｐゴシック" pitchFamily="34" charset="-128"/>
              </a:rPr>
              <a:t>ké</a:t>
            </a:r>
            <a:r>
              <a:rPr lang="cs-CZ" altLang="cs-CZ" dirty="0" smtClean="0">
                <a:ea typeface="ＭＳ Ｐゴシック" pitchFamily="34" charset="-128"/>
              </a:rPr>
              <a:t> globální hodnocení-</a:t>
            </a:r>
            <a:r>
              <a:rPr lang="cs-CZ" altLang="cs-CZ" dirty="0" err="1" smtClean="0">
                <a:ea typeface="ＭＳ Ｐゴシック" pitchFamily="34" charset="-128"/>
              </a:rPr>
              <a:t>sPGA</a:t>
            </a:r>
            <a:r>
              <a:rPr lang="it-IT" altLang="cs-CZ" dirty="0" smtClean="0">
                <a:ea typeface="ＭＳ Ｐゴシック" pitchFamily="34" charset="-128"/>
              </a:rPr>
              <a:t>)</a:t>
            </a:r>
            <a:r>
              <a:rPr lang="it-IT" altLang="cs-CZ" baseline="30000" dirty="0" smtClean="0">
                <a:ea typeface="ＭＳ Ｐゴシック" pitchFamily="34" charset="-128"/>
              </a:rPr>
              <a:t>1,2,5</a:t>
            </a:r>
            <a:r>
              <a:rPr lang="it-IT" altLang="cs-CZ" dirty="0" smtClean="0">
                <a:ea typeface="ＭＳ Ｐゴシック" pitchFamily="34" charset="-128"/>
              </a:rPr>
              <a:t> </a:t>
            </a:r>
          </a:p>
          <a:p>
            <a:pPr>
              <a:lnSpc>
                <a:spcPct val="170000"/>
              </a:lnSpc>
            </a:pPr>
            <a:r>
              <a:rPr lang="it-IT" altLang="cs-CZ" dirty="0" smtClean="0">
                <a:ea typeface="ＭＳ Ｐゴシック" pitchFamily="34" charset="-128"/>
              </a:rPr>
              <a:t>Fun</a:t>
            </a:r>
            <a:r>
              <a:rPr lang="cs-CZ" altLang="cs-CZ" dirty="0" err="1" smtClean="0">
                <a:ea typeface="ＭＳ Ｐゴシック" pitchFamily="34" charset="-128"/>
              </a:rPr>
              <a:t>kce</a:t>
            </a:r>
            <a:r>
              <a:rPr lang="it-IT" altLang="cs-CZ" dirty="0" smtClean="0">
                <a:ea typeface="ＭＳ Ｐゴシック" pitchFamily="34" charset="-128"/>
              </a:rPr>
              <a:t>/Disabilit</a:t>
            </a:r>
            <a:r>
              <a:rPr lang="cs-CZ" altLang="cs-CZ" dirty="0" smtClean="0">
                <a:ea typeface="ＭＳ Ｐゴシック" pitchFamily="34" charset="-128"/>
              </a:rPr>
              <a:t>a</a:t>
            </a:r>
            <a:r>
              <a:rPr lang="it-IT" altLang="cs-CZ" dirty="0" smtClean="0">
                <a:ea typeface="ＭＳ Ｐゴシック" pitchFamily="34" charset="-128"/>
              </a:rPr>
              <a:t>/</a:t>
            </a:r>
            <a:r>
              <a:rPr lang="cs-CZ" altLang="cs-CZ" dirty="0" smtClean="0">
                <a:ea typeface="ＭＳ Ｐゴシック" pitchFamily="34" charset="-128"/>
              </a:rPr>
              <a:t>Ukazatele kvality života </a:t>
            </a:r>
            <a:r>
              <a:rPr lang="it-IT" altLang="cs-CZ" dirty="0" smtClean="0">
                <a:ea typeface="ＭＳ Ｐゴシック" pitchFamily="34" charset="-128"/>
              </a:rPr>
              <a:t>(HAQ, SF-36, DLQI, PsAQOL)</a:t>
            </a:r>
            <a:r>
              <a:rPr lang="it-IT" altLang="cs-CZ" baseline="30000" dirty="0" smtClean="0">
                <a:ea typeface="ＭＳ Ｐゴシック" pitchFamily="34" charset="-128"/>
              </a:rPr>
              <a:t>1-6</a:t>
            </a:r>
          </a:p>
        </p:txBody>
      </p:sp>
    </p:spTree>
    <p:extLst>
      <p:ext uri="{BB962C8B-B14F-4D97-AF65-F5344CB8AC3E}">
        <p14:creationId xmlns:p14="http://schemas.microsoft.com/office/powerpoint/2010/main" val="69772101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91264" cy="1143000"/>
          </a:xfrm>
        </p:spPr>
        <p:txBody>
          <a:bodyPr/>
          <a:lstStyle/>
          <a:p>
            <a:r>
              <a:rPr lang="cs-CZ" b="1" dirty="0" smtClean="0"/>
              <a:t>Jaké jsou cíle léčby revmatoidní artritidy </a:t>
            </a:r>
            <a:endParaRPr lang="cs-CZ" b="1" dirty="0"/>
          </a:p>
        </p:txBody>
      </p:sp>
      <p:sp>
        <p:nvSpPr>
          <p:cNvPr id="3" name="Zástupný symbol pro obsah 2"/>
          <p:cNvSpPr>
            <a:spLocks noGrp="1"/>
          </p:cNvSpPr>
          <p:nvPr>
            <p:ph sz="quarter" idx="1"/>
          </p:nvPr>
        </p:nvSpPr>
        <p:spPr>
          <a:xfrm>
            <a:off x="457200" y="1867616"/>
            <a:ext cx="8003232" cy="4873752"/>
          </a:xfrm>
        </p:spPr>
        <p:txBody>
          <a:bodyPr/>
          <a:lstStyle/>
          <a:p>
            <a:r>
              <a:rPr lang="cs-CZ" dirty="0" smtClean="0"/>
              <a:t>Redukovat zánět, zlepšit klinické příznaky a symptomy</a:t>
            </a:r>
            <a:br>
              <a:rPr lang="cs-CZ" dirty="0" smtClean="0"/>
            </a:br>
            <a:r>
              <a:rPr lang="cs-CZ" dirty="0" smtClean="0"/>
              <a:t>- docílit klinickou remisi nebo alespoň LDA</a:t>
            </a:r>
            <a:br>
              <a:rPr lang="cs-CZ" dirty="0" smtClean="0"/>
            </a:br>
            <a:r>
              <a:rPr lang="cs-CZ" dirty="0" smtClean="0"/>
              <a:t>- zlepšit funkci, snížit disabilitu a  mortalitu </a:t>
            </a:r>
            <a:br>
              <a:rPr lang="cs-CZ" dirty="0" smtClean="0"/>
            </a:br>
            <a:r>
              <a:rPr lang="cs-CZ" dirty="0" smtClean="0"/>
              <a:t>- zlepšit únavnost a depresi </a:t>
            </a:r>
          </a:p>
          <a:p>
            <a:r>
              <a:rPr lang="cs-CZ" dirty="0" smtClean="0"/>
              <a:t>Preventivně snížit progresi nemoci </a:t>
            </a:r>
            <a:br>
              <a:rPr lang="cs-CZ" dirty="0" smtClean="0"/>
            </a:br>
            <a:r>
              <a:rPr lang="cs-CZ" dirty="0" smtClean="0"/>
              <a:t>- prevence vzniku erozí a zánětu kloubních štěrbin</a:t>
            </a:r>
            <a:br>
              <a:rPr lang="cs-CZ" dirty="0" smtClean="0"/>
            </a:br>
            <a:r>
              <a:rPr lang="cs-CZ" dirty="0" smtClean="0"/>
              <a:t>- snížit množství potřebných endoprotéz  </a:t>
            </a:r>
            <a:br>
              <a:rPr lang="cs-CZ" dirty="0" smtClean="0"/>
            </a:br>
            <a:r>
              <a:rPr lang="cs-CZ" dirty="0" smtClean="0"/>
              <a:t>- zmenšit disabilitu a zvýšit produktivitu </a:t>
            </a:r>
            <a:br>
              <a:rPr lang="cs-CZ" dirty="0" smtClean="0"/>
            </a:br>
            <a:r>
              <a:rPr lang="cs-CZ" dirty="0" smtClean="0"/>
              <a:t>- zachovat kvalitu života</a:t>
            </a:r>
            <a:br>
              <a:rPr lang="cs-CZ" dirty="0" smtClean="0"/>
            </a:br>
            <a:r>
              <a:rPr lang="cs-CZ" dirty="0" smtClean="0"/>
              <a:t>- snížit mortalitu a komorbidity </a:t>
            </a:r>
            <a:endParaRPr lang="cs-CZ" dirty="0"/>
          </a:p>
        </p:txBody>
      </p:sp>
    </p:spTree>
    <p:extLst>
      <p:ext uri="{BB962C8B-B14F-4D97-AF65-F5344CB8AC3E}">
        <p14:creationId xmlns:p14="http://schemas.microsoft.com/office/powerpoint/2010/main" val="4465830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7993063" cy="849312"/>
          </a:xfrm>
        </p:spPr>
        <p:txBody>
          <a:bodyPr>
            <a:normAutofit fontScale="90000"/>
          </a:bodyPr>
          <a:lstStyle/>
          <a:p>
            <a:pPr>
              <a:defRPr/>
            </a:pPr>
            <a:r>
              <a:rPr lang="cs-CZ" sz="3600" b="1" dirty="0" smtClean="0"/>
              <a:t>Minimální aktivita onemocnění</a:t>
            </a:r>
            <a:br>
              <a:rPr lang="cs-CZ" sz="3600" b="1" dirty="0" smtClean="0"/>
            </a:br>
            <a:r>
              <a:rPr lang="en-GB" sz="2400" dirty="0" smtClean="0"/>
              <a:t>Minimal Disease Activity (MDA)</a:t>
            </a:r>
            <a:endParaRPr lang="en-GB" sz="2400" dirty="0"/>
          </a:p>
        </p:txBody>
      </p:sp>
      <p:sp>
        <p:nvSpPr>
          <p:cNvPr id="113667" name="Content Placeholder 2"/>
          <p:cNvSpPr>
            <a:spLocks noGrp="1"/>
          </p:cNvSpPr>
          <p:nvPr>
            <p:ph idx="1"/>
          </p:nvPr>
        </p:nvSpPr>
        <p:spPr>
          <a:xfrm>
            <a:off x="411163" y="1268413"/>
            <a:ext cx="8318500" cy="1512887"/>
          </a:xfrm>
        </p:spPr>
        <p:txBody>
          <a:bodyPr/>
          <a:lstStyle/>
          <a:p>
            <a:r>
              <a:rPr lang="cs-CZ" altLang="cs-CZ" sz="1600" dirty="0" smtClean="0">
                <a:ea typeface="ＭＳ Ｐゴシック" pitchFamily="34" charset="-128"/>
              </a:rPr>
              <a:t>Projekt iniciovaný skupinou </a:t>
            </a:r>
            <a:r>
              <a:rPr lang="en-GB" altLang="cs-CZ" sz="1600" dirty="0" smtClean="0">
                <a:ea typeface="ＭＳ Ｐゴシック" pitchFamily="34" charset="-128"/>
              </a:rPr>
              <a:t>GRAPPA </a:t>
            </a:r>
            <a:r>
              <a:rPr lang="cs-CZ" altLang="cs-CZ" sz="1600" dirty="0" smtClean="0">
                <a:ea typeface="ＭＳ Ｐゴシック" pitchFamily="34" charset="-128"/>
              </a:rPr>
              <a:t>vyvinout specifický systém pro hodnocení odpovědi na léčbu </a:t>
            </a:r>
            <a:r>
              <a:rPr lang="en-GB" altLang="cs-CZ" sz="1600" dirty="0" smtClean="0">
                <a:ea typeface="ＭＳ Ｐゴシック" pitchFamily="34" charset="-128"/>
              </a:rPr>
              <a:t> PsA </a:t>
            </a:r>
            <a:r>
              <a:rPr lang="cs-CZ" altLang="cs-CZ" sz="1600" dirty="0" smtClean="0">
                <a:ea typeface="ＭＳ Ｐゴシック" pitchFamily="34" charset="-128"/>
              </a:rPr>
              <a:t>zahrnující i ostatní manifestace onemocnění</a:t>
            </a:r>
            <a:endParaRPr lang="en-GB" altLang="cs-CZ" sz="1600" dirty="0" smtClean="0">
              <a:ea typeface="ＭＳ Ｐゴシック" pitchFamily="34" charset="-128"/>
            </a:endParaRPr>
          </a:p>
          <a:p>
            <a:r>
              <a:rPr lang="cs-CZ" altLang="cs-CZ" sz="1600" dirty="0" smtClean="0">
                <a:ea typeface="ＭＳ Ｐゴシック" pitchFamily="34" charset="-128"/>
              </a:rPr>
              <a:t>Založený na zkušenosti s RA</a:t>
            </a:r>
            <a:endParaRPr lang="en-GB" altLang="cs-CZ" sz="1600" dirty="0" smtClean="0">
              <a:ea typeface="ＭＳ Ｐゴシック" pitchFamily="34" charset="-128"/>
            </a:endParaRPr>
          </a:p>
          <a:p>
            <a:r>
              <a:rPr lang="cs-CZ" altLang="cs-CZ" sz="1600" dirty="0" smtClean="0">
                <a:ea typeface="ＭＳ Ｐゴシック" pitchFamily="34" charset="-128"/>
              </a:rPr>
              <a:t>Představuje potenciální  cíl léčby (</a:t>
            </a:r>
            <a:r>
              <a:rPr lang="en-GB" altLang="en-US" sz="1600" dirty="0" smtClean="0">
                <a:ea typeface="ＭＳ Ｐゴシック" pitchFamily="34" charset="-128"/>
              </a:rPr>
              <a:t>‘</a:t>
            </a:r>
            <a:r>
              <a:rPr lang="en-GB" altLang="cs-CZ" sz="1600" dirty="0" smtClean="0">
                <a:ea typeface="ＭＳ Ｐゴシック" pitchFamily="34" charset="-128"/>
              </a:rPr>
              <a:t>treat to target</a:t>
            </a:r>
            <a:r>
              <a:rPr lang="en-GB" altLang="en-US" sz="1600" dirty="0" smtClean="0">
                <a:ea typeface="ＭＳ Ｐゴシック" pitchFamily="34" charset="-128"/>
              </a:rPr>
              <a:t>’</a:t>
            </a:r>
            <a:r>
              <a:rPr lang="en-GB" altLang="cs-CZ" sz="1600" dirty="0" smtClean="0">
                <a:ea typeface="ＭＳ Ｐゴシック" pitchFamily="34" charset="-128"/>
              </a:rPr>
              <a:t> </a:t>
            </a:r>
            <a:r>
              <a:rPr lang="cs-CZ" altLang="cs-CZ" sz="1600" dirty="0" smtClean="0">
                <a:ea typeface="ＭＳ Ｐゴシック" pitchFamily="34" charset="-128"/>
              </a:rPr>
              <a:t>)</a:t>
            </a:r>
            <a:r>
              <a:rPr lang="en-GB" altLang="cs-CZ" sz="1600" dirty="0" smtClean="0">
                <a:ea typeface="ＭＳ Ｐゴシック" pitchFamily="34" charset="-128"/>
              </a:rPr>
              <a:t> PsA</a:t>
            </a:r>
          </a:p>
        </p:txBody>
      </p:sp>
      <p:sp>
        <p:nvSpPr>
          <p:cNvPr id="113668" name="Slide Number Placeholder 3"/>
          <p:cNvSpPr>
            <a:spLocks noGrp="1"/>
          </p:cNvSpPr>
          <p:nvPr>
            <p:ph type="sldNum" sz="quarter" idx="4294967295"/>
          </p:nvPr>
        </p:nvSpPr>
        <p:spPr bwMode="auto">
          <a:xfrm rot="16200000">
            <a:off x="7551738" y="1646237"/>
            <a:ext cx="2438400" cy="365125"/>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lgn="l" eaLnBrk="0" hangingPunct="0">
              <a:spcBef>
                <a:spcPct val="20000"/>
              </a:spcBef>
              <a:buClr>
                <a:schemeClr val="accent1"/>
              </a:buClr>
              <a:buFont typeface="Arial" pitchFamily="34" charset="0"/>
              <a:buChar char="•"/>
              <a:defRPr sz="22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buChar char="•"/>
              <a:defRPr sz="2000">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buChar char="•"/>
              <a:defRPr>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buChar char="•"/>
              <a:defRPr sz="16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buChar char="•"/>
              <a:defRPr sz="14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buChar char="•"/>
              <a:defRPr sz="14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buChar char="•"/>
              <a:defRPr sz="14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buChar char="•"/>
              <a:defRPr sz="14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buChar char="•"/>
              <a:defRPr sz="1400">
                <a:solidFill>
                  <a:schemeClr val="tx1"/>
                </a:solidFill>
                <a:latin typeface="Calibri" pitchFamily="34" charset="0"/>
                <a:ea typeface="ＭＳ Ｐゴシック" pitchFamily="34" charset="-128"/>
              </a:defRPr>
            </a:lvl9pPr>
          </a:lstStyle>
          <a:p>
            <a:pPr eaLnBrk="1" hangingPunct="1">
              <a:spcBef>
                <a:spcPct val="0"/>
              </a:spcBef>
              <a:buClrTx/>
              <a:buFontTx/>
              <a:buNone/>
            </a:pPr>
            <a:fld id="{424CEC12-DDDF-4D6C-AD4D-E84E911F7DCD}" type="slidenum">
              <a:rPr lang="en-US" altLang="cs-CZ" sz="1200">
                <a:solidFill>
                  <a:schemeClr val="bg2"/>
                </a:solidFill>
                <a:latin typeface="Arial" pitchFamily="34" charset="0"/>
              </a:rPr>
              <a:pPr eaLnBrk="1" hangingPunct="1">
                <a:spcBef>
                  <a:spcPct val="0"/>
                </a:spcBef>
                <a:buClrTx/>
                <a:buFontTx/>
                <a:buNone/>
              </a:pPr>
              <a:t>60</a:t>
            </a:fld>
            <a:endParaRPr lang="en-US" altLang="cs-CZ" sz="1200">
              <a:solidFill>
                <a:schemeClr val="bg2"/>
              </a:solidFill>
              <a:latin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24353844"/>
              </p:ext>
            </p:extLst>
          </p:nvPr>
        </p:nvGraphicFramePr>
        <p:xfrm>
          <a:off x="900113" y="2781300"/>
          <a:ext cx="6767512" cy="3475041"/>
        </p:xfrm>
        <a:graphic>
          <a:graphicData uri="http://schemas.openxmlformats.org/drawingml/2006/table">
            <a:tbl>
              <a:tblPr/>
              <a:tblGrid>
                <a:gridCol w="569912"/>
                <a:gridCol w="4318000"/>
                <a:gridCol w="1879600"/>
              </a:tblGrid>
              <a:tr h="640135">
                <a:tc gridSpan="3">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smtClean="0">
                          <a:ln>
                            <a:noFill/>
                          </a:ln>
                          <a:solidFill>
                            <a:srgbClr val="8D873E"/>
                          </a:solidFill>
                          <a:effectLst/>
                          <a:latin typeface="Calibri" pitchFamily="34" charset="0"/>
                          <a:ea typeface="ＭＳ Ｐゴシック" pitchFamily="34" charset="-128"/>
                        </a:rPr>
                        <a:t>Pacient dosáhne MDA pokud splní alespoň 5 ze 7 </a:t>
                      </a:r>
                      <a:r>
                        <a:rPr kumimoji="0" lang="cs-CZ" altLang="cs-CZ" sz="1800" b="1" i="0" u="none" strike="noStrike" cap="none" normalizeH="0" baseline="0" smtClean="0">
                          <a:ln>
                            <a:noFill/>
                          </a:ln>
                          <a:solidFill>
                            <a:srgbClr val="8D873E"/>
                          </a:solidFill>
                          <a:effectLst/>
                          <a:latin typeface="Calibri" pitchFamily="34" charset="0"/>
                          <a:ea typeface="ＭＳ Ｐゴシック" pitchFamily="34" charset="-128"/>
                        </a:rPr>
                        <a:t>následujících kritérií</a:t>
                      </a:r>
                      <a:endParaRPr kumimoji="0" lang="en-GB" altLang="cs-CZ" sz="1800" b="1" i="0" u="none" strike="noStrike" cap="none" normalizeH="0" baseline="0" dirty="0" smtClean="0">
                        <a:ln>
                          <a:noFill/>
                        </a:ln>
                        <a:solidFill>
                          <a:srgbClr val="8D873E"/>
                        </a:solidFill>
                        <a:effectLst/>
                        <a:latin typeface="Calibri" pitchFamily="34" charset="0"/>
                        <a:ea typeface="ＭＳ Ｐゴシック" pitchFamily="34" charset="-128"/>
                      </a:endParaRPr>
                    </a:p>
                  </a:txBody>
                  <a:tcPr marL="91423" marR="91423" marT="45727" marB="45727"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F4F4"/>
                    </a:solidFill>
                  </a:tcPr>
                </a:tc>
                <a:tc hMerge="1">
                  <a:txBody>
                    <a:bodyPr/>
                    <a:lstStyle/>
                    <a:p>
                      <a:endParaRPr lang="cs-CZ"/>
                    </a:p>
                  </a:txBody>
                  <a:tcPr/>
                </a:tc>
                <a:tc hMerge="1">
                  <a:txBody>
                    <a:bodyPr/>
                    <a:lstStyle/>
                    <a:p>
                      <a:endParaRPr lang="cs-CZ"/>
                    </a:p>
                  </a:txBody>
                  <a:tcPr/>
                </a:tc>
              </a:tr>
              <a:tr h="335313">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400" b="0" i="0" u="none" strike="noStrike" cap="none" normalizeH="0" baseline="0" smtClean="0">
                          <a:ln>
                            <a:noFill/>
                          </a:ln>
                          <a:solidFill>
                            <a:srgbClr val="2F2B20"/>
                          </a:solidFill>
                          <a:effectLst/>
                          <a:latin typeface="Calibri" pitchFamily="34" charset="0"/>
                          <a:ea typeface="ＭＳ Ｐゴシック" pitchFamily="34" charset="-128"/>
                        </a:rPr>
                        <a:t>1.</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E8E8"/>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smtClean="0">
                          <a:ln>
                            <a:noFill/>
                          </a:ln>
                          <a:solidFill>
                            <a:srgbClr val="2F2B20"/>
                          </a:solidFill>
                          <a:effectLst/>
                          <a:latin typeface="Calibri" pitchFamily="34" charset="0"/>
                          <a:ea typeface="ＭＳ Ｐゴシック" pitchFamily="34" charset="-128"/>
                        </a:rPr>
                        <a:t>Počet bolestivých kloubů</a:t>
                      </a:r>
                      <a:endParaRPr kumimoji="0" lang="en-GB" altLang="cs-CZ" sz="1600" b="0" i="0" u="none" strike="noStrike" cap="none" normalizeH="0" baseline="0" dirty="0" smtClean="0">
                        <a:ln>
                          <a:noFill/>
                        </a:ln>
                        <a:solidFill>
                          <a:srgbClr val="2F2B20"/>
                        </a:solidFill>
                        <a:effectLst/>
                        <a:latin typeface="Calibri" pitchFamily="34" charset="0"/>
                        <a:ea typeface="ＭＳ Ｐゴシック" pitchFamily="34" charset="-128"/>
                      </a:endParaRP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E8E8"/>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rgbClr val="2F2B20"/>
                          </a:solidFill>
                          <a:effectLst/>
                          <a:latin typeface="Calibri" pitchFamily="34" charset="0"/>
                          <a:ea typeface="ＭＳ Ｐゴシック" pitchFamily="34" charset="-128"/>
                        </a:rPr>
                        <a:t>≤1</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E8E8"/>
                    </a:solidFill>
                  </a:tcPr>
                </a:tc>
              </a:tr>
              <a:tr h="335313">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400" b="0" i="0" u="none" strike="noStrike" cap="none" normalizeH="0" baseline="0" smtClean="0">
                          <a:ln>
                            <a:noFill/>
                          </a:ln>
                          <a:solidFill>
                            <a:srgbClr val="2F2B20"/>
                          </a:solidFill>
                          <a:effectLst/>
                          <a:latin typeface="Calibri" pitchFamily="34" charset="0"/>
                          <a:ea typeface="ＭＳ Ｐゴシック" pitchFamily="34" charset="-128"/>
                        </a:rPr>
                        <a:t>2.</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F4F4"/>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smtClean="0">
                          <a:ln>
                            <a:noFill/>
                          </a:ln>
                          <a:solidFill>
                            <a:srgbClr val="2F2B20"/>
                          </a:solidFill>
                          <a:effectLst/>
                          <a:latin typeface="Calibri" pitchFamily="34" charset="0"/>
                          <a:ea typeface="ＭＳ Ｐゴシック" pitchFamily="34" charset="-128"/>
                        </a:rPr>
                        <a:t>Počet oteklých kloubů</a:t>
                      </a:r>
                      <a:endParaRPr kumimoji="0" lang="en-GB" altLang="cs-CZ" sz="1600" b="0" i="0" u="none" strike="noStrike" cap="none" normalizeH="0" baseline="0" dirty="0" smtClean="0">
                        <a:ln>
                          <a:noFill/>
                        </a:ln>
                        <a:solidFill>
                          <a:srgbClr val="2F2B20"/>
                        </a:solidFill>
                        <a:effectLst/>
                        <a:latin typeface="Calibri" pitchFamily="34" charset="0"/>
                        <a:ea typeface="ＭＳ Ｐゴシック" pitchFamily="34" charset="-128"/>
                      </a:endParaRP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F4F4"/>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rgbClr val="2F2B20"/>
                          </a:solidFill>
                          <a:effectLst/>
                          <a:latin typeface="Calibri" pitchFamily="34" charset="0"/>
                          <a:ea typeface="ＭＳ Ｐゴシック" pitchFamily="34" charset="-128"/>
                        </a:rPr>
                        <a:t>≤1</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F4F4"/>
                    </a:solidFill>
                  </a:tcPr>
                </a:tc>
              </a:tr>
              <a:tr h="823028">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400" b="0" i="0" u="none" strike="noStrike" cap="none" normalizeH="0" baseline="0" smtClean="0">
                          <a:ln>
                            <a:noFill/>
                          </a:ln>
                          <a:solidFill>
                            <a:srgbClr val="2F2B20"/>
                          </a:solidFill>
                          <a:effectLst/>
                          <a:latin typeface="Calibri" pitchFamily="34" charset="0"/>
                          <a:ea typeface="ＭＳ Ｐゴシック" pitchFamily="34" charset="-128"/>
                        </a:rPr>
                        <a:t>3.</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E8E8"/>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dirty="0" smtClean="0">
                          <a:ln>
                            <a:noFill/>
                          </a:ln>
                          <a:solidFill>
                            <a:srgbClr val="2F2B20"/>
                          </a:solidFill>
                          <a:effectLst/>
                          <a:latin typeface="Calibri" pitchFamily="34" charset="0"/>
                          <a:ea typeface="ＭＳ Ｐゴシック" pitchFamily="34" charset="-128"/>
                        </a:rPr>
                        <a:t>PASI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smtClean="0">
                          <a:ln>
                            <a:noFill/>
                          </a:ln>
                          <a:solidFill>
                            <a:srgbClr val="2F2B20"/>
                          </a:solidFill>
                          <a:effectLst/>
                          <a:latin typeface="Calibri" pitchFamily="34" charset="0"/>
                          <a:ea typeface="ＭＳ Ｐゴシック" pitchFamily="34" charset="-128"/>
                        </a:rPr>
                        <a:t>nebo</a:t>
                      </a:r>
                      <a:endParaRPr kumimoji="0" lang="en-GB" altLang="cs-CZ" sz="1600" b="0" i="0" u="none" strike="noStrike" cap="none" normalizeH="0" baseline="0" dirty="0" smtClean="0">
                        <a:ln>
                          <a:noFill/>
                        </a:ln>
                        <a:solidFill>
                          <a:srgbClr val="2F2B20"/>
                        </a:solidFill>
                        <a:effectLst/>
                        <a:latin typeface="Calibri" pitchFamily="34"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dirty="0" smtClean="0">
                          <a:ln>
                            <a:noFill/>
                          </a:ln>
                          <a:solidFill>
                            <a:srgbClr val="2F2B20"/>
                          </a:solidFill>
                          <a:effectLst/>
                          <a:latin typeface="Calibri" pitchFamily="34" charset="0"/>
                          <a:ea typeface="ＭＳ Ｐゴシック" pitchFamily="34" charset="-128"/>
                        </a:rPr>
                        <a:t>BSA</a:t>
                      </a:r>
                      <a:r>
                        <a:rPr kumimoji="0" lang="cs-CZ" altLang="cs-CZ" sz="1600" b="0" i="0" u="none" strike="noStrike" cap="none" normalizeH="0" baseline="0" dirty="0" smtClean="0">
                          <a:ln>
                            <a:noFill/>
                          </a:ln>
                          <a:solidFill>
                            <a:srgbClr val="2F2B20"/>
                          </a:solidFill>
                          <a:effectLst/>
                          <a:latin typeface="Calibri" pitchFamily="34" charset="0"/>
                          <a:ea typeface="ＭＳ Ｐゴシック" pitchFamily="34" charset="-128"/>
                        </a:rPr>
                        <a:t> (body </a:t>
                      </a:r>
                      <a:r>
                        <a:rPr kumimoji="0" lang="cs-CZ" altLang="cs-CZ" sz="1600" b="0" i="0" u="none" strike="noStrike" cap="none" normalizeH="0" baseline="0" dirty="0" err="1" smtClean="0">
                          <a:ln>
                            <a:noFill/>
                          </a:ln>
                          <a:solidFill>
                            <a:srgbClr val="2F2B20"/>
                          </a:solidFill>
                          <a:effectLst/>
                          <a:latin typeface="Calibri" pitchFamily="34" charset="0"/>
                          <a:ea typeface="ＭＳ Ｐゴシック" pitchFamily="34" charset="-128"/>
                        </a:rPr>
                        <a:t>surface</a:t>
                      </a:r>
                      <a:r>
                        <a:rPr kumimoji="0" lang="cs-CZ" altLang="cs-CZ" sz="1600" b="0" i="0" u="none" strike="noStrike" cap="none" normalizeH="0" baseline="0" dirty="0" smtClean="0">
                          <a:ln>
                            <a:noFill/>
                          </a:ln>
                          <a:solidFill>
                            <a:srgbClr val="2F2B20"/>
                          </a:solidFill>
                          <a:effectLst/>
                          <a:latin typeface="Calibri" pitchFamily="34" charset="0"/>
                          <a:ea typeface="ＭＳ Ｐゴシック" pitchFamily="34" charset="-128"/>
                        </a:rPr>
                        <a:t> area %)</a:t>
                      </a:r>
                      <a:endParaRPr kumimoji="0" lang="en-GB" altLang="cs-CZ" sz="1600" b="0" i="0" u="none" strike="noStrike" cap="none" normalizeH="0" baseline="0" dirty="0" smtClean="0">
                        <a:ln>
                          <a:noFill/>
                        </a:ln>
                        <a:solidFill>
                          <a:srgbClr val="2F2B20"/>
                        </a:solidFill>
                        <a:effectLst/>
                        <a:latin typeface="Calibri" pitchFamily="34" charset="0"/>
                        <a:ea typeface="ＭＳ Ｐゴシック" pitchFamily="34" charset="-128"/>
                      </a:endParaRP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E8E8"/>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rgbClr val="2F2B20"/>
                          </a:solidFill>
                          <a:effectLst/>
                          <a:latin typeface="Calibri" pitchFamily="34" charset="0"/>
                          <a:ea typeface="ＭＳ Ｐゴシック" pitchFamily="34" charset="-128"/>
                        </a:rPr>
                        <a:t>≤1</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cs-CZ" sz="1600" b="0" i="0" u="none" strike="noStrike" cap="none" normalizeH="0" baseline="0" smtClean="0">
                        <a:ln>
                          <a:noFill/>
                        </a:ln>
                        <a:solidFill>
                          <a:srgbClr val="2F2B20"/>
                        </a:solidFill>
                        <a:effectLst/>
                        <a:latin typeface="Calibri" pitchFamily="34" charset="0"/>
                        <a:ea typeface="ＭＳ Ｐゴシック"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rgbClr val="2F2B20"/>
                          </a:solidFill>
                          <a:effectLst/>
                          <a:latin typeface="Calibri" pitchFamily="34" charset="0"/>
                          <a:ea typeface="ＭＳ Ｐゴシック" pitchFamily="34" charset="-128"/>
                        </a:rPr>
                        <a:t>≤3</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E8E8"/>
                    </a:solidFill>
                  </a:tcPr>
                </a:tc>
              </a:tr>
              <a:tr h="335313">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400" b="0" i="0" u="none" strike="noStrike" cap="none" normalizeH="0" baseline="0" smtClean="0">
                          <a:ln>
                            <a:noFill/>
                          </a:ln>
                          <a:solidFill>
                            <a:srgbClr val="2F2B20"/>
                          </a:solidFill>
                          <a:effectLst/>
                          <a:latin typeface="Calibri" pitchFamily="34" charset="0"/>
                          <a:ea typeface="ＭＳ Ｐゴシック" pitchFamily="34" charset="-128"/>
                        </a:rPr>
                        <a:t>4.</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F4F4"/>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smtClean="0">
                          <a:ln>
                            <a:noFill/>
                          </a:ln>
                          <a:solidFill>
                            <a:srgbClr val="2F2B20"/>
                          </a:solidFill>
                          <a:effectLst/>
                          <a:latin typeface="Calibri" pitchFamily="34" charset="0"/>
                          <a:ea typeface="ＭＳ Ｐゴシック" pitchFamily="34" charset="-128"/>
                        </a:rPr>
                        <a:t>Hodnocení bolesti pacientem (</a:t>
                      </a:r>
                      <a:r>
                        <a:rPr kumimoji="0" lang="en-GB" altLang="cs-CZ" sz="1600" b="0" i="0" u="none" strike="noStrike" cap="none" normalizeH="0" baseline="0" dirty="0" smtClean="0">
                          <a:ln>
                            <a:noFill/>
                          </a:ln>
                          <a:solidFill>
                            <a:srgbClr val="2F2B20"/>
                          </a:solidFill>
                          <a:effectLst/>
                          <a:latin typeface="Calibri" pitchFamily="34" charset="0"/>
                          <a:ea typeface="ＭＳ Ｐゴシック" pitchFamily="34" charset="-128"/>
                        </a:rPr>
                        <a:t>VAS</a:t>
                      </a:r>
                      <a:r>
                        <a:rPr kumimoji="0" lang="cs-CZ" altLang="cs-CZ" sz="1600" b="0" i="0" u="none" strike="noStrike" cap="none" normalizeH="0" baseline="0" dirty="0" smtClean="0">
                          <a:ln>
                            <a:noFill/>
                          </a:ln>
                          <a:solidFill>
                            <a:srgbClr val="2F2B20"/>
                          </a:solidFill>
                          <a:effectLst/>
                          <a:latin typeface="Calibri" pitchFamily="34" charset="0"/>
                          <a:ea typeface="ＭＳ Ｐゴシック" pitchFamily="34" charset="-128"/>
                        </a:rPr>
                        <a:t>)</a:t>
                      </a:r>
                      <a:endParaRPr kumimoji="0" lang="en-GB" altLang="cs-CZ" sz="1600" b="0" i="0" u="none" strike="noStrike" cap="none" normalizeH="0" baseline="0" dirty="0" smtClean="0">
                        <a:ln>
                          <a:noFill/>
                        </a:ln>
                        <a:solidFill>
                          <a:srgbClr val="2F2B20"/>
                        </a:solidFill>
                        <a:effectLst/>
                        <a:latin typeface="Calibri" pitchFamily="34" charset="0"/>
                        <a:ea typeface="ＭＳ Ｐゴシック" pitchFamily="34" charset="-128"/>
                      </a:endParaRP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F4F4"/>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rgbClr val="2F2B20"/>
                          </a:solidFill>
                          <a:effectLst/>
                          <a:latin typeface="Calibri" pitchFamily="34" charset="0"/>
                          <a:ea typeface="ＭＳ Ｐゴシック" pitchFamily="34" charset="-128"/>
                        </a:rPr>
                        <a:t>≤15</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F4F4"/>
                    </a:solidFill>
                  </a:tcPr>
                </a:tc>
              </a:tr>
              <a:tr h="335313">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400" b="0" i="0" u="none" strike="noStrike" cap="none" normalizeH="0" baseline="0" smtClean="0">
                          <a:ln>
                            <a:noFill/>
                          </a:ln>
                          <a:solidFill>
                            <a:srgbClr val="2F2B20"/>
                          </a:solidFill>
                          <a:effectLst/>
                          <a:latin typeface="Calibri" pitchFamily="34" charset="0"/>
                          <a:ea typeface="ＭＳ Ｐゴシック" pitchFamily="34" charset="-128"/>
                        </a:rPr>
                        <a:t>5.</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E8E8"/>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smtClean="0">
                          <a:ln>
                            <a:noFill/>
                          </a:ln>
                          <a:solidFill>
                            <a:srgbClr val="2F2B20"/>
                          </a:solidFill>
                          <a:effectLst/>
                          <a:latin typeface="Calibri" pitchFamily="34" charset="0"/>
                          <a:ea typeface="ＭＳ Ｐゴシック" pitchFamily="34" charset="-128"/>
                        </a:rPr>
                        <a:t>Globální hodnocení aktivity pacientem (</a:t>
                      </a:r>
                      <a:r>
                        <a:rPr kumimoji="0" lang="en-GB" altLang="cs-CZ" sz="1600" b="0" i="0" u="none" strike="noStrike" cap="none" normalizeH="0" baseline="0" dirty="0" smtClean="0">
                          <a:ln>
                            <a:noFill/>
                          </a:ln>
                          <a:solidFill>
                            <a:srgbClr val="2F2B20"/>
                          </a:solidFill>
                          <a:effectLst/>
                          <a:latin typeface="Calibri" pitchFamily="34" charset="0"/>
                          <a:ea typeface="ＭＳ Ｐゴシック" pitchFamily="34" charset="-128"/>
                        </a:rPr>
                        <a:t>AS</a:t>
                      </a:r>
                      <a:r>
                        <a:rPr kumimoji="0" lang="cs-CZ" altLang="cs-CZ" sz="1600" b="0" i="0" u="none" strike="noStrike" cap="none" normalizeH="0" baseline="0" dirty="0" smtClean="0">
                          <a:ln>
                            <a:noFill/>
                          </a:ln>
                          <a:solidFill>
                            <a:srgbClr val="2F2B20"/>
                          </a:solidFill>
                          <a:effectLst/>
                          <a:latin typeface="Calibri" pitchFamily="34" charset="0"/>
                          <a:ea typeface="ＭＳ Ｐゴシック" pitchFamily="34" charset="-128"/>
                        </a:rPr>
                        <a:t>)</a:t>
                      </a:r>
                      <a:endParaRPr kumimoji="0" lang="en-GB" altLang="cs-CZ" sz="1600" b="0" i="0" u="none" strike="noStrike" cap="none" normalizeH="0" baseline="0" dirty="0" smtClean="0">
                        <a:ln>
                          <a:noFill/>
                        </a:ln>
                        <a:solidFill>
                          <a:srgbClr val="2F2B20"/>
                        </a:solidFill>
                        <a:effectLst/>
                        <a:latin typeface="Calibri" pitchFamily="34" charset="0"/>
                        <a:ea typeface="ＭＳ Ｐゴシック" pitchFamily="34" charset="-128"/>
                      </a:endParaRP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E8E8"/>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rgbClr val="2F2B20"/>
                          </a:solidFill>
                          <a:effectLst/>
                          <a:latin typeface="Calibri" pitchFamily="34" charset="0"/>
                          <a:ea typeface="ＭＳ Ｐゴシック" pitchFamily="34" charset="-128"/>
                        </a:rPr>
                        <a:t>≤20</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E8E8"/>
                    </a:solidFill>
                  </a:tcPr>
                </a:tc>
              </a:tr>
              <a:tr h="335313">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400" b="0" i="0" u="none" strike="noStrike" cap="none" normalizeH="0" baseline="0" smtClean="0">
                          <a:ln>
                            <a:noFill/>
                          </a:ln>
                          <a:solidFill>
                            <a:srgbClr val="2F2B20"/>
                          </a:solidFill>
                          <a:effectLst/>
                          <a:latin typeface="Calibri" pitchFamily="34" charset="0"/>
                          <a:ea typeface="ＭＳ Ｐゴシック" pitchFamily="34" charset="-128"/>
                        </a:rPr>
                        <a:t>6.</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F4F4"/>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rgbClr val="2F2B20"/>
                          </a:solidFill>
                          <a:effectLst/>
                          <a:latin typeface="Calibri" pitchFamily="34" charset="0"/>
                          <a:ea typeface="ＭＳ Ｐゴシック" pitchFamily="34" charset="-128"/>
                        </a:rPr>
                        <a:t>HAQ</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F4F4"/>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smtClean="0">
                          <a:ln>
                            <a:noFill/>
                          </a:ln>
                          <a:solidFill>
                            <a:srgbClr val="2F2B20"/>
                          </a:solidFill>
                          <a:effectLst/>
                          <a:latin typeface="Calibri" pitchFamily="34" charset="0"/>
                          <a:ea typeface="ＭＳ Ｐゴシック" pitchFamily="34" charset="-128"/>
                        </a:rPr>
                        <a:t>≤0.5</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F4F4"/>
                    </a:solidFill>
                  </a:tcPr>
                </a:tc>
              </a:tr>
              <a:tr h="335313">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1400" b="0" i="0" u="none" strike="noStrike" cap="none" normalizeH="0" baseline="0" smtClean="0">
                          <a:ln>
                            <a:noFill/>
                          </a:ln>
                          <a:solidFill>
                            <a:srgbClr val="2F2B20"/>
                          </a:solidFill>
                          <a:effectLst/>
                          <a:latin typeface="Calibri" pitchFamily="34" charset="0"/>
                          <a:ea typeface="ＭＳ Ｐゴシック" pitchFamily="34" charset="-128"/>
                        </a:rPr>
                        <a:t>7.</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E8E8"/>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600" b="0" i="0" u="none" strike="noStrike" cap="none" normalizeH="0" baseline="0" dirty="0" smtClean="0">
                          <a:ln>
                            <a:noFill/>
                          </a:ln>
                          <a:solidFill>
                            <a:srgbClr val="2F2B20"/>
                          </a:solidFill>
                          <a:effectLst/>
                          <a:latin typeface="Calibri" pitchFamily="34" charset="0"/>
                          <a:ea typeface="ＭＳ Ｐゴシック" pitchFamily="34" charset="-128"/>
                        </a:rPr>
                        <a:t>Počet bolestivých bodů (entezitidy)</a:t>
                      </a:r>
                      <a:endParaRPr kumimoji="0" lang="en-GB" altLang="cs-CZ" sz="1600" b="0" i="0" u="none" strike="noStrike" cap="none" normalizeH="0" baseline="0" dirty="0" smtClean="0">
                        <a:ln>
                          <a:noFill/>
                        </a:ln>
                        <a:solidFill>
                          <a:srgbClr val="2F2B20"/>
                        </a:solidFill>
                        <a:effectLst/>
                        <a:latin typeface="Calibri" pitchFamily="34" charset="0"/>
                        <a:ea typeface="ＭＳ Ｐゴシック" pitchFamily="34" charset="-128"/>
                      </a:endParaRP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E8E8"/>
                    </a:solidFill>
                  </a:tcPr>
                </a:tc>
                <a:tc>
                  <a:txBody>
                    <a:bodyPr/>
                    <a:lstStyle>
                      <a:lvl1pPr algn="l" eaLnBrk="0" hangingPunct="0">
                        <a:spcBef>
                          <a:spcPct val="20000"/>
                        </a:spcBef>
                        <a:buClr>
                          <a:schemeClr val="accent1"/>
                        </a:buClr>
                        <a:buFont typeface="Arial" pitchFamily="34" charset="0"/>
                        <a:defRPr sz="20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defRPr>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defRPr sz="1600">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defRPr sz="14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defRPr sz="12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defRPr sz="1200">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1600" b="0" i="0" u="none" strike="noStrike" cap="none" normalizeH="0" baseline="0" dirty="0" smtClean="0">
                          <a:ln>
                            <a:noFill/>
                          </a:ln>
                          <a:solidFill>
                            <a:srgbClr val="2F2B20"/>
                          </a:solidFill>
                          <a:effectLst/>
                          <a:latin typeface="Calibri" pitchFamily="34" charset="0"/>
                          <a:ea typeface="ＭＳ Ｐゴシック" pitchFamily="34" charset="-128"/>
                        </a:rPr>
                        <a:t>≤1</a:t>
                      </a:r>
                    </a:p>
                  </a:txBody>
                  <a:tcPr marL="91423" marR="91423" marT="45727" marB="45727"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E8E8"/>
                    </a:solidFill>
                  </a:tcPr>
                </a:tc>
              </a:tr>
            </a:tbl>
          </a:graphicData>
        </a:graphic>
      </p:graphicFrame>
      <p:sp>
        <p:nvSpPr>
          <p:cNvPr id="113705" name="TextBox 5"/>
          <p:cNvSpPr txBox="1">
            <a:spLocks noChangeArrowheads="1"/>
          </p:cNvSpPr>
          <p:nvPr/>
        </p:nvSpPr>
        <p:spPr bwMode="auto">
          <a:xfrm>
            <a:off x="1547813" y="6423025"/>
            <a:ext cx="62944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1"/>
              </a:buClr>
              <a:buFont typeface="Arial" pitchFamily="34" charset="0"/>
              <a:buChar char="•"/>
              <a:defRPr sz="2200">
                <a:solidFill>
                  <a:schemeClr val="tx1"/>
                </a:solidFill>
                <a:latin typeface="Calibri" pitchFamily="34" charset="0"/>
                <a:ea typeface="ＭＳ Ｐゴシック" pitchFamily="34" charset="-128"/>
              </a:defRPr>
            </a:lvl1pPr>
            <a:lvl2pPr marL="742950" indent="-285750" algn="l" eaLnBrk="0" hangingPunct="0">
              <a:spcBef>
                <a:spcPct val="20000"/>
              </a:spcBef>
              <a:buClr>
                <a:schemeClr val="accent2"/>
              </a:buClr>
              <a:buFont typeface="Arial" pitchFamily="34" charset="0"/>
              <a:buChar char="•"/>
              <a:defRPr sz="2000">
                <a:solidFill>
                  <a:schemeClr val="tx1"/>
                </a:solidFill>
                <a:latin typeface="Calibri" pitchFamily="34" charset="0"/>
                <a:ea typeface="ＭＳ Ｐゴシック" pitchFamily="34" charset="-128"/>
              </a:defRPr>
            </a:lvl2pPr>
            <a:lvl3pPr marL="1143000" indent="-228600" algn="l" eaLnBrk="0" hangingPunct="0">
              <a:spcBef>
                <a:spcPct val="20000"/>
              </a:spcBef>
              <a:buClr>
                <a:srgbClr val="D2CB6C"/>
              </a:buClr>
              <a:buFont typeface="Arial" pitchFamily="34" charset="0"/>
              <a:buChar char="•"/>
              <a:defRPr>
                <a:solidFill>
                  <a:schemeClr val="tx1"/>
                </a:solidFill>
                <a:latin typeface="Calibri" pitchFamily="34" charset="0"/>
                <a:ea typeface="ＭＳ Ｐゴシック" pitchFamily="34" charset="-128"/>
              </a:defRPr>
            </a:lvl3pPr>
            <a:lvl4pPr marL="1600200" indent="-228600" algn="l" eaLnBrk="0" hangingPunct="0">
              <a:spcBef>
                <a:spcPct val="20000"/>
              </a:spcBef>
              <a:buClr>
                <a:srgbClr val="95A39D"/>
              </a:buClr>
              <a:buFont typeface="Arial" pitchFamily="34" charset="0"/>
              <a:buChar char="•"/>
              <a:defRPr sz="1600">
                <a:solidFill>
                  <a:schemeClr val="tx1"/>
                </a:solidFill>
                <a:latin typeface="Calibri" pitchFamily="34" charset="0"/>
                <a:ea typeface="ＭＳ Ｐゴシック" pitchFamily="34" charset="-128"/>
              </a:defRPr>
            </a:lvl4pPr>
            <a:lvl5pPr marL="2057400" indent="-228600" algn="l" eaLnBrk="0" hangingPunct="0">
              <a:spcBef>
                <a:spcPct val="20000"/>
              </a:spcBef>
              <a:buClr>
                <a:srgbClr val="C89F5D"/>
              </a:buClr>
              <a:buFont typeface="Arial" pitchFamily="34" charset="0"/>
              <a:buChar char="•"/>
              <a:defRPr sz="14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Clr>
                <a:srgbClr val="C89F5D"/>
              </a:buClr>
              <a:buFont typeface="Arial" pitchFamily="34" charset="0"/>
              <a:buChar char="•"/>
              <a:defRPr sz="14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Clr>
                <a:srgbClr val="C89F5D"/>
              </a:buClr>
              <a:buFont typeface="Arial" pitchFamily="34" charset="0"/>
              <a:buChar char="•"/>
              <a:defRPr sz="14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Clr>
                <a:srgbClr val="C89F5D"/>
              </a:buClr>
              <a:buFont typeface="Arial" pitchFamily="34" charset="0"/>
              <a:buChar char="•"/>
              <a:defRPr sz="14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Clr>
                <a:srgbClr val="C89F5D"/>
              </a:buClr>
              <a:buFont typeface="Arial" pitchFamily="34" charset="0"/>
              <a:buChar char="•"/>
              <a:defRPr sz="1400">
                <a:solidFill>
                  <a:schemeClr val="tx1"/>
                </a:solidFill>
                <a:latin typeface="Calibri" pitchFamily="34" charset="0"/>
                <a:ea typeface="ＭＳ Ｐゴシック" pitchFamily="34" charset="-128"/>
              </a:defRPr>
            </a:lvl9pPr>
          </a:lstStyle>
          <a:p>
            <a:pPr algn="r" eaLnBrk="1" hangingPunct="1">
              <a:spcBef>
                <a:spcPct val="0"/>
              </a:spcBef>
              <a:buClrTx/>
              <a:buFontTx/>
              <a:buNone/>
            </a:pPr>
            <a:r>
              <a:rPr lang="en-GB" altLang="cs-CZ" sz="1000">
                <a:solidFill>
                  <a:srgbClr val="6F664C"/>
                </a:solidFill>
                <a:latin typeface="Arial" pitchFamily="34" charset="0"/>
              </a:rPr>
              <a:t>Coates LC et al. Ann Rheum Dis, 2010; 69: 48-53</a:t>
            </a:r>
          </a:p>
        </p:txBody>
      </p:sp>
    </p:spTree>
    <p:extLst>
      <p:ext uri="{BB962C8B-B14F-4D97-AF65-F5344CB8AC3E}">
        <p14:creationId xmlns:p14="http://schemas.microsoft.com/office/powerpoint/2010/main" val="18318483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sz="half" idx="1"/>
          </p:nvPr>
        </p:nvSpPr>
        <p:spPr>
          <a:xfrm>
            <a:off x="395288" y="765175"/>
            <a:ext cx="3168650" cy="2519363"/>
          </a:xfrm>
        </p:spPr>
        <p:txBody>
          <a:bodyPr>
            <a:normAutofit lnSpcReduction="10000"/>
          </a:bodyPr>
          <a:lstStyle/>
          <a:p>
            <a:pPr marL="0" indent="0">
              <a:buFontTx/>
              <a:buNone/>
              <a:defRPr/>
            </a:pPr>
            <a:r>
              <a:rPr lang="cs-CZ" sz="2800"/>
              <a:t>Tak nám zabili Ferdinanda „řekla posluhovačka panu Švejkovi......“</a:t>
            </a:r>
          </a:p>
        </p:txBody>
      </p:sp>
      <p:sp>
        <p:nvSpPr>
          <p:cNvPr id="67587" name="Rectangle 4"/>
          <p:cNvSpPr>
            <a:spLocks noChangeArrowheads="1"/>
          </p:cNvSpPr>
          <p:nvPr/>
        </p:nvSpPr>
        <p:spPr bwMode="auto">
          <a:xfrm>
            <a:off x="4140200" y="6381750"/>
            <a:ext cx="47529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a:t>J. Hašek Osudy dobrého vojáka Švejka I. </a:t>
            </a:r>
          </a:p>
        </p:txBody>
      </p:sp>
      <p:pic>
        <p:nvPicPr>
          <p:cNvPr id="67588" name="Picture 5" descr="Švejk1"/>
          <p:cNvPicPr>
            <a:picLocks noChangeAspect="1" noChangeArrowheads="1"/>
          </p:cNvPicPr>
          <p:nvPr>
            <p:ph sz="half" idx="2"/>
          </p:nvPr>
        </p:nvPicPr>
        <p:blipFill>
          <a:blip r:embed="rId2">
            <a:lum contrast="18000"/>
            <a:extLst>
              <a:ext uri="{28A0092B-C50C-407E-A947-70E740481C1C}">
                <a14:useLocalDpi xmlns:a14="http://schemas.microsoft.com/office/drawing/2010/main" val="0"/>
              </a:ext>
            </a:extLst>
          </a:blip>
          <a:srcRect/>
          <a:stretch>
            <a:fillRect/>
          </a:stretch>
        </p:blipFill>
        <p:spPr>
          <a:xfrm>
            <a:off x="3851275" y="325438"/>
            <a:ext cx="5003800" cy="4040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9" name="Rectangle 8"/>
          <p:cNvSpPr>
            <a:spLocks noChangeArrowheads="1"/>
          </p:cNvSpPr>
          <p:nvPr/>
        </p:nvSpPr>
        <p:spPr bwMode="auto">
          <a:xfrm>
            <a:off x="468313" y="4724400"/>
            <a:ext cx="82804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20000"/>
              </a:spcBef>
            </a:pPr>
            <a:r>
              <a:rPr lang="cs-CZ" altLang="cs-CZ" sz="2800"/>
              <a:t>Kromě tohoto zaměstnání byl stižen revmatismem </a:t>
            </a:r>
          </a:p>
          <a:p>
            <a:pPr eaLnBrk="1" hangingPunct="1">
              <a:spcBef>
                <a:spcPct val="20000"/>
              </a:spcBef>
            </a:pPr>
            <a:r>
              <a:rPr lang="cs-CZ" altLang="cs-CZ" sz="2800"/>
              <a:t>a mazal si pravé koleno opodeldokem. </a:t>
            </a:r>
          </a:p>
        </p:txBody>
      </p:sp>
    </p:spTree>
    <p:extLst>
      <p:ext uri="{BB962C8B-B14F-4D97-AF65-F5344CB8AC3E}">
        <p14:creationId xmlns:p14="http://schemas.microsoft.com/office/powerpoint/2010/main" val="3654899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23528" y="1081434"/>
            <a:ext cx="8229600" cy="4795838"/>
          </a:xfrm>
        </p:spPr>
        <p:txBody>
          <a:bodyPr>
            <a:normAutofit/>
          </a:bodyPr>
          <a:lstStyle/>
          <a:p>
            <a:pPr>
              <a:buFontTx/>
              <a:buNone/>
              <a:defRPr/>
            </a:pPr>
            <a:r>
              <a:rPr lang="cs-CZ" sz="3200" b="1" dirty="0">
                <a:solidFill>
                  <a:srgbClr val="FF0000"/>
                </a:solidFill>
              </a:rPr>
              <a:t>Švejk, úplná dieta, dvakrát denně vypláchnout žaludek, jednou za den klystýr</a:t>
            </a:r>
            <a:r>
              <a:rPr lang="cs-CZ" sz="3200" dirty="0"/>
              <a:t>, a jak bude dál, uvidíme. Prozatím ho odveďte do ordinačního pokoje, vypláchněte mu žaludek a dejte mu, až se vzpamatuje klystýr, ale pořádný, až bude </a:t>
            </a:r>
            <a:r>
              <a:rPr lang="cs-CZ" sz="3200" b="1" dirty="0">
                <a:solidFill>
                  <a:srgbClr val="FF0000"/>
                </a:solidFill>
              </a:rPr>
              <a:t>volat všechny svaté, aby se to jeho revma leklo a vyběhlo. </a:t>
            </a:r>
          </a:p>
          <a:p>
            <a:pPr>
              <a:buFontTx/>
              <a:buNone/>
              <a:defRPr/>
            </a:pPr>
            <a:endParaRPr lang="cs-CZ" sz="3200" dirty="0"/>
          </a:p>
          <a:p>
            <a:pPr>
              <a:buFontTx/>
              <a:buNone/>
              <a:defRPr/>
            </a:pPr>
            <a:endParaRPr lang="cs-CZ" sz="3200" dirty="0"/>
          </a:p>
        </p:txBody>
      </p:sp>
      <p:sp>
        <p:nvSpPr>
          <p:cNvPr id="68611" name="Rectangle 4"/>
          <p:cNvSpPr>
            <a:spLocks noChangeArrowheads="1"/>
          </p:cNvSpPr>
          <p:nvPr/>
        </p:nvSpPr>
        <p:spPr bwMode="auto">
          <a:xfrm>
            <a:off x="4211960" y="6524625"/>
            <a:ext cx="4500562"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cs-CZ" altLang="cs-CZ" dirty="0"/>
              <a:t>J. Hašek Osudy dobrého vojáka Švejka I. </a:t>
            </a:r>
          </a:p>
        </p:txBody>
      </p:sp>
    </p:spTree>
    <p:extLst>
      <p:ext uri="{BB962C8B-B14F-4D97-AF65-F5344CB8AC3E}">
        <p14:creationId xmlns:p14="http://schemas.microsoft.com/office/powerpoint/2010/main" val="1199226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8"/>
          <p:cNvSpPr>
            <a:spLocks noGrp="1" noChangeArrowheads="1"/>
          </p:cNvSpPr>
          <p:nvPr>
            <p:ph type="title" idx="4294967295"/>
          </p:nvPr>
        </p:nvSpPr>
        <p:spPr>
          <a:xfrm>
            <a:off x="457200" y="-171400"/>
            <a:ext cx="8219256" cy="1143000"/>
          </a:xfrm>
        </p:spPr>
        <p:txBody>
          <a:bodyPr>
            <a:normAutofit/>
          </a:bodyPr>
          <a:lstStyle/>
          <a:p>
            <a:pPr eaLnBrk="1" hangingPunct="1">
              <a:defRPr/>
            </a:pPr>
            <a:r>
              <a:rPr lang="cs-CZ" sz="2800" b="1" dirty="0" smtClean="0"/>
              <a:t>Pokrok v léčbě RA v posledních letech</a:t>
            </a:r>
            <a:endParaRPr lang="fr-FR" sz="2800" b="1" dirty="0" smtClean="0"/>
          </a:p>
        </p:txBody>
      </p:sp>
      <p:graphicFrame>
        <p:nvGraphicFramePr>
          <p:cNvPr id="91217" name="Group 81"/>
          <p:cNvGraphicFramePr>
            <a:graphicFrameLocks noGrp="1"/>
          </p:cNvGraphicFramePr>
          <p:nvPr>
            <p:extLst>
              <p:ext uri="{D42A27DB-BD31-4B8C-83A1-F6EECF244321}">
                <p14:modId xmlns:p14="http://schemas.microsoft.com/office/powerpoint/2010/main" val="1170949112"/>
              </p:ext>
            </p:extLst>
          </p:nvPr>
        </p:nvGraphicFramePr>
        <p:xfrm>
          <a:off x="161106" y="1484784"/>
          <a:ext cx="8515350" cy="4786491"/>
        </p:xfrm>
        <a:graphic>
          <a:graphicData uri="http://schemas.openxmlformats.org/drawingml/2006/table">
            <a:tbl>
              <a:tblPr/>
              <a:tblGrid>
                <a:gridCol w="1098550"/>
                <a:gridCol w="2519363"/>
                <a:gridCol w="2736850"/>
                <a:gridCol w="2160587"/>
              </a:tblGrid>
              <a:tr h="29193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endParaRPr kumimoji="0" lang="en-GB" sz="1600" b="0" i="0" u="none" strike="noStrike" cap="none" normalizeH="0" baseline="0" dirty="0" smtClean="0">
                        <a:ln>
                          <a:noFill/>
                        </a:ln>
                        <a:solidFill>
                          <a:schemeClr val="tx2"/>
                        </a:solidFill>
                        <a:effectLst/>
                        <a:latin typeface="Tahoma" pitchFamily="34" charset="0"/>
                        <a:cs typeface="Tahoma" pitchFamily="34" charset="0"/>
                      </a:endParaRPr>
                    </a:p>
                  </a:txBody>
                  <a:tcPr marT="45712" marB="45712"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smtClean="0">
                          <a:ln>
                            <a:noFill/>
                          </a:ln>
                          <a:solidFill>
                            <a:schemeClr val="tx2"/>
                          </a:solidFill>
                          <a:effectLst/>
                          <a:latin typeface="Tahoma" pitchFamily="34" charset="0"/>
                          <a:cs typeface="Tahoma" pitchFamily="34" charset="0"/>
                        </a:rPr>
                        <a:t>Léky</a:t>
                      </a:r>
                      <a:endParaRPr kumimoji="0" lang="en-US"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smtClean="0">
                          <a:ln>
                            <a:noFill/>
                          </a:ln>
                          <a:solidFill>
                            <a:schemeClr val="tx2"/>
                          </a:solidFill>
                          <a:effectLst/>
                          <a:latin typeface="Tahoma" pitchFamily="34" charset="0"/>
                          <a:cs typeface="Tahoma" pitchFamily="34" charset="0"/>
                        </a:rPr>
                        <a:t>Cíle</a:t>
                      </a:r>
                      <a:endParaRPr kumimoji="0" lang="en-US"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smtClean="0">
                          <a:ln>
                            <a:noFill/>
                          </a:ln>
                          <a:solidFill>
                            <a:schemeClr val="tx2"/>
                          </a:solidFill>
                          <a:effectLst/>
                          <a:latin typeface="Tahoma" pitchFamily="34" charset="0"/>
                          <a:cs typeface="Tahoma" pitchFamily="34" charset="0"/>
                        </a:rPr>
                        <a:t>Koncepty</a:t>
                      </a:r>
                      <a:endParaRPr kumimoji="0" lang="en-US"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93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fr-FR" sz="1600" b="0" i="0" u="none" strike="noStrike" cap="none" normalizeH="0" baseline="0" smtClean="0">
                          <a:ln>
                            <a:noFill/>
                          </a:ln>
                          <a:solidFill>
                            <a:schemeClr val="tx2"/>
                          </a:solidFill>
                          <a:effectLst/>
                          <a:latin typeface="Tahoma" pitchFamily="34" charset="0"/>
                          <a:cs typeface="Tahoma" pitchFamily="34" charset="0"/>
                        </a:rPr>
                        <a:t>1985</a:t>
                      </a:r>
                      <a:endParaRPr kumimoji="0" lang="en-US"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fr-FR" sz="1600" b="0" i="0" u="none" strike="noStrike" cap="none" normalizeH="0" baseline="0" smtClean="0">
                          <a:ln>
                            <a:noFill/>
                          </a:ln>
                          <a:solidFill>
                            <a:schemeClr val="tx2"/>
                          </a:solidFill>
                          <a:effectLst/>
                          <a:latin typeface="Tahoma" pitchFamily="34" charset="0"/>
                          <a:cs typeface="Tahoma" pitchFamily="34" charset="0"/>
                        </a:rPr>
                        <a:t>MTX/SSZ</a:t>
                      </a:r>
                      <a:endParaRPr kumimoji="0" lang="en-US"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smtClean="0">
                          <a:ln>
                            <a:noFill/>
                          </a:ln>
                          <a:solidFill>
                            <a:schemeClr val="tx2"/>
                          </a:solidFill>
                          <a:effectLst/>
                          <a:latin typeface="Tahoma" pitchFamily="34" charset="0"/>
                          <a:cs typeface="Tahoma" pitchFamily="34" charset="0"/>
                        </a:rPr>
                        <a:t>Příznaky</a:t>
                      </a:r>
                      <a:r>
                        <a:rPr kumimoji="0" lang="fr-FR" sz="1600" b="0" i="0" u="none" strike="noStrike" cap="none" normalizeH="0" baseline="0" smtClean="0">
                          <a:ln>
                            <a:noFill/>
                          </a:ln>
                          <a:solidFill>
                            <a:schemeClr val="tx2"/>
                          </a:solidFill>
                          <a:effectLst/>
                          <a:latin typeface="Tahoma" pitchFamily="34" charset="0"/>
                          <a:cs typeface="Tahoma" pitchFamily="34" charset="0"/>
                        </a:rPr>
                        <a:t> &amp; </a:t>
                      </a:r>
                      <a:r>
                        <a:rPr kumimoji="0" lang="cs-CZ" sz="1600" b="0" i="0" u="none" strike="noStrike" cap="none" normalizeH="0" baseline="0" smtClean="0">
                          <a:ln>
                            <a:noFill/>
                          </a:ln>
                          <a:solidFill>
                            <a:schemeClr val="tx2"/>
                          </a:solidFill>
                          <a:effectLst/>
                          <a:latin typeface="Tahoma" pitchFamily="34" charset="0"/>
                          <a:cs typeface="Tahoma" pitchFamily="34" charset="0"/>
                        </a:rPr>
                        <a:t>symptomy</a:t>
                      </a:r>
                      <a:endParaRPr kumimoji="0" lang="en-US"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endParaRPr kumimoji="0" lang="en-GB"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5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fr-FR" sz="1600" b="0" i="0" u="none" strike="noStrike" cap="none" normalizeH="0" baseline="0" smtClean="0">
                          <a:ln>
                            <a:noFill/>
                          </a:ln>
                          <a:solidFill>
                            <a:schemeClr val="tx2"/>
                          </a:solidFill>
                          <a:effectLst/>
                          <a:latin typeface="Tahoma" pitchFamily="34" charset="0"/>
                          <a:cs typeface="Tahoma" pitchFamily="34" charset="0"/>
                        </a:rPr>
                        <a:t>1995</a:t>
                      </a:r>
                      <a:endParaRPr kumimoji="0" lang="en-US"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smtClean="0">
                          <a:ln>
                            <a:noFill/>
                          </a:ln>
                          <a:solidFill>
                            <a:schemeClr val="tx1"/>
                          </a:solidFill>
                          <a:effectLst/>
                          <a:latin typeface="Tahoma" pitchFamily="34" charset="0"/>
                          <a:cs typeface="Tahoma" pitchFamily="34" charset="0"/>
                        </a:rPr>
                        <a:t>Kombinace</a:t>
                      </a:r>
                      <a:endParaRPr kumimoji="0" lang="en-US"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endParaRPr kumimoji="0" lang="en-GB"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endParaRPr kumimoji="0" lang="en-GB"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3493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endParaRPr kumimoji="0" lang="en-GB"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fr-FR" sz="1600" b="0" i="0" u="none" strike="noStrike" cap="none" normalizeH="0" baseline="0" smtClean="0">
                          <a:ln>
                            <a:noFill/>
                          </a:ln>
                          <a:solidFill>
                            <a:schemeClr val="tx1"/>
                          </a:solidFill>
                          <a:effectLst/>
                          <a:latin typeface="Tahoma" pitchFamily="34" charset="0"/>
                          <a:cs typeface="Tahoma" pitchFamily="34" charset="0"/>
                        </a:rPr>
                        <a:t>Leflunomide</a:t>
                      </a:r>
                      <a:endParaRPr kumimoji="0" lang="en-US"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fr-FR" sz="1600" b="0" i="0" u="none" strike="noStrike" cap="none" normalizeH="0" baseline="0" smtClean="0">
                          <a:ln>
                            <a:noFill/>
                          </a:ln>
                          <a:solidFill>
                            <a:schemeClr val="tx1"/>
                          </a:solidFill>
                          <a:effectLst/>
                          <a:latin typeface="Tahoma" pitchFamily="34" charset="0"/>
                          <a:cs typeface="Tahoma" pitchFamily="34" charset="0"/>
                          <a:sym typeface="Wingdings" pitchFamily="2" charset="2"/>
                        </a:rPr>
                        <a:t> </a:t>
                      </a:r>
                      <a:r>
                        <a:rPr kumimoji="0" lang="cs-CZ" sz="1600" b="0" i="0" u="none" strike="noStrike" cap="none" normalizeH="0" baseline="0" smtClean="0">
                          <a:ln>
                            <a:noFill/>
                          </a:ln>
                          <a:solidFill>
                            <a:schemeClr val="tx1"/>
                          </a:solidFill>
                          <a:effectLst/>
                          <a:latin typeface="Tahoma" pitchFamily="34" charset="0"/>
                          <a:cs typeface="Tahoma" pitchFamily="34" charset="0"/>
                          <a:sym typeface="Wingdings" pitchFamily="2" charset="2"/>
                        </a:rPr>
                        <a:t>Poškození kloubů</a:t>
                      </a:r>
                      <a:endParaRPr kumimoji="0" lang="en-US" sz="1600" b="0" i="0" u="none" strike="noStrike" cap="none" normalizeH="0" baseline="0" smtClean="0">
                        <a:ln>
                          <a:noFill/>
                        </a:ln>
                        <a:solidFill>
                          <a:schemeClr val="tx1"/>
                        </a:solidFill>
                        <a:effectLst/>
                        <a:latin typeface="Tahoma" pitchFamily="34" charset="0"/>
                        <a:cs typeface="Tahoma" pitchFamily="34" charset="0"/>
                        <a:sym typeface="Wingdings" pitchFamily="2" charset="2"/>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endParaRPr kumimoji="0" lang="en-GB"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45622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fr-FR" sz="1600" b="0" i="0" u="none" strike="noStrike" cap="none" normalizeH="0" baseline="0" smtClean="0">
                          <a:ln>
                            <a:noFill/>
                          </a:ln>
                          <a:solidFill>
                            <a:schemeClr val="tx2"/>
                          </a:solidFill>
                          <a:effectLst/>
                          <a:latin typeface="Tahoma" pitchFamily="34" charset="0"/>
                          <a:cs typeface="Tahoma" pitchFamily="34" charset="0"/>
                        </a:rPr>
                        <a:t>2000</a:t>
                      </a:r>
                      <a:endParaRPr kumimoji="0" lang="en-US"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fr-FR" sz="1600" b="0" i="0" u="none" strike="noStrike" cap="none" normalizeH="0" baseline="0" dirty="0" smtClean="0">
                          <a:ln>
                            <a:noFill/>
                          </a:ln>
                          <a:solidFill>
                            <a:schemeClr val="tx1"/>
                          </a:solidFill>
                          <a:effectLst/>
                          <a:latin typeface="Tahoma" pitchFamily="34" charset="0"/>
                          <a:cs typeface="Tahoma" pitchFamily="34" charset="0"/>
                        </a:rPr>
                        <a:t>TNF </a:t>
                      </a:r>
                      <a:r>
                        <a:rPr kumimoji="0" lang="cs-CZ" sz="1600" b="0" i="0" u="none" strike="noStrike" cap="none" normalizeH="0" baseline="0" dirty="0" smtClean="0">
                          <a:ln>
                            <a:noFill/>
                          </a:ln>
                          <a:solidFill>
                            <a:schemeClr val="tx1"/>
                          </a:solidFill>
                          <a:effectLst/>
                          <a:latin typeface="Tahoma" pitchFamily="34" charset="0"/>
                          <a:cs typeface="Tahoma" pitchFamily="34" charset="0"/>
                        </a:rPr>
                        <a:t>blokátory</a:t>
                      </a:r>
                      <a:endParaRPr kumimoji="0" lang="en-US" sz="1600" b="0" i="0" u="none" strike="noStrike" cap="none" normalizeH="0" baseline="0" dirty="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smtClean="0">
                          <a:ln>
                            <a:noFill/>
                          </a:ln>
                          <a:solidFill>
                            <a:schemeClr val="tx1"/>
                          </a:solidFill>
                          <a:effectLst/>
                          <a:latin typeface="Tahoma" pitchFamily="34" charset="0"/>
                          <a:cs typeface="Tahoma" pitchFamily="34" charset="0"/>
                        </a:rPr>
                        <a:t>Zastavit destrukci kloubů</a:t>
                      </a:r>
                      <a:endParaRPr kumimoji="0" lang="en-US"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smtClean="0">
                          <a:ln>
                            <a:noFill/>
                          </a:ln>
                          <a:solidFill>
                            <a:schemeClr val="tx1"/>
                          </a:solidFill>
                          <a:effectLst/>
                          <a:latin typeface="Tahoma" pitchFamily="34" charset="0"/>
                          <a:cs typeface="Tahoma" pitchFamily="34" charset="0"/>
                          <a:sym typeface="Wingdings" pitchFamily="2" charset="2"/>
                        </a:rPr>
                        <a:t>Časná léčba</a:t>
                      </a:r>
                      <a:endParaRPr kumimoji="0" lang="en-US"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5622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endParaRPr kumimoji="0" lang="en-GB"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endParaRPr kumimoji="0" lang="en-GB"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smtClean="0">
                          <a:ln>
                            <a:noFill/>
                          </a:ln>
                          <a:solidFill>
                            <a:schemeClr val="tx1"/>
                          </a:solidFill>
                          <a:effectLst/>
                          <a:latin typeface="Tahoma" pitchFamily="34" charset="0"/>
                          <a:cs typeface="Tahoma" pitchFamily="34" charset="0"/>
                        </a:rPr>
                        <a:t>Předcházet</a:t>
                      </a:r>
                      <a:r>
                        <a:rPr kumimoji="0" lang="fr-FR" sz="1600" b="0" i="0" u="none" strike="noStrike" cap="none" normalizeH="0" baseline="0" smtClean="0">
                          <a:ln>
                            <a:noFill/>
                          </a:ln>
                          <a:solidFill>
                            <a:schemeClr val="tx1"/>
                          </a:solidFill>
                          <a:effectLst/>
                          <a:latin typeface="Tahoma" pitchFamily="34" charset="0"/>
                          <a:cs typeface="Tahoma" pitchFamily="34" charset="0"/>
                        </a:rPr>
                        <a:t> </a:t>
                      </a:r>
                      <a:r>
                        <a:rPr kumimoji="0" lang="cs-CZ" sz="1600" b="0" i="0" u="none" strike="noStrike" cap="none" normalizeH="0" baseline="0" smtClean="0">
                          <a:ln>
                            <a:noFill/>
                          </a:ln>
                          <a:solidFill>
                            <a:schemeClr val="tx1"/>
                          </a:solidFill>
                          <a:effectLst/>
                          <a:latin typeface="Tahoma" pitchFamily="34" charset="0"/>
                          <a:cs typeface="Tahoma" pitchFamily="34" charset="0"/>
                        </a:rPr>
                        <a:t>destrukci</a:t>
                      </a:r>
                      <a:r>
                        <a:rPr kumimoji="0" lang="fr-FR" sz="1600" b="0" i="0" u="none" strike="noStrike" cap="none" normalizeH="0" baseline="0" smtClean="0">
                          <a:ln>
                            <a:noFill/>
                          </a:ln>
                          <a:solidFill>
                            <a:schemeClr val="tx1"/>
                          </a:solidFill>
                          <a:effectLst/>
                          <a:latin typeface="Tahoma" pitchFamily="34" charset="0"/>
                          <a:cs typeface="Tahoma" pitchFamily="34" charset="0"/>
                        </a:rPr>
                        <a:t> </a:t>
                      </a:r>
                      <a:r>
                        <a:rPr kumimoji="0" lang="cs-CZ" sz="1600" b="0" i="0" u="none" strike="noStrike" cap="none" normalizeH="0" baseline="0" smtClean="0">
                          <a:ln>
                            <a:noFill/>
                          </a:ln>
                          <a:solidFill>
                            <a:schemeClr val="tx1"/>
                          </a:solidFill>
                          <a:effectLst/>
                          <a:latin typeface="Tahoma" pitchFamily="34" charset="0"/>
                          <a:cs typeface="Tahoma" pitchFamily="34" charset="0"/>
                        </a:rPr>
                        <a:t>kloubů</a:t>
                      </a:r>
                      <a:endParaRPr kumimoji="0" lang="en-US"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80000"/>
                        <a:buFontTx/>
                        <a:buNone/>
                        <a:tabLst/>
                      </a:pPr>
                      <a:r>
                        <a:rPr kumimoji="0" lang="cs-CZ" sz="1600" b="0" i="0" u="none" strike="noStrike" cap="none" normalizeH="0" baseline="0" smtClean="0">
                          <a:ln>
                            <a:noFill/>
                          </a:ln>
                          <a:solidFill>
                            <a:schemeClr val="tx1"/>
                          </a:solidFill>
                          <a:effectLst/>
                          <a:latin typeface="Tahoma" pitchFamily="34" charset="0"/>
                          <a:cs typeface="Tahoma" pitchFamily="34" charset="0"/>
                        </a:rPr>
                        <a:t>Přísná kontrola</a:t>
                      </a:r>
                      <a:endParaRPr kumimoji="0" lang="en-US"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a:noFill/>
                    </a:lnT>
                    <a:lnB>
                      <a:noFill/>
                    </a:lnB>
                    <a:lnTlToBr>
                      <a:noFill/>
                    </a:lnTlToBr>
                    <a:lnBlToTr>
                      <a:noFill/>
                    </a:lnBlToTr>
                    <a:noFill/>
                  </a:tcPr>
                </a:tc>
              </a:tr>
              <a:tr h="45622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endParaRPr kumimoji="0" lang="en-GB"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endParaRPr kumimoji="0" lang="en-GB" sz="1600" b="0" i="0" u="none" strike="noStrike" cap="none" normalizeH="0" baseline="0" smtClean="0">
                        <a:ln>
                          <a:noFill/>
                        </a:ln>
                        <a:solidFill>
                          <a:schemeClr val="hlink"/>
                        </a:solidFill>
                        <a:effectLst/>
                        <a:latin typeface="Tahoma" pitchFamily="34" charset="0"/>
                        <a:cs typeface="Tahoma" pitchFamily="34"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endParaRPr kumimoji="0" lang="en-GB"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dirty="0" smtClean="0">
                          <a:ln>
                            <a:noFill/>
                          </a:ln>
                          <a:solidFill>
                            <a:schemeClr val="tx1"/>
                          </a:solidFill>
                          <a:effectLst/>
                          <a:latin typeface="Tahoma" pitchFamily="34" charset="0"/>
                          <a:cs typeface="Tahoma" pitchFamily="34" charset="0"/>
                        </a:rPr>
                        <a:t>Časná intenzivní léčba</a:t>
                      </a:r>
                      <a:endParaRPr kumimoji="0" lang="en-US" sz="1600" b="0" i="0" u="none" strike="noStrike" cap="none" normalizeH="0" baseline="0" dirty="0" smtClean="0">
                        <a:ln>
                          <a:noFill/>
                        </a:ln>
                        <a:solidFill>
                          <a:schemeClr val="tx1"/>
                        </a:solidFill>
                        <a:effectLst/>
                        <a:latin typeface="Tahoma" pitchFamily="34" charset="0"/>
                        <a:cs typeface="Tahoma" pitchFamily="34" charset="0"/>
                      </a:endParaRPr>
                    </a:p>
                  </a:txBody>
                  <a:tcPr marT="45712" marB="4571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45622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fr-FR" sz="1600" b="0" i="0" u="none" strike="noStrike" cap="none" normalizeH="0" baseline="0" smtClean="0">
                          <a:ln>
                            <a:noFill/>
                          </a:ln>
                          <a:solidFill>
                            <a:schemeClr val="tx2"/>
                          </a:solidFill>
                          <a:effectLst/>
                          <a:latin typeface="Tahoma" pitchFamily="34" charset="0"/>
                          <a:cs typeface="Tahoma" pitchFamily="34" charset="0"/>
                        </a:rPr>
                        <a:t>2008</a:t>
                      </a:r>
                      <a:endParaRPr kumimoji="0" lang="en-US"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smtClean="0">
                          <a:ln>
                            <a:noFill/>
                          </a:ln>
                          <a:solidFill>
                            <a:schemeClr val="tx1"/>
                          </a:solidFill>
                          <a:effectLst/>
                          <a:latin typeface="Tahoma" pitchFamily="34" charset="0"/>
                          <a:cs typeface="Tahoma" pitchFamily="34" charset="0"/>
                        </a:rPr>
                        <a:t>Další biologické léky</a:t>
                      </a:r>
                      <a:endParaRPr kumimoji="0" lang="en-GB"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smtClean="0">
                          <a:ln>
                            <a:noFill/>
                          </a:ln>
                          <a:solidFill>
                            <a:schemeClr val="tx1"/>
                          </a:solidFill>
                          <a:effectLst/>
                          <a:latin typeface="Tahoma" pitchFamily="34" charset="0"/>
                          <a:cs typeface="Tahoma" pitchFamily="34" charset="0"/>
                        </a:rPr>
                        <a:t>Remise</a:t>
                      </a:r>
                      <a:endParaRPr kumimoji="0" lang="en-US"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endParaRPr kumimoji="0" lang="en-GB"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622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smtClean="0">
                          <a:ln>
                            <a:noFill/>
                          </a:ln>
                          <a:solidFill>
                            <a:schemeClr val="tx2"/>
                          </a:solidFill>
                          <a:effectLst/>
                          <a:latin typeface="Tahoma" pitchFamily="34" charset="0"/>
                          <a:cs typeface="Tahoma" pitchFamily="34" charset="0"/>
                        </a:rPr>
                        <a:t>2010</a:t>
                      </a:r>
                      <a:endParaRPr kumimoji="0" lang="en-US" sz="1600" b="0" i="0" u="none" strike="noStrike" cap="none" normalizeH="0" baseline="0" smtClean="0">
                        <a:ln>
                          <a:noFill/>
                        </a:ln>
                        <a:solidFill>
                          <a:schemeClr val="tx2"/>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endParaRPr kumimoji="0" lang="en-GB"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smtClean="0">
                          <a:ln>
                            <a:noFill/>
                          </a:ln>
                          <a:solidFill>
                            <a:schemeClr val="tx1"/>
                          </a:solidFill>
                          <a:effectLst/>
                          <a:latin typeface="Tahoma" pitchFamily="34" charset="0"/>
                          <a:cs typeface="Tahoma" pitchFamily="34" charset="0"/>
                        </a:rPr>
                        <a:t>Remise (nová definice)</a:t>
                      </a:r>
                      <a:endParaRPr kumimoji="0" lang="en-US" sz="1600" b="0" i="0" u="none" strike="noStrike" cap="none" normalizeH="0" baseline="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dirty="0" smtClean="0">
                          <a:ln>
                            <a:noFill/>
                          </a:ln>
                          <a:solidFill>
                            <a:schemeClr val="tx1"/>
                          </a:solidFill>
                          <a:effectLst/>
                          <a:latin typeface="Tahoma" pitchFamily="34" charset="0"/>
                          <a:cs typeface="Tahoma" pitchFamily="34" charset="0"/>
                        </a:rPr>
                        <a:t>Léčba k cíli (T2T)</a:t>
                      </a:r>
                      <a:endParaRPr kumimoji="0" lang="en-GB" sz="1600" b="0" i="0" u="none" strike="noStrike" cap="none" normalizeH="0" baseline="0" dirty="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0367">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dirty="0" smtClean="0">
                          <a:ln>
                            <a:noFill/>
                          </a:ln>
                          <a:solidFill>
                            <a:schemeClr val="tx2"/>
                          </a:solidFill>
                          <a:effectLst/>
                          <a:latin typeface="Tahoma" pitchFamily="34" charset="0"/>
                          <a:cs typeface="Tahoma" pitchFamily="34" charset="0"/>
                        </a:rPr>
                        <a:t>2015</a:t>
                      </a:r>
                      <a:endParaRPr kumimoji="0" lang="en-US" sz="1600" b="0" i="0" u="none" strike="noStrike" cap="none" normalizeH="0" baseline="0" dirty="0" smtClean="0">
                        <a:ln>
                          <a:noFill/>
                        </a:ln>
                        <a:solidFill>
                          <a:schemeClr val="tx2"/>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dirty="0" smtClean="0">
                          <a:ln>
                            <a:noFill/>
                          </a:ln>
                          <a:solidFill>
                            <a:schemeClr val="tx1"/>
                          </a:solidFill>
                          <a:effectLst/>
                          <a:latin typeface="Tahoma" pitchFamily="34" charset="0"/>
                          <a:cs typeface="Tahoma" pitchFamily="34" charset="0"/>
                        </a:rPr>
                        <a:t>Biologické léky s jiným mechanizmem účinku a malé molekuly (</a:t>
                      </a:r>
                      <a:r>
                        <a:rPr kumimoji="0" lang="cs-CZ" sz="1600" b="0" i="0" u="none" strike="noStrike" cap="none" normalizeH="0" baseline="0" dirty="0" err="1" smtClean="0">
                          <a:ln>
                            <a:noFill/>
                          </a:ln>
                          <a:solidFill>
                            <a:schemeClr val="tx1"/>
                          </a:solidFill>
                          <a:effectLst/>
                          <a:latin typeface="Tahoma" pitchFamily="34" charset="0"/>
                          <a:cs typeface="Tahoma" pitchFamily="34" charset="0"/>
                        </a:rPr>
                        <a:t>csDMARDs</a:t>
                      </a:r>
                      <a:r>
                        <a:rPr kumimoji="0" lang="cs-CZ" sz="1600" b="0" i="0" u="none" strike="noStrike" cap="none" normalizeH="0" baseline="0" dirty="0" smtClean="0">
                          <a:ln>
                            <a:noFill/>
                          </a:ln>
                          <a:solidFill>
                            <a:schemeClr val="tx1"/>
                          </a:solidFill>
                          <a:effectLst/>
                          <a:latin typeface="Tahoma" pitchFamily="34" charset="0"/>
                          <a:cs typeface="Tahoma" pitchFamily="34" charset="0"/>
                        </a:rPr>
                        <a:t> a biosimilars)</a:t>
                      </a:r>
                      <a:endParaRPr kumimoji="0" lang="en-GB" sz="1600" b="0" i="0" u="none" strike="noStrike" cap="none" normalizeH="0" baseline="0" dirty="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dirty="0" smtClean="0">
                          <a:ln>
                            <a:noFill/>
                          </a:ln>
                          <a:solidFill>
                            <a:schemeClr val="tx1"/>
                          </a:solidFill>
                          <a:effectLst/>
                          <a:latin typeface="Tahoma" pitchFamily="34" charset="0"/>
                          <a:cs typeface="Tahoma" pitchFamily="34" charset="0"/>
                        </a:rPr>
                        <a:t>Remise klinická a strukturální, </a:t>
                      </a:r>
                      <a:r>
                        <a:rPr kumimoji="0" lang="cs-CZ" sz="1600" b="0" i="0" u="none" strike="noStrike" cap="none" normalizeH="0" baseline="0" dirty="0" err="1" smtClean="0">
                          <a:ln>
                            <a:noFill/>
                          </a:ln>
                          <a:solidFill>
                            <a:schemeClr val="tx1"/>
                          </a:solidFill>
                          <a:effectLst/>
                          <a:latin typeface="Tahoma" pitchFamily="34" charset="0"/>
                          <a:cs typeface="Tahoma" pitchFamily="34" charset="0"/>
                        </a:rPr>
                        <a:t>drug</a:t>
                      </a:r>
                      <a:r>
                        <a:rPr kumimoji="0" lang="cs-CZ" sz="1600" b="0" i="0" u="none" strike="noStrike" cap="none" normalizeH="0" baseline="0" dirty="0" smtClean="0">
                          <a:ln>
                            <a:noFill/>
                          </a:ln>
                          <a:solidFill>
                            <a:schemeClr val="tx1"/>
                          </a:solidFill>
                          <a:effectLst/>
                          <a:latin typeface="Tahoma" pitchFamily="34" charset="0"/>
                          <a:cs typeface="Tahoma" pitchFamily="34" charset="0"/>
                        </a:rPr>
                        <a:t> free remise </a:t>
                      </a:r>
                      <a:endParaRPr kumimoji="0" lang="en-US" sz="1600" b="0" i="0" u="none" strike="noStrike" cap="none" normalizeH="0" baseline="0" dirty="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dirty="0" smtClean="0">
                          <a:ln>
                            <a:noFill/>
                          </a:ln>
                          <a:solidFill>
                            <a:schemeClr val="tx1"/>
                          </a:solidFill>
                          <a:effectLst/>
                          <a:latin typeface="Tahoma" pitchFamily="34" charset="0"/>
                          <a:cs typeface="Tahoma" pitchFamily="34" charset="0"/>
                        </a:rPr>
                        <a:t>Treat to </a:t>
                      </a:r>
                      <a:r>
                        <a:rPr kumimoji="0" lang="cs-CZ" sz="1600" b="0" i="0" u="none" strike="noStrike" cap="none" normalizeH="0" baseline="0" dirty="0" err="1" smtClean="0">
                          <a:ln>
                            <a:noFill/>
                          </a:ln>
                          <a:solidFill>
                            <a:schemeClr val="tx1"/>
                          </a:solidFill>
                          <a:effectLst/>
                          <a:latin typeface="Tahoma" pitchFamily="34" charset="0"/>
                          <a:cs typeface="Tahoma" pitchFamily="34" charset="0"/>
                        </a:rPr>
                        <a:t>target</a:t>
                      </a:r>
                      <a:r>
                        <a:rPr kumimoji="0" lang="cs-CZ" sz="1600" b="0" i="0" u="none" strike="noStrike" cap="none" normalizeH="0" baseline="0" dirty="0" smtClean="0">
                          <a:ln>
                            <a:noFill/>
                          </a:ln>
                          <a:solidFill>
                            <a:schemeClr val="tx1"/>
                          </a:solidFill>
                          <a:effectLst/>
                          <a:latin typeface="Tahoma" pitchFamily="34" charset="0"/>
                          <a:cs typeface="Tahoma" pitchFamily="34" charset="0"/>
                        </a:rPr>
                        <a:t>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dirty="0" smtClean="0">
                          <a:ln>
                            <a:noFill/>
                          </a:ln>
                          <a:solidFill>
                            <a:schemeClr val="tx1"/>
                          </a:solidFill>
                          <a:effectLst/>
                          <a:latin typeface="Tahoma" pitchFamily="34" charset="0"/>
                          <a:cs typeface="Tahoma" pitchFamily="34" charset="0"/>
                        </a:rPr>
                        <a:t>Nové definice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cs-CZ" sz="1600" b="0" i="0" u="none" strike="noStrike" cap="none" normalizeH="0" baseline="0" dirty="0" smtClean="0">
                          <a:ln>
                            <a:noFill/>
                          </a:ln>
                          <a:solidFill>
                            <a:schemeClr val="tx1"/>
                          </a:solidFill>
                          <a:effectLst/>
                          <a:latin typeface="Tahoma" pitchFamily="34" charset="0"/>
                          <a:cs typeface="Tahoma" pitchFamily="34" charset="0"/>
                        </a:rPr>
                        <a:t>Úloha zobrazovacích metod a biomarkerů </a:t>
                      </a:r>
                      <a:endParaRPr kumimoji="0" lang="en-GB" sz="1600" b="0" i="0" u="none" strike="noStrike" cap="none" normalizeH="0" baseline="0" dirty="0" smtClean="0">
                        <a:ln>
                          <a:noFill/>
                        </a:ln>
                        <a:solidFill>
                          <a:schemeClr val="tx1"/>
                        </a:solidFill>
                        <a:effectLst/>
                        <a:latin typeface="Tahoma" pitchFamily="34" charset="0"/>
                        <a:cs typeface="Tahoma" pitchFamily="34" charset="0"/>
                      </a:endParaRPr>
                    </a:p>
                  </a:txBody>
                  <a:tcPr marT="45712" marB="45712"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18320721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Terapie revmatoidní artritidy </a:t>
            </a:r>
            <a:br>
              <a:rPr lang="cs-CZ" b="1" dirty="0" smtClean="0"/>
            </a:br>
            <a:r>
              <a:rPr lang="cs-CZ" b="1" dirty="0" smtClean="0"/>
              <a:t>– 2015 vs. 2000</a:t>
            </a:r>
            <a:endParaRPr lang="cs-CZ" b="1" dirty="0"/>
          </a:p>
        </p:txBody>
      </p:sp>
      <p:sp>
        <p:nvSpPr>
          <p:cNvPr id="3" name="Zástupný symbol pro obsah 2"/>
          <p:cNvSpPr>
            <a:spLocks noGrp="1"/>
          </p:cNvSpPr>
          <p:nvPr>
            <p:ph sz="quarter" idx="1"/>
          </p:nvPr>
        </p:nvSpPr>
        <p:spPr>
          <a:xfrm>
            <a:off x="457200" y="2060848"/>
            <a:ext cx="7467600" cy="4413104"/>
          </a:xfrm>
        </p:spPr>
        <p:txBody>
          <a:bodyPr/>
          <a:lstStyle/>
          <a:p>
            <a:r>
              <a:rPr lang="cs-CZ" dirty="0" smtClean="0"/>
              <a:t>BRASS – </a:t>
            </a:r>
            <a:r>
              <a:rPr lang="cs-CZ" dirty="0" err="1" smtClean="0"/>
              <a:t>Harward</a:t>
            </a:r>
            <a:r>
              <a:rPr lang="cs-CZ" dirty="0" smtClean="0"/>
              <a:t> Med. </a:t>
            </a:r>
            <a:r>
              <a:rPr lang="cs-CZ" dirty="0" err="1" smtClean="0"/>
              <a:t>School</a:t>
            </a:r>
            <a:endParaRPr lang="cs-CZ" dirty="0" smtClean="0"/>
          </a:p>
          <a:p>
            <a:r>
              <a:rPr lang="cs-CZ" dirty="0" smtClean="0"/>
              <a:t>Redukce </a:t>
            </a:r>
            <a:r>
              <a:rPr lang="cs-CZ" dirty="0" err="1" smtClean="0"/>
              <a:t>revmato</a:t>
            </a:r>
            <a:r>
              <a:rPr lang="cs-CZ" dirty="0" smtClean="0"/>
              <a:t>-chirurgických zákroků o 60 %</a:t>
            </a:r>
          </a:p>
          <a:p>
            <a:r>
              <a:rPr lang="cs-CZ" dirty="0" smtClean="0"/>
              <a:t>Operace cervikální myelopatie 1 měsíčně </a:t>
            </a:r>
            <a:br>
              <a:rPr lang="cs-CZ" dirty="0" smtClean="0"/>
            </a:br>
            <a:r>
              <a:rPr lang="cs-CZ" dirty="0" smtClean="0"/>
              <a:t>		1 za 6 měsíců </a:t>
            </a:r>
            <a:endParaRPr lang="cs-CZ" dirty="0"/>
          </a:p>
        </p:txBody>
      </p:sp>
      <p:cxnSp>
        <p:nvCxnSpPr>
          <p:cNvPr id="5" name="Přímá spojnice se šipkou 4"/>
          <p:cNvCxnSpPr/>
          <p:nvPr/>
        </p:nvCxnSpPr>
        <p:spPr>
          <a:xfrm>
            <a:off x="971600" y="3573016"/>
            <a:ext cx="86409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2771800" y="6093296"/>
            <a:ext cx="5400600" cy="369332"/>
          </a:xfrm>
          <a:prstGeom prst="rect">
            <a:avLst/>
          </a:prstGeom>
          <a:noFill/>
        </p:spPr>
        <p:txBody>
          <a:bodyPr wrap="square" rtlCol="0">
            <a:spAutoFit/>
          </a:bodyPr>
          <a:lstStyle/>
          <a:p>
            <a:r>
              <a:rPr lang="cs-CZ" dirty="0" smtClean="0"/>
              <a:t>M. </a:t>
            </a:r>
            <a:r>
              <a:rPr lang="cs-CZ" dirty="0" err="1" smtClean="0"/>
              <a:t>Weinblatt</a:t>
            </a:r>
            <a:r>
              <a:rPr lang="cs-CZ" dirty="0" smtClean="0"/>
              <a:t>, </a:t>
            </a:r>
            <a:r>
              <a:rPr lang="cs-CZ" dirty="0" err="1" smtClean="0"/>
              <a:t>Targeted</a:t>
            </a:r>
            <a:r>
              <a:rPr lang="cs-CZ" dirty="0" smtClean="0"/>
              <a:t> </a:t>
            </a:r>
            <a:r>
              <a:rPr lang="cs-CZ" dirty="0" err="1" smtClean="0"/>
              <a:t>Therapies</a:t>
            </a:r>
            <a:r>
              <a:rPr lang="cs-CZ" dirty="0" smtClean="0"/>
              <a:t> 2015, Nice </a:t>
            </a:r>
            <a:endParaRPr lang="cs-CZ" dirty="0"/>
          </a:p>
        </p:txBody>
      </p:sp>
    </p:spTree>
    <p:extLst>
      <p:ext uri="{BB962C8B-B14F-4D97-AF65-F5344CB8AC3E}">
        <p14:creationId xmlns:p14="http://schemas.microsoft.com/office/powerpoint/2010/main" val="761890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918939"/>
          </a:xfrm>
        </p:spPr>
        <p:txBody>
          <a:bodyPr/>
          <a:lstStyle/>
          <a:p>
            <a:r>
              <a:rPr lang="cs-CZ" sz="2600" b="1" dirty="0" smtClean="0"/>
              <a:t>Časový trend výskytu odpovědi a remise v monoterapii MTX a v kombinaci s anti TNF </a:t>
            </a:r>
            <a:endParaRPr lang="cs-CZ" sz="2600" b="1" dirty="0"/>
          </a:p>
        </p:txBody>
      </p:sp>
      <p:sp>
        <p:nvSpPr>
          <p:cNvPr id="4" name="TextovéPole 3"/>
          <p:cNvSpPr txBox="1"/>
          <p:nvPr/>
        </p:nvSpPr>
        <p:spPr>
          <a:xfrm>
            <a:off x="3995936" y="6525344"/>
            <a:ext cx="5328592" cy="338554"/>
          </a:xfrm>
          <a:prstGeom prst="rect">
            <a:avLst/>
          </a:prstGeom>
          <a:noFill/>
        </p:spPr>
        <p:txBody>
          <a:bodyPr wrap="square" rtlCol="0">
            <a:spAutoFit/>
          </a:bodyPr>
          <a:lstStyle/>
          <a:p>
            <a:r>
              <a:rPr lang="cs-CZ" sz="1600" dirty="0" smtClean="0"/>
              <a:t>Aga A-B, et al. Ann </a:t>
            </a:r>
            <a:r>
              <a:rPr lang="cs-CZ" sz="1600" dirty="0" err="1" smtClean="0"/>
              <a:t>Rheum</a:t>
            </a:r>
            <a:r>
              <a:rPr lang="cs-CZ" sz="1600" dirty="0" smtClean="0"/>
              <a:t> Dis 2015;74:381-388</a:t>
            </a:r>
            <a:endParaRPr lang="cs-CZ" sz="1600" dirty="0"/>
          </a:p>
        </p:txBody>
      </p:sp>
      <p:pic>
        <p:nvPicPr>
          <p:cNvPr id="3075"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2592" t="49406" r="2045" b="10420"/>
          <a:stretch/>
        </p:blipFill>
        <p:spPr bwMode="auto">
          <a:xfrm>
            <a:off x="1547664" y="1124744"/>
            <a:ext cx="6192688" cy="5383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2864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kýř">
  <a:themeElements>
    <a:clrScheme name="Arkýř">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Arkýř">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rkýř">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290</TotalTime>
  <Words>3800</Words>
  <Application>Microsoft Office PowerPoint</Application>
  <PresentationFormat>Předvádění na obrazovce (4:3)</PresentationFormat>
  <Paragraphs>851</Paragraphs>
  <Slides>62</Slides>
  <Notes>6</Notes>
  <HiddenSlides>0</HiddenSlides>
  <MMClips>0</MMClips>
  <ScaleCrop>false</ScaleCrop>
  <HeadingPairs>
    <vt:vector size="6" baseType="variant">
      <vt:variant>
        <vt:lpstr>Motiv</vt:lpstr>
      </vt:variant>
      <vt:variant>
        <vt:i4>1</vt:i4>
      </vt:variant>
      <vt:variant>
        <vt:lpstr>Vložené servery OLE</vt:lpstr>
      </vt:variant>
      <vt:variant>
        <vt:i4>3</vt:i4>
      </vt:variant>
      <vt:variant>
        <vt:lpstr>Nadpisy snímků</vt:lpstr>
      </vt:variant>
      <vt:variant>
        <vt:i4>62</vt:i4>
      </vt:variant>
    </vt:vector>
  </HeadingPairs>
  <TitlesOfParts>
    <vt:vector size="66" baseType="lpstr">
      <vt:lpstr>Arkýř</vt:lpstr>
      <vt:lpstr>Graf</vt:lpstr>
      <vt:lpstr>Obrázek</vt:lpstr>
      <vt:lpstr>snímek</vt:lpstr>
      <vt:lpstr>Biologická léčba v revmatologii  a problematika zkoušení nových léků </vt:lpstr>
      <vt:lpstr>Obsah přednášky </vt:lpstr>
      <vt:lpstr>Prezentace aplikace PowerPoint</vt:lpstr>
      <vt:lpstr>Prezentace aplikace PowerPoint</vt:lpstr>
      <vt:lpstr>Prezentace aplikace PowerPoint</vt:lpstr>
      <vt:lpstr>Jaké jsou cíle léčby revmatoidní artritidy </vt:lpstr>
      <vt:lpstr>Pokrok v léčbě RA v posledních letech</vt:lpstr>
      <vt:lpstr>Terapie revmatoidní artritidy  – 2015 vs. 2000</vt:lpstr>
      <vt:lpstr>Časový trend výskytu odpovědi a remise v monoterapii MTX a v kombinaci s anti TNF </vt:lpstr>
      <vt:lpstr>DMARDs v roce 2015</vt:lpstr>
      <vt:lpstr>Biologická léčba revmatických onemocnění v České republice</vt:lpstr>
      <vt:lpstr>Prezentace aplikace PowerPoint</vt:lpstr>
      <vt:lpstr>Účinnost léčby adalimumabem (HUMIRA®): Dosažení remise a nízké aktivity onemocnění (LDA)</vt:lpstr>
      <vt:lpstr>Účinnost léčby adalimumabem (HUMIRA®): Zvýšení kvality života (SF-36) během dvou let léčby</vt:lpstr>
      <vt:lpstr>Prezentace aplikace PowerPoint</vt:lpstr>
      <vt:lpstr>Nežádoucí účinky biologické léčby</vt:lpstr>
      <vt:lpstr>Palmoplantární pustulóza u pacientky léčené anti TNF léčbou</vt:lpstr>
      <vt:lpstr>Prezentace aplikace PowerPoint</vt:lpstr>
      <vt:lpstr>Řeší biologické léky všechny „unmet needs“ u parciální odpovědi na MTX?</vt:lpstr>
      <vt:lpstr>Unmet needs v léčbě revmatoidní artritidy </vt:lpstr>
      <vt:lpstr>Možné trendy v léčbě revmatoidní artritidy </vt:lpstr>
      <vt:lpstr>Prezentace aplikace PowerPoint</vt:lpstr>
      <vt:lpstr>Populace s revmatoidní artritidou v klinických studiích </vt:lpstr>
      <vt:lpstr>Klinické hodnocení u revmatoidní artritidy </vt:lpstr>
      <vt:lpstr>Prezentace aplikace PowerPoint</vt:lpstr>
      <vt:lpstr>Klinické zkoušení u revmatoidní artritidy </vt:lpstr>
      <vt:lpstr>Prezentace aplikace PowerPoint</vt:lpstr>
      <vt:lpstr>Prezentace aplikace PowerPoint</vt:lpstr>
      <vt:lpstr>Prezentace aplikace PowerPoint</vt:lpstr>
      <vt:lpstr>Hodnocení DAS (28) skóre</vt:lpstr>
      <vt:lpstr>Definice USG nálezů OMERACT</vt:lpstr>
      <vt:lpstr>Prezentace aplikace PowerPoint</vt:lpstr>
      <vt:lpstr>Prezentace aplikace PowerPoint</vt:lpstr>
      <vt:lpstr>Metodiky určení strukturální progrese u RA </vt:lpstr>
      <vt:lpstr>Prezentace aplikace PowerPoint</vt:lpstr>
      <vt:lpstr>Prezentace aplikace PowerPoint</vt:lpstr>
      <vt:lpstr>Revmatoidní artritida – zkoušení léků  - budoucnost</vt:lpstr>
      <vt:lpstr>Klasifikace axiálních spondyloartritid</vt:lpstr>
      <vt:lpstr>Ankylozující spondylitida</vt:lpstr>
      <vt:lpstr>Prezentace aplikace PowerPoint</vt:lpstr>
      <vt:lpstr>Klasifikační kritéria ASAS pro axiální SpA</vt:lpstr>
      <vt:lpstr>MRI sakroiliakálních kloubů </vt:lpstr>
      <vt:lpstr>anti TNF u ankylozující spondylitidy</vt:lpstr>
      <vt:lpstr>Prezentace aplikace PowerPoint</vt:lpstr>
      <vt:lpstr>Prezentace aplikace PowerPoint</vt:lpstr>
      <vt:lpstr>Studie s anti TNF u časné nr ax SPA</vt:lpstr>
      <vt:lpstr>Pacient s non radiografickou ax spa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Secukinumab fáze II</vt:lpstr>
      <vt:lpstr>Prezentace aplikace PowerPoint</vt:lpstr>
      <vt:lpstr>Tradiční léčba PsA (DMARDs)</vt:lpstr>
      <vt:lpstr>Biologická léčba psoriatické artritidy</vt:lpstr>
      <vt:lpstr>Hodnocení léčebné odpovědi u PsA</vt:lpstr>
      <vt:lpstr>Minimální aktivita onemocnění Minimal Disease Activity (MDA)</vt:lpstr>
      <vt:lpstr>Prezentace aplikace PowerPoint</vt:lpstr>
      <vt:lpstr>Prezentace aplikace PowerPoint</vt:lpstr>
    </vt:vector>
  </TitlesOfParts>
  <Company>Revmatologický ústav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Klinické hodnocení léků v revmatologii v současnosti a výhledy do budoucnosti </dc:title>
  <dc:creator>Špinglová Veronika</dc:creator>
  <cp:lastModifiedBy>Špinglová Veronika</cp:lastModifiedBy>
  <cp:revision>42</cp:revision>
  <cp:lastPrinted>2015-04-07T06:17:19Z</cp:lastPrinted>
  <dcterms:created xsi:type="dcterms:W3CDTF">2015-03-24T07:53:09Z</dcterms:created>
  <dcterms:modified xsi:type="dcterms:W3CDTF">2015-04-16T07:00:17Z</dcterms:modified>
</cp:coreProperties>
</file>