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7" r:id="rId2"/>
    <p:sldId id="401" r:id="rId3"/>
    <p:sldId id="428" r:id="rId4"/>
    <p:sldId id="402" r:id="rId5"/>
    <p:sldId id="403" r:id="rId6"/>
    <p:sldId id="404" r:id="rId7"/>
    <p:sldId id="405" r:id="rId8"/>
    <p:sldId id="406" r:id="rId9"/>
    <p:sldId id="407" r:id="rId10"/>
    <p:sldId id="408" r:id="rId11"/>
    <p:sldId id="409" r:id="rId12"/>
    <p:sldId id="410" r:id="rId13"/>
    <p:sldId id="411" r:id="rId14"/>
    <p:sldId id="422" r:id="rId15"/>
    <p:sldId id="429" r:id="rId16"/>
    <p:sldId id="430" r:id="rId17"/>
    <p:sldId id="437" r:id="rId18"/>
    <p:sldId id="438" r:id="rId19"/>
    <p:sldId id="439" r:id="rId20"/>
    <p:sldId id="440" r:id="rId21"/>
    <p:sldId id="441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457" r:id="rId35"/>
    <p:sldId id="458" r:id="rId36"/>
    <p:sldId id="459" r:id="rId37"/>
    <p:sldId id="460" r:id="rId38"/>
    <p:sldId id="461" r:id="rId39"/>
    <p:sldId id="462" r:id="rId40"/>
    <p:sldId id="463" r:id="rId41"/>
    <p:sldId id="464" r:id="rId42"/>
    <p:sldId id="465" r:id="rId43"/>
    <p:sldId id="467" r:id="rId44"/>
    <p:sldId id="468" r:id="rId45"/>
    <p:sldId id="472" r:id="rId46"/>
    <p:sldId id="412" r:id="rId47"/>
    <p:sldId id="470" r:id="rId48"/>
    <p:sldId id="483" r:id="rId49"/>
    <p:sldId id="485" r:id="rId50"/>
    <p:sldId id="486" r:id="rId51"/>
    <p:sldId id="473" r:id="rId52"/>
    <p:sldId id="423" r:id="rId53"/>
    <p:sldId id="427" r:id="rId54"/>
    <p:sldId id="376" r:id="rId55"/>
    <p:sldId id="487" r:id="rId56"/>
    <p:sldId id="377" r:id="rId57"/>
    <p:sldId id="488" r:id="rId58"/>
    <p:sldId id="489" r:id="rId59"/>
    <p:sldId id="490" r:id="rId60"/>
    <p:sldId id="491" r:id="rId61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3A5925"/>
    <a:srgbClr val="FFFF00"/>
    <a:srgbClr val="F838CF"/>
    <a:srgbClr val="5B9BD5"/>
    <a:srgbClr val="FF9999"/>
    <a:srgbClr val="040F7C"/>
    <a:srgbClr val="C00000"/>
    <a:srgbClr val="D5F33D"/>
    <a:srgbClr val="BFF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88723" autoAdjust="0"/>
  </p:normalViewPr>
  <p:slideViewPr>
    <p:cSldViewPr snapToGrid="0">
      <p:cViewPr varScale="1">
        <p:scale>
          <a:sx n="103" d="100"/>
          <a:sy n="103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1" cy="495029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1"/>
            <a:ext cx="2918831" cy="495029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E423B57E-04EA-45FB-881C-455BF8EC16EB}" type="datetimeFigureOut">
              <a:rPr lang="cs-CZ" smtClean="0"/>
              <a:t>22.01.2020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B3B1C4B3-DDF2-43A8-9240-5BEEA255482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879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1" cy="495029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1"/>
            <a:ext cx="2918831" cy="495029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3CAC0921-AD06-4D8F-AF34-084C3568FC08}" type="datetimeFigureOut">
              <a:rPr lang="cs-CZ" smtClean="0"/>
              <a:t>22.01.2020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F1E52E59-130B-4718-8A76-E92A66DA046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788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BC6100-9DDE-4116-8160-F2200CB60C75}" type="slidenum">
              <a:rPr lang="cs-CZ" altLang="cs-CZ" smtClean="0"/>
              <a:pPr>
                <a:defRPr/>
              </a:pPr>
              <a:t>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47683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52E59-130B-4718-8A76-E92A66DA046B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567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52E59-130B-4718-8A76-E92A66DA046B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5719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52E59-130B-4718-8A76-E92A66DA046B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555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52E59-130B-4718-8A76-E92A66DA046B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0788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52E59-130B-4718-8A76-E92A66DA046B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2802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52E59-130B-4718-8A76-E92A66DA046B}" type="slidenum">
              <a:rPr lang="cs-CZ" smtClean="0"/>
              <a:t>49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8180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52E59-130B-4718-8A76-E92A66DA046B}" type="slidenum">
              <a:rPr lang="cs-CZ" smtClean="0"/>
              <a:t>56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529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D547-E970-4EF5-BF44-78978B7261C4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82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707A2-9791-42AC-96EE-7A525AF418A1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460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6780-E857-4B2D-8086-80EDE792FBA0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523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66F21-41E7-4627-8CAE-3334FECD1AF5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532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0E03-7CC2-4EEE-8BF1-7AFCA1C52548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038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FC3A-6B29-4BB1-8B72-18A027576828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0588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F4C0-8CD4-4BF2-9D66-861664AC0BE4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633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F56C-249D-4E70-9652-D7F945463D88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318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CB90-183F-4248-B8C0-CC9F4153B250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665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1D8CD-62D6-4408-80FE-FDAF05D82811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649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25C-0BCE-42BE-976F-D54A1761A508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723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844EA-44D8-4955-B5D2-AAF218066190}" type="datetime1">
              <a:rPr lang="cs-CZ" smtClean="0"/>
              <a:t>22.01.2020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BD979-D4EE-480B-993C-92A2E9B559E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55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mapa+%C4%8D%C3%ADny&amp;source=images&amp;cd=&amp;docid=NlGtbRN24DNpeM&amp;tbnid=nEx4OlFcxtFy-M:&amp;ved=0CAUQjRw&amp;url=http://oldkas.upol.cz/mapy-dl.php&amp;ei=Z4WjUbCPL8PZPMTagYAL&amp;bvm=bv.47008514,d.ZWU&amp;psig=AFQjCNFqbnmj8VEP4VC0DifzidGVnptcDA&amp;ust=136975741023436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facebook.com/photo.php?fbid=558979587463796&amp;set=a.163303223698103.40163.146314805396945&amp;type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3.jpeg"/><Relationship Id="rId4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.emf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78498" y="662472"/>
            <a:ext cx="11158027" cy="3023120"/>
          </a:xfrm>
          <a:solidFill>
            <a:srgbClr val="FFFFCC"/>
          </a:solidFill>
          <a:ln w="3810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cs-CZ" altLang="cs-CZ" sz="4800" b="1" i="1" dirty="0" smtClean="0">
                <a:solidFill>
                  <a:srgbClr val="040F7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AKUPUNKTURA A MEDICÍNA ZALOŽENÁ NA DŮKAZECH</a:t>
            </a:r>
            <a:br>
              <a:rPr lang="cs-CZ" altLang="cs-CZ" sz="4800" b="1" i="1" dirty="0" smtClean="0">
                <a:solidFill>
                  <a:srgbClr val="040F7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cs-CZ" altLang="cs-CZ" sz="2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/>
            </a:r>
            <a:br>
              <a:rPr lang="cs-CZ" altLang="cs-CZ" sz="2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cs-CZ" altLang="cs-CZ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Dialog </a:t>
            </a:r>
            <a:r>
              <a:rPr lang="cs-CZ" altLang="cs-CZ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nebo </a:t>
            </a:r>
            <a:r>
              <a:rPr lang="cs-CZ" altLang="cs-CZ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konflikt?</a:t>
            </a:r>
            <a:br>
              <a:rPr lang="cs-CZ" altLang="cs-CZ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endParaRPr lang="cs-CZ" altLang="cs-CZ" sz="3200" b="1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927350" y="3993503"/>
            <a:ext cx="6400800" cy="225800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cs-CZ" altLang="cs-CZ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Petr Fiala</a:t>
            </a:r>
            <a:endParaRPr lang="cs-CZ" altLang="cs-CZ" sz="2800" b="1" dirty="0">
              <a:solidFill>
                <a:srgbClr val="040F7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cs-CZ" altLang="cs-CZ" sz="2000" b="1" dirty="0" smtClean="0">
                <a:solidFill>
                  <a:srgbClr val="040F7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1. LF UK Praha, IPVZ Praha</a:t>
            </a:r>
          </a:p>
          <a:p>
            <a:pPr algn="ctr">
              <a:lnSpc>
                <a:spcPct val="80000"/>
              </a:lnSpc>
              <a:defRPr/>
            </a:pPr>
            <a:endParaRPr lang="cs-CZ" altLang="cs-CZ" sz="2000" b="1" dirty="0">
              <a:solidFill>
                <a:srgbClr val="040F7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20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Fórum českých e</a:t>
            </a:r>
            <a:r>
              <a:rPr lang="cs-CZ" altLang="cs-CZ" sz="20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tických komisí</a:t>
            </a:r>
            <a:endParaRPr lang="cs-CZ" altLang="cs-CZ" sz="600" b="1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Praha 23. 1. 2020</a:t>
            </a:r>
          </a:p>
          <a:p>
            <a:pPr>
              <a:lnSpc>
                <a:spcPct val="80000"/>
              </a:lnSpc>
              <a:defRPr/>
            </a:pPr>
            <a:endParaRPr lang="cs-CZ" altLang="cs-CZ" sz="2000" b="1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3128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Hádej, 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kde je napsáno…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„Bylo nebe a země,</a:t>
            </a:r>
          </a:p>
          <a:p>
            <a:pPr marL="0" indent="0" algn="ctr">
              <a:buNone/>
            </a:pPr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ž potom se zrodily všechny věci…“</a:t>
            </a:r>
          </a:p>
          <a:p>
            <a:pPr marL="0" indent="0" algn="ctr">
              <a:buNone/>
            </a:pP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687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251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Řešení: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135" y="1343609"/>
            <a:ext cx="4991877" cy="4226768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Bylo nebe a země</a:t>
            </a:r>
          </a:p>
          <a:p>
            <a:pPr marL="0" indent="0" algn="ctr">
              <a:buNone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Až potom se zrodily všechny věci</a:t>
            </a: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Byly všechny věci</a:t>
            </a: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Až potom byl muž a žena</a:t>
            </a: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Byl muž a žena</a:t>
            </a: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Až potom byl manžel a manželka</a:t>
            </a: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Byl manžel a manželka</a:t>
            </a: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Až potom byl otec a syn</a:t>
            </a: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Byl otec a syn ….</a:t>
            </a:r>
          </a:p>
          <a:p>
            <a:pPr marL="0" indent="0" algn="ctr">
              <a:buNone/>
            </a:pPr>
            <a:endParaRPr lang="cs-CZ" sz="900" b="1" dirty="0" smtClean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cs-CZ" sz="19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Kniha proměn (I-t´ing), seřazení trigramů II, </a:t>
            </a:r>
            <a:r>
              <a:rPr lang="cs-CZ" sz="19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Vznik: </a:t>
            </a:r>
            <a:r>
              <a:rPr lang="cs-CZ" sz="19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stol. </a:t>
            </a:r>
            <a:r>
              <a:rPr lang="cs-CZ" sz="19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př. n. l. , </a:t>
            </a:r>
            <a:r>
              <a:rPr lang="cs-CZ" sz="19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autor: neznámý </a:t>
            </a:r>
            <a:endParaRPr lang="cs-CZ" sz="19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96000" y="1343609"/>
            <a:ext cx="5109989" cy="26161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počátku stvořil Bůh nebe a zemi.</a:t>
            </a:r>
          </a:p>
          <a:p>
            <a:pPr algn="ctr"/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Země pak byla nesličná a pustá, </a:t>
            </a:r>
          </a:p>
          <a:p>
            <a:pPr algn="ctr"/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tma byly nad propastí…</a:t>
            </a:r>
          </a:p>
          <a:p>
            <a:pPr algn="ctr"/>
            <a:endParaRPr lang="cs-CZ" sz="22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1, 1-2 (Bible kralická) </a:t>
            </a:r>
          </a:p>
          <a:p>
            <a:pPr algn="r"/>
            <a:r>
              <a:rPr lang="cs-CZ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cs-CZ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10.-2. stol. př. n. l. </a:t>
            </a:r>
          </a:p>
          <a:p>
            <a:pPr algn="r"/>
            <a:r>
              <a:rPr lang="cs-CZ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(Někdy: 15.-13. stol. př. n. l.)</a:t>
            </a:r>
            <a:endParaRPr lang="cs-CZ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2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181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Hádej, kde je napsáno…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74125" y="2281646"/>
            <a:ext cx="5808617" cy="18026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„Kdo nakládá se světem</a:t>
            </a:r>
          </a:p>
          <a:p>
            <a:pPr marL="0" indent="0" algn="ctr">
              <a:buNone/>
            </a:pPr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htěje ho získat</a:t>
            </a:r>
          </a:p>
          <a:p>
            <a:pPr marL="0" indent="0" algn="ctr">
              <a:buNone/>
            </a:pP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vidím, že neuspěje…“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0371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572" y="2204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Řešení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83680" y="1774261"/>
            <a:ext cx="3960223" cy="3180294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Neboť kdo by chtěl zachránit svůj život, ten o něj přijde; </a:t>
            </a:r>
            <a:endParaRPr lang="cs-CZ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kdo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však přijde o život pro mne a pro evangelium, zachrání jej. </a:t>
            </a:r>
          </a:p>
          <a:p>
            <a:pPr marL="0" indent="0" algn="r">
              <a:buNone/>
            </a:pPr>
            <a:endParaRPr lang="cs-CZ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cs-C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Markovo evangelium 8, 35-36, ekumenický překlad                       vznik: 40 – 70 n. l. </a:t>
            </a: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273939" y="1775706"/>
            <a:ext cx="5138058" cy="32624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Kdo nakládá se světem</a:t>
            </a:r>
          </a:p>
          <a:p>
            <a:pPr algn="ctr"/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chtěje 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získat</a:t>
            </a:r>
          </a:p>
          <a:p>
            <a:pPr algn="ctr"/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vidím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že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neuspěje…</a:t>
            </a:r>
          </a:p>
          <a:p>
            <a:pPr algn="ctr"/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kdo s ním tak nakládá, prohraje</a:t>
            </a:r>
          </a:p>
          <a:p>
            <a:pPr algn="ctr"/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kdyby se jí zmocnil, ztratí ji!</a:t>
            </a:r>
          </a:p>
          <a:p>
            <a:pPr algn="ctr"/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Tao-te-t´ing, zpěv 29, překlad Bohumil Mathesius, vznik: cca 600 let př. n. l. , autor: snad Lao´c </a:t>
            </a:r>
          </a:p>
          <a:p>
            <a:pPr algn="ctr"/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7512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0168" y="607722"/>
            <a:ext cx="10515600" cy="98781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Společný hardware i software?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94115"/>
            <a:ext cx="10515600" cy="3284376"/>
          </a:xfrm>
        </p:spPr>
        <p:txBody>
          <a:bodyPr>
            <a:normAutofit lnSpcReduction="10000"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Pokud vidíme, že podobné myšlenky či nápady měli učenci na obou koních zeměkoule v oddělených civilizacích v době, kdy se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nemohli inspirovat jedni druhými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musíme chtě nechtě pracovat s myšlenkou na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podobný hardware i software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který pracuje všude na světě přibližně se stejnými informacemi a s obdobnou logikou řešení.</a:t>
            </a:r>
          </a:p>
          <a:p>
            <a:pPr marL="0" indent="0">
              <a:buNone/>
            </a:pPr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Pak by nemuselo překvapit ani to, že podobné myšlenky se zrodily v hlavách podobně smýšlejících „lékařů“ na obou koncích naší zeměkoule…</a:t>
            </a:r>
          </a:p>
          <a:p>
            <a:pPr marL="0" indent="0">
              <a:buNone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598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9837" y="239585"/>
            <a:ext cx="10515600" cy="86227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Společné kořeny medicíny?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9" y="867747"/>
            <a:ext cx="2238800" cy="2753724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45429" y="15768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23789" y="1074801"/>
            <a:ext cx="8375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Hippokrates (470 – 377 př. n. l.)</a:t>
            </a:r>
            <a:r>
              <a:rPr lang="cs-CZ" sz="2000" dirty="0" smtClean="0"/>
              <a:t>, „otec medicíny“. Vždy viděl pacienta jako celek, a ne jen jeho diagnózu: </a:t>
            </a:r>
            <a:r>
              <a:rPr lang="cs-CZ" sz="2000" b="1" dirty="0" smtClean="0"/>
              <a:t>„Je zbytečné léčit oko bez hlavy, hlavu bez těla a tělo bez duše.“</a:t>
            </a:r>
            <a:r>
              <a:rPr lang="cs-CZ" sz="2000" dirty="0" smtClean="0"/>
              <a:t> Od něho a jeho žáků známe „Corpus Hippocraticum“ – dílo o 60 svazcích se základy tehdejší (i moderní) medicíny. Kromě </a:t>
            </a:r>
            <a:r>
              <a:rPr lang="cs-CZ" sz="2000" b="1" dirty="0" smtClean="0"/>
              <a:t>„Hippokratovy přísahy“</a:t>
            </a:r>
            <a:r>
              <a:rPr lang="cs-CZ" sz="2000" dirty="0" smtClean="0"/>
              <a:t> známe i řadu dalších citátů, např.:</a:t>
            </a:r>
            <a:r>
              <a:rPr lang="cs-CZ" sz="2000" b="1" dirty="0" smtClean="0"/>
              <a:t> „Život je krátký, umění dlouhé, příležitost prchavá, pokusy nejisté, posouzení nesnadné … přece však musíme léčit.“</a:t>
            </a:r>
            <a:endParaRPr lang="cs-CZ" sz="20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59837" y="3590179"/>
            <a:ext cx="82949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I dávná Čína má svého lékaře-lidumila: </a:t>
            </a:r>
            <a:r>
              <a:rPr lang="cs-CZ" sz="2400" b="1" dirty="0" smtClean="0">
                <a:solidFill>
                  <a:srgbClr val="C00000"/>
                </a:solidFill>
              </a:rPr>
              <a:t>Sun-s´-miao (581 – 682 n. l.)</a:t>
            </a:r>
            <a:r>
              <a:rPr lang="cs-CZ" sz="2000" dirty="0" smtClean="0"/>
              <a:t>. Podobně jako Hippokrates a jako buddhisticky orientovaný lékař viděl člověka vždy jako celek: </a:t>
            </a:r>
            <a:r>
              <a:rPr lang="cs-CZ" sz="2000" b="1" dirty="0" smtClean="0"/>
              <a:t>„Dobrý lékař se potýká s nemocemi člověka a je protknut soucitem a láskou. Zůstává věren slibu pomáhat každému trpícímu v jeho bolestech, aniž by měl na zřeteli vlastní důstojnost, bohatství a stáří nemocného … považuje nakonec všechny nemocné za své přátele a bratry.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82" y="3303037"/>
            <a:ext cx="2066055" cy="307153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67374" y="5709680"/>
            <a:ext cx="805674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 VŽDY VNÍMÁN JAKO CELEK, NIKOLIV JEN JAKO POUHÁ DIAGNÓZA</a:t>
            </a:r>
            <a:endParaRPr lang="cs-CZ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9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44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Společné kořeny akupunktury?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3125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Pak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ovšem nemuselo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nikoho překvapit, že myšlenka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stimulovat určitá místa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proti bolesti nebo jiným nemocem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která se později začala nazývat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akupunkturními 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mohla napadnout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zcela 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nezávisle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lidi 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dávnověku jak ve Střední Evropě, tak i v dávné Číně.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Není přitom vůbec vyloučeno, že se všechno odehrálo ještě 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daleko dřív a úplně jinde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„Ke kořenům“ – „Ad fontes“: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pokusíme se (podobně jako renesanční učenci a protestantští reformátoři) podívat, jak to je s kořeny akupunktury a odpovědět si na otázku</a:t>
            </a:r>
          </a:p>
          <a:p>
            <a:pPr marL="0" indent="0" algn="ctr">
              <a:buNone/>
            </a:pPr>
            <a:endParaRPr lang="cs-CZ" sz="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ODKUD VLASTNĚ POCHÁZÍ AKUPUNKTURA?</a:t>
            </a:r>
            <a:endParaRPr lang="cs-CZ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503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99796" y="501649"/>
            <a:ext cx="9511004" cy="7064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Čínská stopa</a:t>
            </a:r>
            <a:endParaRPr lang="cs-CZ" altLang="cs-CZ" sz="3600" b="1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4834" y="1632857"/>
            <a:ext cx="9999306" cy="29951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Zdá se, že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čínské kořeny akupunktury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jsou dnes už natolik zažité, že nikoho ani stínem nenapadne, že by tomu mohlo být jinak. 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Většinou se soudí, že akupunktura jako taková vznikla někdy před 4000 lety (tj. v době cca 2 tis. let př. n. l.), podle jiných to mohlo být dokonce ještě dříve, snad před 10 tis. lety.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Všechny „důkazy“ z této doby jsou ovšem ve staré Číně jen nepřímé a jsou založeny pouze na archeologických nálezech.</a:t>
            </a:r>
            <a:endParaRPr lang="cs-CZ" altLang="cs-CZ" sz="24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22708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7AABB35-AA07-420F-8735-B1FF64ED0AE8}" type="slidenum">
              <a:rPr lang="cs-CZ" altLang="cs-CZ" sz="1400"/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 dirty="0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4278" y="274638"/>
            <a:ext cx="8876522" cy="9588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Nejdůležitější čínská archeologická naleziště</a:t>
            </a:r>
            <a:endParaRPr lang="cs-CZ" altLang="cs-CZ" sz="3600" b="1" i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2292" name="Picture 3" descr="fyzickageografie">
            <a:hlinkClick r:id="rId3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6689" y="1741488"/>
            <a:ext cx="6778625" cy="45259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Oval 4"/>
          <p:cNvSpPr>
            <a:spLocks noChangeArrowheads="1"/>
          </p:cNvSpPr>
          <p:nvPr/>
        </p:nvSpPr>
        <p:spPr bwMode="auto">
          <a:xfrm>
            <a:off x="7525674" y="3789362"/>
            <a:ext cx="144463" cy="142875"/>
          </a:xfrm>
          <a:prstGeom prst="ellipse">
            <a:avLst/>
          </a:prstGeom>
          <a:solidFill>
            <a:srgbClr val="EC1808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2294" name="Oval 5"/>
          <p:cNvSpPr>
            <a:spLocks noChangeArrowheads="1"/>
          </p:cNvSpPr>
          <p:nvPr/>
        </p:nvSpPr>
        <p:spPr bwMode="auto">
          <a:xfrm>
            <a:off x="5912012" y="4122739"/>
            <a:ext cx="144462" cy="142875"/>
          </a:xfrm>
          <a:prstGeom prst="ellipse">
            <a:avLst/>
          </a:prstGeom>
          <a:solidFill>
            <a:srgbClr val="EC1808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2295" name="Oval 6"/>
          <p:cNvSpPr>
            <a:spLocks noChangeArrowheads="1"/>
          </p:cNvSpPr>
          <p:nvPr/>
        </p:nvSpPr>
        <p:spPr bwMode="auto">
          <a:xfrm>
            <a:off x="7274719" y="2997201"/>
            <a:ext cx="144462" cy="142875"/>
          </a:xfrm>
          <a:prstGeom prst="ellipse">
            <a:avLst/>
          </a:prstGeom>
          <a:solidFill>
            <a:srgbClr val="EC1808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6996114" y="2230439"/>
            <a:ext cx="1906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Chou-kou-tien</a:t>
            </a:r>
          </a:p>
        </p:txBody>
      </p:sp>
      <p:sp>
        <p:nvSpPr>
          <p:cNvPr id="12297" name="Line 8"/>
          <p:cNvSpPr>
            <a:spLocks noChangeShapeType="1"/>
          </p:cNvSpPr>
          <p:nvPr/>
        </p:nvSpPr>
        <p:spPr bwMode="auto">
          <a:xfrm flipH="1">
            <a:off x="7464425" y="2627314"/>
            <a:ext cx="215900" cy="27146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6816725" y="4292601"/>
            <a:ext cx="1187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Fun-den</a:t>
            </a:r>
          </a:p>
        </p:txBody>
      </p:sp>
      <p:sp>
        <p:nvSpPr>
          <p:cNvPr id="12299" name="Line 10"/>
          <p:cNvSpPr>
            <a:spLocks noChangeShapeType="1"/>
          </p:cNvSpPr>
          <p:nvPr/>
        </p:nvSpPr>
        <p:spPr bwMode="auto">
          <a:xfrm>
            <a:off x="5448300" y="3860801"/>
            <a:ext cx="431800" cy="288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2300" name="Line 11"/>
          <p:cNvSpPr>
            <a:spLocks noChangeShapeType="1"/>
          </p:cNvSpPr>
          <p:nvPr/>
        </p:nvSpPr>
        <p:spPr bwMode="auto">
          <a:xfrm flipV="1">
            <a:off x="7319964" y="3932236"/>
            <a:ext cx="144461" cy="3603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2301" name="Text Box 12"/>
          <p:cNvSpPr txBox="1">
            <a:spLocks noChangeArrowheads="1"/>
          </p:cNvSpPr>
          <p:nvPr/>
        </p:nvSpPr>
        <p:spPr bwMode="auto">
          <a:xfrm>
            <a:off x="4872038" y="3429001"/>
            <a:ext cx="1187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S´chuan</a:t>
            </a:r>
          </a:p>
        </p:txBody>
      </p:sp>
      <p:sp>
        <p:nvSpPr>
          <p:cNvPr id="12302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pic>
        <p:nvPicPr>
          <p:cNvPr id="12304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62" y="1285875"/>
            <a:ext cx="3728791" cy="218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Line 8"/>
          <p:cNvSpPr>
            <a:spLocks noChangeShapeType="1"/>
          </p:cNvSpPr>
          <p:nvPr/>
        </p:nvSpPr>
        <p:spPr bwMode="auto">
          <a:xfrm>
            <a:off x="5486401" y="2571751"/>
            <a:ext cx="1743075" cy="4873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51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1845" y="274638"/>
            <a:ext cx="10028205" cy="1143000"/>
          </a:xfrm>
        </p:spPr>
        <p:txBody>
          <a:bodyPr/>
          <a:lstStyle/>
          <a:p>
            <a:pPr algn="ctr">
              <a:defRPr/>
            </a:pPr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Mytologičtí vládci</a:t>
            </a:r>
            <a:endParaRPr lang="cs-CZ" sz="3600" b="1" dirty="0">
              <a:cs typeface="Arial" panose="020B0604020202020204" pitchFamily="34" charset="0"/>
            </a:endParaRP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942975" y="1417639"/>
            <a:ext cx="9848849" cy="4708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Podle Číňanů je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historie tradiční čínské medicíny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spjatá s jejich mytologickými císaři (Pozn.: Dnešní vžitý název TCM jako </a:t>
            </a:r>
            <a:r>
              <a:rPr lang="cs-CZ" altLang="cs-CZ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terminus technicus 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pochází ovšem až ze 2. poloviny 20. století).</a:t>
            </a:r>
            <a:endParaRPr lang="cs-CZ" altLang="cs-CZ" sz="2400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 nich se nejčastěji odvolávají na dva: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Fu-Si</a:t>
            </a:r>
            <a:r>
              <a:rPr lang="cs-CZ" alt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měl žít v době cca mezi lety 2852 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2737 př. n. l. a měl dát svému lidu 9 typů kovových jehel;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Chuang-ti (Žlutý císař),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měl žít v době cca mezi lety 2697 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2597 př. n. l. a měl dát svému lidu slavný lékařský kodex Nei-t´ing-Su-Wen (Kniha o vnitřních chorobách).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se ale musíme zeptat: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 TO VŮBEC MOŽNÉ?</a:t>
            </a:r>
            <a:endParaRPr lang="cs-CZ" altLang="cs-CZ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35658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15751" y="739807"/>
            <a:ext cx="9144000" cy="771751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Obsah:</a:t>
            </a:r>
            <a:endParaRPr 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15751" y="2024742"/>
            <a:ext cx="8545286" cy="2948473"/>
          </a:xfr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cs-CZ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Interaktivní úvod</a:t>
            </a:r>
          </a:p>
          <a:p>
            <a:pPr marL="742950" indent="-742950" algn="l">
              <a:buFont typeface="+mj-lt"/>
              <a:buAutoNum type="arabicPeriod"/>
            </a:pPr>
            <a:r>
              <a:rPr lang="cs-CZ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původu akupunktury</a:t>
            </a:r>
          </a:p>
          <a:p>
            <a:pPr marL="742950" indent="-742950" algn="l">
              <a:buFont typeface="+mj-lt"/>
              <a:buAutoNum type="arabicPeriod"/>
            </a:pPr>
            <a:r>
              <a:rPr lang="cs-CZ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Tzv. „medicína založená na důkazech“</a:t>
            </a:r>
          </a:p>
          <a:p>
            <a:pPr marL="742950" indent="-742950" algn="l">
              <a:buFont typeface="+mj-lt"/>
              <a:buAutoNum type="arabicPeriod"/>
            </a:pPr>
            <a:r>
              <a:rPr lang="cs-CZ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Akupunktura a EBM</a:t>
            </a:r>
          </a:p>
          <a:p>
            <a:pPr marL="742950" indent="-742950" algn="l">
              <a:buFont typeface="+mj-lt"/>
              <a:buAutoNum type="arabicPeriod"/>
            </a:pPr>
            <a:r>
              <a:rPr lang="cs-CZ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Interaktivní závěr</a:t>
            </a:r>
          </a:p>
        </p:txBody>
      </p:sp>
    </p:spTree>
    <p:extLst>
      <p:ext uri="{BB962C8B-B14F-4D97-AF65-F5344CB8AC3E}">
        <p14:creationId xmlns:p14="http://schemas.microsoft.com/office/powerpoint/2010/main" val="3572760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168275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Fu-Si</a:t>
            </a:r>
            <a:r>
              <a:rPr 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(cca </a:t>
            </a:r>
            <a:r>
              <a:rPr lang="cs-CZ" alt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2852 </a:t>
            </a:r>
            <a:r>
              <a:rPr lang="cs-CZ" altLang="cs-CZ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2737 př. n. l.)</a:t>
            </a:r>
            <a:endParaRPr lang="cs-CZ" sz="36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4714" y="1489076"/>
            <a:ext cx="2397125" cy="3700463"/>
          </a:xfrm>
        </p:spPr>
      </p:pic>
      <p:sp>
        <p:nvSpPr>
          <p:cNvPr id="14340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848225" y="1600369"/>
            <a:ext cx="356235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Měl dát svému lidu 9 typů kovových jehel (ukazují se dodnes v učebnicích) </a:t>
            </a:r>
            <a:r>
              <a:rPr lang="cs-CZ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cs-CZ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- 2000 </a:t>
            </a:r>
            <a:r>
              <a:rPr lang="cs-CZ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 předtím, než ve staré Číně uměli zpracovávat kovy…</a:t>
            </a:r>
            <a:endParaRPr lang="cs-CZ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… </a:t>
            </a:r>
            <a:r>
              <a:rPr lang="cs-CZ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čemuž lze dnes jen obtížně uvěřit…</a:t>
            </a:r>
            <a:endParaRPr lang="cs-CZ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3" name="Obrázek 7" descr="Výsledek obrázku pro fu-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412875"/>
            <a:ext cx="19446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00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4151"/>
            <a:ext cx="10515600" cy="949326"/>
          </a:xfrm>
        </p:spPr>
        <p:txBody>
          <a:bodyPr/>
          <a:lstStyle/>
          <a:p>
            <a:pPr algn="ctr">
              <a:defRPr/>
            </a:pPr>
            <a:r>
              <a:rPr 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Chuang-ti </a:t>
            </a:r>
            <a:r>
              <a:rPr lang="cs-CZ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(cca </a:t>
            </a:r>
            <a:r>
              <a:rPr lang="cs-CZ" alt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2697 </a:t>
            </a:r>
            <a:r>
              <a:rPr lang="cs-CZ" altLang="cs-CZ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2597 </a:t>
            </a:r>
            <a:r>
              <a:rPr lang="cs-CZ" altLang="cs-CZ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př. n. l</a:t>
            </a:r>
            <a:r>
              <a:rPr lang="cs-CZ" alt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cs-CZ" sz="3600" b="1" dirty="0">
              <a:cs typeface="Arial" panose="020B0604020202020204" pitchFamily="34" charset="0"/>
            </a:endParaRPr>
          </a:p>
        </p:txBody>
      </p:sp>
      <p:pic>
        <p:nvPicPr>
          <p:cNvPr id="15363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89040"/>
            <a:ext cx="3240087" cy="4860925"/>
          </a:xfrm>
        </p:spPr>
      </p:pic>
      <p:sp>
        <p:nvSpPr>
          <p:cNvPr id="15364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192587" y="2082920"/>
            <a:ext cx="294322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Lékařské spisy mohly být ovšem sotva napsány několik set let dřív než v Číně vzniklo písmo…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 tomu dnes můžeme jen stěží uvěřit…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cs-CZ" dirty="0"/>
          </a:p>
        </p:txBody>
      </p:sp>
      <p:sp>
        <p:nvSpPr>
          <p:cNvPr id="14343" name="TextovéPole 3"/>
          <p:cNvSpPr txBox="1">
            <a:spLocks noChangeArrowheads="1"/>
          </p:cNvSpPr>
          <p:nvPr/>
        </p:nvSpPr>
        <p:spPr bwMode="auto">
          <a:xfrm>
            <a:off x="4295775" y="1189040"/>
            <a:ext cx="71698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„Proto je mým přáním, aby se používalo jehel z kovu…“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             </a:t>
            </a:r>
            <a:r>
              <a:rPr lang="cs-CZ" altLang="cs-CZ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altLang="cs-CZ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Chuang-ti</a:t>
            </a:r>
            <a:r>
              <a:rPr lang="cs-CZ" altLang="cs-CZ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Nei-t´ing-su-wen</a:t>
            </a:r>
            <a:endParaRPr lang="cs-CZ" altLang="cs-CZ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14" y="2981325"/>
            <a:ext cx="4406863" cy="293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54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99781"/>
            <a:ext cx="8229600" cy="935038"/>
          </a:xfrm>
        </p:spPr>
        <p:txBody>
          <a:bodyPr/>
          <a:lstStyle/>
          <a:p>
            <a:pPr algn="ctr">
              <a:defRPr/>
            </a:pPr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Evropská stopa - Ötzi</a:t>
            </a:r>
            <a:endParaRPr lang="cs-CZ" altLang="cs-CZ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3102" y="3347099"/>
            <a:ext cx="6610351" cy="250507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Tehdy, ve čtvrtek 19. září 1991 manželé Simonovi z Norimberku přecházeli na vysokohorské túře sedlo Tisenjoch a uviděli, jak z mělké muldy v ledovém jezírku čouhá lidské tělo. Domnívali se, že našli mrtvolu horolezce a svůj nález oznámili na nejbližší horské chatě Similaunhütte.</a:t>
            </a:r>
            <a:endParaRPr lang="cs-CZ" alt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pic>
        <p:nvPicPr>
          <p:cNvPr id="19462" name="Picture 7" descr="Ötzi - the Iceman – Bozen, Ital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60" y="847193"/>
            <a:ext cx="2414181" cy="241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60" y="3347099"/>
            <a:ext cx="4288442" cy="240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39968" y="1106482"/>
            <a:ext cx="7918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Vždycky jsme přemýšleli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tom, proč </a:t>
            </a:r>
            <a:r>
              <a:rPr lang="cs-CZ" alt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akupunktura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vznikla </a:t>
            </a:r>
            <a:r>
              <a:rPr lang="cs-CZ" alt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právě v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Číně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přinejmenším do roku 1991. V tom roce došlo k neočekávanému objevu na druhém konci zeměkoule, v Tyrolsku ve Střední Evropě, který naše úvahy od základu změnil…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0610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4" y="274638"/>
            <a:ext cx="8002587" cy="1143000"/>
          </a:xfrm>
        </p:spPr>
        <p:txBody>
          <a:bodyPr/>
          <a:lstStyle/>
          <a:p>
            <a:pPr algn="ctr"/>
            <a:r>
              <a:rPr lang="cs-CZ" alt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Nález Ötziho – 19. 9. 1991</a:t>
            </a:r>
            <a:endParaRPr lang="cs-CZ" altLang="cs-CZ" sz="3600" b="1" dirty="0">
              <a:solidFill>
                <a:srgbClr val="006600"/>
              </a:solidFill>
            </a:endParaRP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608264" y="1290638"/>
          <a:ext cx="6975475" cy="494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Obrázek" r:id="rId3" imgW="6380952" imgH="4525007" progId="StaticMetafile">
                  <p:embed/>
                </p:oleObj>
              </mc:Choice>
              <mc:Fallback>
                <p:oleObj name="Obrázek" r:id="rId3" imgW="6380952" imgH="4525007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264" y="1290638"/>
                        <a:ext cx="6975475" cy="494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99550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2895B06-1543-4859-8C50-34803111F66B}" type="slidenum">
              <a:rPr lang="cs-CZ" altLang="cs-CZ" sz="1400"/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 dirty="0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71575" y="549276"/>
            <a:ext cx="9039225" cy="86836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Hranice mezi dnešní Itálií a Rakouskem</a:t>
            </a:r>
            <a:endParaRPr lang="cs-CZ" altLang="cs-CZ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613" y="1366838"/>
            <a:ext cx="8229600" cy="3289300"/>
          </a:xfrm>
          <a:noFill/>
        </p:spPr>
      </p:pic>
      <p:sp>
        <p:nvSpPr>
          <p:cNvPr id="21509" name="Oval 4"/>
          <p:cNvSpPr>
            <a:spLocks noChangeArrowheads="1"/>
          </p:cNvSpPr>
          <p:nvPr/>
        </p:nvSpPr>
        <p:spPr bwMode="auto">
          <a:xfrm>
            <a:off x="4992687" y="2272506"/>
            <a:ext cx="576263" cy="576263"/>
          </a:xfrm>
          <a:prstGeom prst="ellipse">
            <a:avLst/>
          </a:prstGeom>
          <a:solidFill>
            <a:srgbClr val="DA3044">
              <a:alpha val="45097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</p:txBody>
      </p:sp>
      <p:sp>
        <p:nvSpPr>
          <p:cNvPr id="21510" name="Line 5"/>
          <p:cNvSpPr>
            <a:spLocks noChangeShapeType="1"/>
          </p:cNvSpPr>
          <p:nvPr/>
        </p:nvSpPr>
        <p:spPr bwMode="auto">
          <a:xfrm flipH="1">
            <a:off x="5248274" y="1274764"/>
            <a:ext cx="1790700" cy="124936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971551" y="4748212"/>
            <a:ext cx="100965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cs-CZ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Pozdější analýzy, včetně DNA určily stáří mumie na 5100 – 5500 let a prokázaly, že se jedná o „domorodce“ ze středoevropského lidu </a:t>
            </a:r>
            <a:r>
              <a:rPr lang="cs-CZ" altLang="cs-CZ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Tamins-Carasso-Isera</a:t>
            </a:r>
            <a:r>
              <a:rPr lang="cs-CZ" altLang="cs-CZ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jehož potomci žijí v této oblasti Střední Evropy dodnes.</a:t>
            </a:r>
            <a:r>
              <a:rPr lang="cs-CZ" alt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Na jeho těle bylo objeveno tetování v místě akupunkturních bodů.</a:t>
            </a:r>
            <a:endParaRPr lang="cs-CZ" altLang="cs-CZ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2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75148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5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F5D4E74-3A11-4F16-9C1F-1A4E4C7E71BE}" type="slidenum">
              <a:rPr lang="cs-CZ" altLang="cs-CZ" sz="1400"/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 dirty="0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125"/>
            <a:ext cx="10515600" cy="881065"/>
          </a:xfrm>
        </p:spPr>
        <p:txBody>
          <a:bodyPr/>
          <a:lstStyle/>
          <a:p>
            <a:pPr algn="ctr">
              <a:defRPr/>
            </a:pPr>
            <a:r>
              <a:rPr 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Objev Ötziho </a:t>
            </a:r>
            <a:r>
              <a:rPr lang="cs-CZ" altLang="cs-CZ" sz="2000" b="1" dirty="0" smtClean="0">
                <a:solidFill>
                  <a:srgbClr val="3A59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(čtvrtek 19. 9. 1991)</a:t>
            </a:r>
            <a:endParaRPr lang="cs-CZ" altLang="cs-CZ" sz="2000" b="1" dirty="0">
              <a:solidFill>
                <a:srgbClr val="3A592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3" descr="Foto č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6914" y="1417639"/>
            <a:ext cx="5883275" cy="4656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142179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6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E9EAA16-75D9-4F35-80DE-CCF085AE274A}" type="slidenum">
              <a:rPr lang="cs-CZ" altLang="cs-CZ" sz="1400"/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 dirty="0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defRPr/>
            </a:pPr>
            <a:r>
              <a:rPr 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Vyproštění </a:t>
            </a:r>
            <a:r>
              <a:rPr lang="cs-CZ" altLang="cs-CZ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(pátek 20. 9. 1991)</a:t>
            </a:r>
            <a:endParaRPr lang="cs-CZ" altLang="cs-CZ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3" descr="Die Bergu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428751"/>
            <a:ext cx="5122862" cy="463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8059739" y="1428751"/>
            <a:ext cx="322738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Shodou okolností byli na místě objevu právě dva horolezci Reinhold Messner a Hans Kammerlander.</a:t>
            </a:r>
            <a:endParaRPr lang="cs-CZ" altLang="cs-CZ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8" name="Oval 5"/>
          <p:cNvSpPr>
            <a:spLocks noChangeArrowheads="1"/>
          </p:cNvSpPr>
          <p:nvPr/>
        </p:nvSpPr>
        <p:spPr bwMode="auto">
          <a:xfrm>
            <a:off x="4367214" y="3849689"/>
            <a:ext cx="2232025" cy="2217737"/>
          </a:xfrm>
          <a:prstGeom prst="ellipse">
            <a:avLst/>
          </a:prstGeom>
          <a:solidFill>
            <a:srgbClr val="FDDCD3">
              <a:alpha val="14902"/>
            </a:srgbClr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</p:txBody>
      </p:sp>
      <p:sp>
        <p:nvSpPr>
          <p:cNvPr id="23559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209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6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C50599C-FE29-4C27-BF1E-DC7CF40469FA}" type="slidenum">
              <a:rPr lang="cs-CZ" altLang="cs-CZ" sz="1400"/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 dirty="0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defRPr/>
            </a:pPr>
            <a:r>
              <a:rPr 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Různé rekonstrukce podoby Ötziho</a:t>
            </a:r>
            <a:endParaRPr lang="cs-CZ" altLang="cs-CZ" sz="36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80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1" y="1878014"/>
            <a:ext cx="3827463" cy="3660775"/>
          </a:xfrm>
          <a:noFill/>
        </p:spPr>
      </p:pic>
      <p:pic>
        <p:nvPicPr>
          <p:cNvPr id="24581" name="Picture 4" descr="The new reconstruction of the Icema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0263" y="1895476"/>
            <a:ext cx="4392612" cy="3673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23466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6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82111BF-B740-4864-876A-5002BB454B26}" type="slidenum">
              <a:rPr lang="cs-CZ" altLang="cs-CZ" sz="1400"/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400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620715"/>
            <a:ext cx="11001375" cy="91757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Ötzi v archeologickém muzeu v italském Bolzanu</a:t>
            </a:r>
            <a:endParaRPr lang="cs-CZ" altLang="cs-CZ" sz="36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4" name="Picture 3" descr="Mumi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3" y="1792288"/>
            <a:ext cx="6119812" cy="4310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5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315555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6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9D5E0FD-6094-4AEC-A3BA-810C77694867}" type="slidenum">
              <a:rPr lang="cs-CZ" altLang="cs-CZ" sz="1400"/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cs-CZ" altLang="cs-CZ" sz="1400" dirty="0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01838" y="371475"/>
            <a:ext cx="8208962" cy="81915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Ötziho pomník v místě jeho nálezu</a:t>
            </a:r>
            <a:endParaRPr lang="cs-CZ" altLang="cs-CZ" sz="4000" i="1" dirty="0">
              <a:solidFill>
                <a:srgbClr val="008000"/>
              </a:solidFill>
            </a:endParaRPr>
          </a:p>
        </p:txBody>
      </p:sp>
      <p:pic>
        <p:nvPicPr>
          <p:cNvPr id="26628" name="Picture 3" descr="P107023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5639" y="1341439"/>
            <a:ext cx="3024187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intro imag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1" y="4221163"/>
            <a:ext cx="2665413" cy="1878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209675" y="1752599"/>
            <a:ext cx="45259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 místě jeho nálezu v sedle Tisenjoch/Hauslabjoch byl ve výšce 3280 m n. m. vztyčen kamenný pomník.</a:t>
            </a:r>
            <a:endParaRPr lang="cs-CZ" altLang="cs-CZ" sz="24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1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356384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71751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Motto:</a:t>
            </a:r>
            <a:endParaRPr 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15750" y="2510357"/>
            <a:ext cx="9263744" cy="1655762"/>
          </a:xfrm>
        </p:spPr>
        <p:txBody>
          <a:bodyPr>
            <a:noAutofit/>
          </a:bodyPr>
          <a:lstStyle/>
          <a:p>
            <a:pPr algn="l"/>
            <a:r>
              <a:rPr lang="cs-CZ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Optimální řešení universálních problémů mají </a:t>
            </a:r>
            <a:r>
              <a:rPr lang="cs-CZ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tendenci </a:t>
            </a:r>
            <a:r>
              <a:rPr lang="cs-CZ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konvergovat.</a:t>
            </a:r>
            <a:endParaRPr lang="cs-CZ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719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Ötziho tetování</a:t>
            </a:r>
            <a:endParaRPr lang="cs-CZ" altLang="cs-CZ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5050" y="1403350"/>
            <a:ext cx="10144125" cy="477202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Během zkoumání mumie byla objevena řada zvláštních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tetování v podobě zářezů do kůže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do nich bylo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vetřeno dřevěné uhlí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z ohniště. (Tato technika je ve Východní Asii prokázána až ve 4. stol. př. n. l. – tzv. „Skytský jezdec“, archeologické naleziště Pazyryk na Altaji.)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Později experti potvrdili pozoruhodnou shodu tetování</a:t>
            </a:r>
            <a:r>
              <a:rPr lang="cs-CZ" alt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 místy, které se dnes používají jako akupunkturní body. 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dnešního dne bylo objeveno celkem </a:t>
            </a:r>
            <a:r>
              <a:rPr lang="cs-CZ" altLang="cs-CZ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61 </a:t>
            </a:r>
            <a:r>
              <a:rPr lang="cs-CZ" altLang="cs-CZ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tetování v </a:t>
            </a:r>
            <a:r>
              <a:rPr lang="cs-CZ" altLang="cs-CZ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cs-CZ" altLang="cs-CZ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uskupeních 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(Samadelli, 2016).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Většina tetování leží blízko pravděpodobných bolavých partií Ötziho (páteř, klouby atp.). Ostatní tetování jsou mimo obvyklá místa bolesti.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Dnešní akupunktura by tyto body označila jako „čínské body“ drah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močového měchýře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(BL),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souhlasné body 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(„šu“),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Chua-tuovy body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body dráhy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žlučníku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(GB),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jater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(LV),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ledvin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(SP),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sleziny-slinivky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(SP). </a:t>
            </a:r>
            <a:endParaRPr lang="cs-CZ" altLang="cs-CZ" sz="24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altLang="cs-CZ" sz="24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3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318672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Rectangle 5"/>
          <p:cNvSpPr>
            <a:spLocks noGrp="1" noChangeArrowheads="1"/>
          </p:cNvSpPr>
          <p:nvPr>
            <p:ph type="title"/>
          </p:nvPr>
        </p:nvSpPr>
        <p:spPr>
          <a:xfrm>
            <a:off x="2417764" y="292100"/>
            <a:ext cx="7356475" cy="1066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Přehled Ötziho tetování</a:t>
            </a:r>
            <a:endParaRPr lang="cs-CZ" altLang="cs-CZ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1163" y="1358901"/>
            <a:ext cx="3795712" cy="4467225"/>
          </a:xfrm>
          <a:solidFill>
            <a:srgbClr val="F3FCB2"/>
          </a:solidFill>
        </p:spPr>
      </p:pic>
      <p:sp>
        <p:nvSpPr>
          <p:cNvPr id="28677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476375" y="3332164"/>
            <a:ext cx="3900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 </a:t>
            </a:r>
            <a:r>
              <a:rPr lang="cs-CZ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tetování v </a:t>
            </a:r>
            <a:r>
              <a:rPr lang="cs-CZ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</a:t>
            </a:r>
            <a:r>
              <a:rPr lang="cs-CZ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uskupeních</a:t>
            </a:r>
            <a:endParaRPr lang="cs-CZ" sz="2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V="1">
            <a:off x="4295776" y="2060576"/>
            <a:ext cx="1698625" cy="100806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4367213" y="2770189"/>
            <a:ext cx="3384550" cy="56197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4648201" y="4056063"/>
            <a:ext cx="1952625" cy="11620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4648200" y="3894138"/>
            <a:ext cx="2895600" cy="742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6657976" y="5146676"/>
            <a:ext cx="517525" cy="517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48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614738" y="365125"/>
            <a:ext cx="4381500" cy="100489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Tetování na mumii</a:t>
            </a:r>
            <a:endParaRPr lang="cs-CZ" altLang="cs-CZ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3" descr="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813" y="1600201"/>
            <a:ext cx="33782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Foto č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6" y="1600201"/>
            <a:ext cx="291306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Oval 5"/>
          <p:cNvSpPr>
            <a:spLocks noChangeArrowheads="1"/>
          </p:cNvSpPr>
          <p:nvPr/>
        </p:nvSpPr>
        <p:spPr bwMode="auto">
          <a:xfrm rot="-478246">
            <a:off x="3001963" y="4300538"/>
            <a:ext cx="1225550" cy="1751012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 dirty="0"/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 rot="-1187932">
            <a:off x="7613651" y="2844801"/>
            <a:ext cx="1000125" cy="1522413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  <a:alpha val="600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 dirty="0"/>
          </a:p>
        </p:txBody>
      </p:sp>
      <p:sp>
        <p:nvSpPr>
          <p:cNvPr id="29704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221684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Samadelliho analýzy, 2016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723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pic>
        <p:nvPicPr>
          <p:cNvPr id="30725" name="Zástupný symbol pro obsah 5" descr="Otzi the Iceman had tattoos and they look nasty right here but I'm really considering getting the same lines where he had them on his back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916114"/>
            <a:ext cx="3600450" cy="3025775"/>
          </a:xfrm>
        </p:spPr>
      </p:pic>
      <p:pic>
        <p:nvPicPr>
          <p:cNvPr id="30726" name="Obrázek 6" descr="57 tatuaj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1916114"/>
            <a:ext cx="37433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619500" y="1417638"/>
            <a:ext cx="4533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Denní světlo…… </a:t>
            </a:r>
            <a:r>
              <a:rPr lang="cs-CZ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 </a:t>
            </a:r>
            <a:r>
              <a:rPr lang="cs-CZ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záření</a:t>
            </a:r>
            <a:endParaRPr lang="cs-CZ" sz="20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8" name="TextovéPole 2"/>
          <p:cNvSpPr txBox="1">
            <a:spLocks noChangeArrowheads="1"/>
          </p:cNvSpPr>
          <p:nvPr/>
        </p:nvSpPr>
        <p:spPr bwMode="auto">
          <a:xfrm>
            <a:off x="5448299" y="5040313"/>
            <a:ext cx="58388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Tato technika odhaluje rozdíly mezi tetováním a jiným znečištěním kůže přirozeného původu.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831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38600" y="319057"/>
            <a:ext cx="4362450" cy="7778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altLang="cs-CZ" sz="36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cs-CZ" altLang="cs-CZ" sz="36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cs-CZ" altLang="cs-CZ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Ötzi a jeho lékař</a:t>
            </a:r>
            <a:br>
              <a:rPr lang="cs-CZ" altLang="cs-CZ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3431" y="1096932"/>
            <a:ext cx="5545137" cy="4351338"/>
          </a:xfrm>
        </p:spPr>
      </p:pic>
      <p:sp>
        <p:nvSpPr>
          <p:cNvPr id="31748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98973" y="5484722"/>
            <a:ext cx="519405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Odkud získali dávní léčitelé své znalosti?</a:t>
            </a:r>
            <a:endParaRPr lang="cs-CZ" sz="2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350"/>
            <a:ext cx="120777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altLang="cs-CZ" sz="33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altLang="cs-CZ" sz="33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sz="3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Tetování na </a:t>
            </a:r>
            <a:r>
              <a:rPr lang="cs-CZ" altLang="cs-CZ" sz="3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dnešních drahách „močového měchýře“ a „žlučníku“</a:t>
            </a:r>
            <a:r>
              <a:rPr lang="cs-CZ" altLang="cs-CZ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cs-CZ" altLang="cs-CZ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2771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5325" y="1341438"/>
            <a:ext cx="8248650" cy="4608512"/>
          </a:xfrm>
        </p:spPr>
      </p:pic>
      <p:sp>
        <p:nvSpPr>
          <p:cNvPr id="32772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sp>
        <p:nvSpPr>
          <p:cNvPr id="7" name="Ovál 6"/>
          <p:cNvSpPr/>
          <p:nvPr/>
        </p:nvSpPr>
        <p:spPr>
          <a:xfrm>
            <a:off x="4440239" y="3789363"/>
            <a:ext cx="2232025" cy="1727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770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Analýza 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tetování</a:t>
            </a:r>
            <a:endParaRPr lang="cs-CZ" altLang="cs-CZ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0375" y="1600201"/>
            <a:ext cx="3233738" cy="4525963"/>
          </a:xfrm>
        </p:spPr>
        <p:txBody>
          <a:bodyPr/>
          <a:lstStyle/>
          <a:p>
            <a:pPr>
              <a:buFontTx/>
              <a:buNone/>
            </a:pPr>
            <a:endParaRPr lang="cs-CZ" altLang="cs-CZ" dirty="0" smtClean="0"/>
          </a:p>
        </p:txBody>
      </p:sp>
      <p:sp>
        <p:nvSpPr>
          <p:cNvPr id="33796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pic>
        <p:nvPicPr>
          <p:cNvPr id="33798" name="Picture 3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78" y="1576389"/>
            <a:ext cx="33782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4" descr="Foto 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1658938"/>
            <a:ext cx="3141662" cy="452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24114" y="2133600"/>
            <a:ext cx="100380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 21 (?)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855914" y="2501900"/>
            <a:ext cx="1152525" cy="2439988"/>
          </a:xfrm>
          <a:prstGeom prst="straightConnector1">
            <a:avLst/>
          </a:prstGeom>
          <a:ln w="34925">
            <a:solidFill>
              <a:srgbClr val="0033CC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1981201" y="4810125"/>
            <a:ext cx="100380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 22 (?)</a:t>
            </a:r>
          </a:p>
        </p:txBody>
      </p:sp>
      <p:cxnSp>
        <p:nvCxnSpPr>
          <p:cNvPr id="13" name="Přímá spojnice se šipkou 12"/>
          <p:cNvCxnSpPr>
            <a:stCxn id="11" idx="3"/>
          </p:cNvCxnSpPr>
          <p:nvPr/>
        </p:nvCxnSpPr>
        <p:spPr>
          <a:xfrm>
            <a:off x="2985002" y="4994791"/>
            <a:ext cx="1023437" cy="737672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9144001" y="2781301"/>
            <a:ext cx="89960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 7 (?) </a:t>
            </a:r>
          </a:p>
          <a:p>
            <a:pPr>
              <a:defRPr/>
            </a:pP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 6 (?)</a:t>
            </a:r>
          </a:p>
          <a:p>
            <a:pPr>
              <a:defRPr/>
            </a:pP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7805738" y="3068639"/>
            <a:ext cx="1338262" cy="161925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8077200" y="3500439"/>
            <a:ext cx="1066800" cy="180975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77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Analýza tetování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4819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606551"/>
            <a:ext cx="6096000" cy="1814513"/>
          </a:xfrm>
        </p:spPr>
      </p:pic>
      <p:sp>
        <p:nvSpPr>
          <p:cNvPr id="34820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pic>
        <p:nvPicPr>
          <p:cNvPr id="34822" name="Obrázek 6" descr="http://ngm.nationalgeographic.com/2011/11/iceman-autopsy/img/07-iceman-knee-tatoo-6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717925"/>
            <a:ext cx="3141663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096000" y="4292601"/>
            <a:ext cx="1231900" cy="646113"/>
          </a:xfrm>
          <a:prstGeom prst="rect">
            <a:avLst/>
          </a:prstGeom>
          <a:solidFill>
            <a:srgbClr val="F3FCB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 8 ? </a:t>
            </a:r>
          </a:p>
          <a:p>
            <a:pPr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 10 ?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 flipV="1">
            <a:off x="2855913" y="2424113"/>
            <a:ext cx="3168650" cy="2012950"/>
          </a:xfrm>
          <a:prstGeom prst="straightConnector1">
            <a:avLst/>
          </a:prstGeom>
          <a:ln w="38100">
            <a:solidFill>
              <a:srgbClr val="D3F1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4367213" y="4508501"/>
            <a:ext cx="1657350" cy="288925"/>
          </a:xfrm>
          <a:prstGeom prst="straightConnector1">
            <a:avLst/>
          </a:prstGeom>
          <a:ln w="38100">
            <a:solidFill>
              <a:srgbClr val="D3F1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6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96925"/>
          </a:xfrm>
        </p:spPr>
        <p:txBody>
          <a:bodyPr/>
          <a:lstStyle/>
          <a:p>
            <a:pPr algn="ctr">
              <a:defRPr/>
            </a:pPr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Analýza 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tetování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 smtClean="0"/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35844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pic>
        <p:nvPicPr>
          <p:cNvPr id="3584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196975"/>
            <a:ext cx="71421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41764" y="4518025"/>
            <a:ext cx="1450077" cy="369332"/>
          </a:xfrm>
          <a:prstGeom prst="rect">
            <a:avLst/>
          </a:prstGeom>
          <a:solidFill>
            <a:srgbClr val="F3FCB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of BL 56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937375" y="4321175"/>
            <a:ext cx="1807546" cy="369332"/>
          </a:xfrm>
          <a:prstGeom prst="rect">
            <a:avLst/>
          </a:prstGeom>
          <a:solidFill>
            <a:srgbClr val="F3FCB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of  BL 58-59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7107239" y="3863975"/>
            <a:ext cx="1220787" cy="427038"/>
          </a:xfrm>
          <a:prstGeom prst="straightConnector1">
            <a:avLst/>
          </a:prstGeom>
          <a:ln w="38100">
            <a:solidFill>
              <a:srgbClr val="FFF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4608513" y="4076701"/>
            <a:ext cx="334962" cy="428625"/>
          </a:xfrm>
          <a:prstGeom prst="straightConnector1">
            <a:avLst/>
          </a:prstGeom>
          <a:ln w="38100">
            <a:solidFill>
              <a:srgbClr val="FFF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0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Analýza 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tetování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6867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4" y="1450976"/>
            <a:ext cx="2160587" cy="4405313"/>
          </a:xfrm>
        </p:spPr>
      </p:pic>
      <p:sp>
        <p:nvSpPr>
          <p:cNvPr id="36868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pic>
        <p:nvPicPr>
          <p:cNvPr id="36870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1417639"/>
            <a:ext cx="44196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800601" y="4850746"/>
            <a:ext cx="6949338" cy="70788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Jaký byl účel tohoto pásu na zápěstí? </a:t>
            </a:r>
          </a:p>
          <a:p>
            <a:pPr>
              <a:defRPr/>
            </a:pP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Dnes někteří v těchto místech nosí magnetické pásky…</a:t>
            </a:r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7032625" y="3259139"/>
            <a:ext cx="935038" cy="1501775"/>
          </a:xfrm>
          <a:prstGeom prst="straightConnector1">
            <a:avLst/>
          </a:prstGeom>
          <a:ln w="38100">
            <a:solidFill>
              <a:srgbClr val="F3FC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 flipV="1">
            <a:off x="3402013" y="2463801"/>
            <a:ext cx="1547812" cy="2549525"/>
          </a:xfrm>
          <a:prstGeom prst="straightConnector1">
            <a:avLst/>
          </a:prstGeom>
          <a:ln w="38100">
            <a:solidFill>
              <a:srgbClr val="FFF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6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Hádej</a:t>
            </a:r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kdo to 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řekl…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2804" y="2239348"/>
            <a:ext cx="9425473" cy="15675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Svět je složen s nepatrných částic</a:t>
            </a:r>
          </a:p>
          <a:p>
            <a:pPr marL="0" indent="0" algn="ctr">
              <a:buNone/>
            </a:pP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a je v neustálém pohybu a proměně…“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9840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Analýza 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tetování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7891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1547813"/>
            <a:ext cx="4105275" cy="1809750"/>
          </a:xfrm>
        </p:spPr>
      </p:pic>
      <p:sp>
        <p:nvSpPr>
          <p:cNvPr id="37892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pic>
        <p:nvPicPr>
          <p:cNvPr id="37894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2349500"/>
            <a:ext cx="4926012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 7"/>
          <p:cNvSpPr/>
          <p:nvPr/>
        </p:nvSpPr>
        <p:spPr>
          <a:xfrm>
            <a:off x="6918325" y="4941888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847851" y="5213350"/>
            <a:ext cx="3141245" cy="369332"/>
          </a:xfrm>
          <a:prstGeom prst="rect">
            <a:avLst/>
          </a:prstGeom>
          <a:solidFill>
            <a:srgbClr val="F3FCB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of the GB or BL meridian?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303464" y="3816350"/>
            <a:ext cx="2538067" cy="369332"/>
          </a:xfrm>
          <a:prstGeom prst="rect">
            <a:avLst/>
          </a:prstGeom>
          <a:solidFill>
            <a:srgbClr val="F3FCB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36?...GB 39?… GB 40?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 flipV="1">
            <a:off x="3000375" y="3011488"/>
            <a:ext cx="287338" cy="658812"/>
          </a:xfrm>
          <a:prstGeom prst="straightConnector1">
            <a:avLst/>
          </a:prstGeom>
          <a:ln w="38100">
            <a:solidFill>
              <a:srgbClr val="FEA0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4017963" y="3011489"/>
            <a:ext cx="322262" cy="731837"/>
          </a:xfrm>
          <a:prstGeom prst="straightConnector1">
            <a:avLst/>
          </a:prstGeom>
          <a:ln w="38100">
            <a:solidFill>
              <a:srgbClr val="FEA0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 flipV="1">
            <a:off x="4883151" y="3073401"/>
            <a:ext cx="60325" cy="715963"/>
          </a:xfrm>
          <a:prstGeom prst="straightConnector1">
            <a:avLst/>
          </a:prstGeom>
          <a:ln w="38100">
            <a:solidFill>
              <a:srgbClr val="FEA0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24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4800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Chronologie tetování</a:t>
            </a:r>
            <a:endParaRPr lang="cs-CZ" alt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9175" y="1854201"/>
            <a:ext cx="4391025" cy="20113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otázka zněla:</a:t>
            </a:r>
            <a:r>
              <a:rPr lang="cs-CZ" alt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Byly všechny čáry provedeny naráz, anebo postupně,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jedna po druhé v časovém odstupu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jak přicházely bolesti?</a:t>
            </a:r>
            <a:endParaRPr lang="cs-CZ" altLang="cs-CZ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16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pic>
        <p:nvPicPr>
          <p:cNvPr id="38918" name="Picture 3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268413"/>
            <a:ext cx="33782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749801" y="3279776"/>
            <a:ext cx="2498725" cy="1228725"/>
          </a:xfrm>
          <a:prstGeom prst="straightConnector1">
            <a:avLst/>
          </a:prstGeom>
          <a:ln w="19050">
            <a:solidFill>
              <a:srgbClr val="FEA0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3894139" y="3532188"/>
            <a:ext cx="3209925" cy="976312"/>
          </a:xfrm>
          <a:prstGeom prst="straightConnector1">
            <a:avLst/>
          </a:prstGeom>
          <a:ln w="19050">
            <a:solidFill>
              <a:srgbClr val="FEA0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2668588" y="3582989"/>
            <a:ext cx="4291012" cy="998537"/>
          </a:xfrm>
          <a:prstGeom prst="straightConnector1">
            <a:avLst/>
          </a:prstGeom>
          <a:ln w="19050">
            <a:solidFill>
              <a:srgbClr val="FEA0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2279651" y="3894139"/>
            <a:ext cx="4752975" cy="841375"/>
          </a:xfrm>
          <a:prstGeom prst="straightConnector1">
            <a:avLst/>
          </a:prstGeom>
          <a:ln w="19050">
            <a:solidFill>
              <a:srgbClr val="FEA0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2424113" y="4959351"/>
            <a:ext cx="4679950" cy="138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3751263" y="5752197"/>
            <a:ext cx="7535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Domníváme se, že nejpravděpodobněji vznikaly postupně, jedna po druhé, jak Ötzimu přicházely a odcházely jeho obtíže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 nevíme to jistě.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8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096250" cy="8270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Efekty tetování očima západní medicíny</a:t>
            </a:r>
            <a:endParaRPr lang="cs-CZ" alt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1571625" y="1196975"/>
            <a:ext cx="5689600" cy="21463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altLang="cs-CZ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Efekty a mechanismy tetování byly i tehdy prakticky totožné jako efekty jakékoliv stimulace dnešních akupunkturních bodů. Mimo jiné:</a:t>
            </a:r>
            <a:endParaRPr lang="cs-CZ" altLang="cs-CZ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AutoNum type="arabicPeriod"/>
              <a:defRPr/>
            </a:pPr>
            <a:r>
              <a:rPr lang="cs-CZ" alt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Dráždily dendrity prvního neuronu</a:t>
            </a:r>
            <a:r>
              <a:rPr lang="cs-CZ" altLang="cs-CZ" sz="1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jeho tělíska </a:t>
            </a:r>
            <a:r>
              <a:rPr lang="cs-CZ" altLang="cs-CZ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(Vater-Pacini, Golgi-Mazzoni, Merkel, Ruffini… </a:t>
            </a:r>
            <a:r>
              <a:rPr lang="cs-CZ" alt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atd.)</a:t>
            </a:r>
            <a:endParaRPr lang="cs-CZ" altLang="cs-CZ" sz="18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AutoNum type="arabicPeriod"/>
              <a:defRPr/>
            </a:pPr>
            <a:r>
              <a:rPr lang="cs-CZ" altLang="cs-CZ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CNS</a:t>
            </a:r>
            <a:r>
              <a:rPr lang="cs-CZ" altLang="cs-CZ" sz="18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cs-CZ" alt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vyplavovaly endorfiny, serotonin, </a:t>
            </a:r>
            <a:r>
              <a:rPr lang="cs-CZ" altLang="cs-CZ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DOPA, GABA </a:t>
            </a:r>
            <a:r>
              <a:rPr lang="cs-CZ" alt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další neurotransmitery , od periferie až po </a:t>
            </a:r>
            <a:r>
              <a:rPr lang="cs-CZ" altLang="cs-CZ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cortex</a:t>
            </a:r>
            <a:r>
              <a:rPr lang="cs-CZ" alt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cs-CZ" alt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940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pic>
        <p:nvPicPr>
          <p:cNvPr id="3994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79" y="1034384"/>
            <a:ext cx="2716471" cy="273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1" y="3836987"/>
            <a:ext cx="17859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745" y="3792569"/>
            <a:ext cx="1908991" cy="246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754436" y="3535132"/>
            <a:ext cx="37798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cs-CZ" alt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Byly stimulovány a degranulovány mastocyty</a:t>
            </a:r>
            <a:r>
              <a:rPr lang="cs-CZ" altLang="cs-CZ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(se škálou reakcí jako histamin</a:t>
            </a:r>
            <a:r>
              <a:rPr lang="cs-CZ" alt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bradykinin, </a:t>
            </a:r>
            <a:r>
              <a:rPr lang="cs-CZ" alt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H-receptory, nejrůznější enzymy).</a:t>
            </a:r>
            <a:endParaRPr lang="cs-CZ" altLang="cs-CZ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cs-CZ" u="sng" dirty="0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5183189" y="2252664"/>
            <a:ext cx="2784475" cy="466725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endCxn id="39943" idx="0"/>
          </p:cNvCxnSpPr>
          <p:nvPr/>
        </p:nvCxnSpPr>
        <p:spPr>
          <a:xfrm>
            <a:off x="2304661" y="2957804"/>
            <a:ext cx="241509" cy="879183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6607175" y="4505326"/>
            <a:ext cx="1225550" cy="219075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56588" y="370464"/>
            <a:ext cx="5887616" cy="889170"/>
          </a:xfrm>
        </p:spPr>
        <p:txBody>
          <a:bodyPr/>
          <a:lstStyle/>
          <a:p>
            <a:pPr algn="ctr">
              <a:defRPr/>
            </a:pP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Otázky</a:t>
            </a:r>
            <a:endParaRPr lang="cs-CZ" altLang="cs-CZ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3026" y="1489652"/>
            <a:ext cx="9906000" cy="29083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Pokud je tomu doopravdy tak, jak jsme si nastínili, kde se vzala znalost akupunkturních míst</a:t>
            </a:r>
            <a:r>
              <a:rPr lang="cs-CZ" altLang="cs-CZ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 Střední Evropě v době neolitu?</a:t>
            </a:r>
            <a:endParaRPr lang="cs-CZ" alt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Byl už tehdy svět natolik globální?</a:t>
            </a:r>
            <a:endParaRPr lang="cs-CZ" alt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První historicky prokázaná římská výprava do Číny je z r. 166 n. l.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Přibližně ze stejné doby (2. stol. n. l.) pochází historicky první zdokumentovaný pohřeb člověka s typicky „čínskými“ (mongoloidními) rysy z jižní Itálie.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952455" y="4535846"/>
            <a:ext cx="3889375" cy="584775"/>
          </a:xfrm>
          <a:prstGeom prst="rect">
            <a:avLst/>
          </a:prstGeom>
          <a:solidFill>
            <a:srgbClr val="F3FCB2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cs-CZ" altLang="cs-CZ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 s tím?</a:t>
            </a:r>
            <a:endParaRPr lang="cs-CZ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0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183055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9761376" cy="1325563"/>
          </a:xfrm>
        </p:spPr>
        <p:txBody>
          <a:bodyPr/>
          <a:lstStyle/>
          <a:p>
            <a:pPr algn="ctr">
              <a:defRPr/>
            </a:pP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Další otázky</a:t>
            </a:r>
            <a:endParaRPr lang="cs-CZ" altLang="cs-CZ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Mohl by tyrolský objev svědčit např. o tom, že si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lidé přinesly tyto znalosti už z Olduvajské rokle v Tanzánii (o níž se vědci domnívají, že je kolébkou lidstva) 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už dávno předtím, než se odtamtud vypravili, aby osídlili svět?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Mohla je tam už tehdy napadnout stejná myšlenka, která se pak zcela nezávisle rozvíjela v různých koutech Země? 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Můžeme skutečně uvažovat o podobném „hardwaru“ a „softwaru“ už v těchto dávných časech?</a:t>
            </a:r>
            <a:endParaRPr lang="cs-CZ" alt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Konvergují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automaticky či zákonitě </a:t>
            </a: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optimální řešení univerzálních problémů lidstva?</a:t>
            </a:r>
            <a:endParaRPr lang="cs-CZ" alt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3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26407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9404" y="626576"/>
            <a:ext cx="5678391" cy="9461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Akupunktura před soudem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134" y="1572726"/>
            <a:ext cx="7623110" cy="211339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Nedalo mi,</a:t>
            </a:r>
            <a:r>
              <a:rPr lang="cs-CZ" sz="2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konzultoval jsem celou věc s právníky: Jak by asi dopadl soud, kdyby staří čínští akupunkturisté </a:t>
            </a:r>
            <a:r>
              <a:rPr lang="cs-CZ" sz="2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zažalovali Ötziho léčitele pro plagiátorství, resp. jak by mohl posoudit prvenství ve věci akupunktury.</a:t>
            </a: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Dostal jsem odpověď, že z právního hlediska lze jen těžko předvídat, jak by dopadlo soudní přelíčení…,</a:t>
            </a: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8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064900" y="4151316"/>
            <a:ext cx="8062200" cy="1569660"/>
          </a:xfrm>
          <a:prstGeom prst="rect">
            <a:avLst/>
          </a:prstGeom>
          <a:solidFill>
            <a:srgbClr val="FFFFCC"/>
          </a:solidFill>
          <a:ln w="28575"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 …avšak, kdyby se staří čínští léčitelé soudili o prvenství s těmi, kdo ošetřovali Ötziho stimulací „akupunkturních“ bodů, aby mírnili jeho bolesti a obtíže, velmi pravděpodobně by svůj spor prohráli.“</a:t>
            </a:r>
            <a:endParaRPr lang="cs-CZ" sz="2400" dirty="0"/>
          </a:p>
        </p:txBody>
      </p:sp>
      <p:pic>
        <p:nvPicPr>
          <p:cNvPr id="47111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44" y="171451"/>
            <a:ext cx="3554963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8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313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Koho dřív napadla akupunktura?</a:t>
            </a:r>
            <a:endParaRPr lang="cs-CZ" sz="3600" dirty="0"/>
          </a:p>
        </p:txBody>
      </p:sp>
      <p:pic>
        <p:nvPicPr>
          <p:cNvPr id="5" name="Picture 3" descr="Mapa sv&amp;ecaron;ta - slepá map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7485" y="1317476"/>
            <a:ext cx="5439172" cy="4351338"/>
          </a:xfrm>
          <a:solidFill>
            <a:srgbClr val="F8FDD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858301" y="1268454"/>
            <a:ext cx="855554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Stalo se tak zcela nezávislým vývojem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znalostí a dovedností </a:t>
            </a:r>
            <a:r>
              <a:rPr lang="cs-CZ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lidstva?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63101" y="1857183"/>
            <a:ext cx="2127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smtClean="0">
                <a:solidFill>
                  <a:srgbClr val="CC0000"/>
                </a:solidFill>
              </a:rPr>
              <a:t>Střední Evropa</a:t>
            </a:r>
            <a:endParaRPr lang="cs-CZ" altLang="cs-CZ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b="1" dirty="0" smtClean="0"/>
              <a:t>před cca 5,500 lety?</a:t>
            </a:r>
            <a:endParaRPr lang="cs-CZ" altLang="cs-CZ" b="1" dirty="0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5747657" y="2396891"/>
            <a:ext cx="3197290" cy="598675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3946849" y="2843166"/>
            <a:ext cx="144462" cy="142875"/>
          </a:xfrm>
          <a:prstGeom prst="ellipse">
            <a:avLst/>
          </a:prstGeom>
          <a:solidFill>
            <a:srgbClr val="EC1808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5532179" y="2986041"/>
            <a:ext cx="144462" cy="142875"/>
          </a:xfrm>
          <a:prstGeom prst="ellipse">
            <a:avLst/>
          </a:prstGeom>
          <a:solidFill>
            <a:srgbClr val="EC1808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1" name="Obdélník 10"/>
          <p:cNvSpPr/>
          <p:nvPr/>
        </p:nvSpPr>
        <p:spPr>
          <a:xfrm>
            <a:off x="8944947" y="1884658"/>
            <a:ext cx="2494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smtClean="0">
                <a:solidFill>
                  <a:srgbClr val="CC0000"/>
                </a:solidFill>
              </a:rPr>
              <a:t>Stará Čína</a:t>
            </a:r>
            <a:endParaRPr lang="cs-CZ" altLang="cs-CZ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b="1" dirty="0" smtClean="0"/>
              <a:t>před cca 4,000 lety?</a:t>
            </a:r>
            <a:endParaRPr lang="cs-CZ" altLang="cs-CZ" b="1" dirty="0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2864498" y="2269827"/>
            <a:ext cx="987944" cy="573339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pic>
        <p:nvPicPr>
          <p:cNvPr id="13" name="Zástupný symbol pro obsa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957" y="3320384"/>
            <a:ext cx="3951419" cy="3100726"/>
          </a:xfrm>
          <a:prstGeom prst="rect">
            <a:avLst/>
          </a:prstGeom>
        </p:spPr>
      </p:pic>
      <p:pic>
        <p:nvPicPr>
          <p:cNvPr id="14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554" y="3326564"/>
            <a:ext cx="5216180" cy="302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ástupný symbol pro zápatí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22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1683" y="404813"/>
            <a:ext cx="9396932" cy="79851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Anebo africká stopa?</a:t>
            </a:r>
            <a:endParaRPr lang="cs-CZ" altLang="cs-CZ" sz="36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5060" name="Picture 3" descr="Mapa sv&amp;ecaron;ta - slepá map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8513" y="1362076"/>
            <a:ext cx="5657850" cy="4525963"/>
          </a:xfrm>
          <a:solidFill>
            <a:srgbClr val="F8FDD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Oval 4"/>
          <p:cNvSpPr>
            <a:spLocks noChangeArrowheads="1"/>
          </p:cNvSpPr>
          <p:nvPr/>
        </p:nvSpPr>
        <p:spPr bwMode="auto">
          <a:xfrm>
            <a:off x="4367213" y="4005264"/>
            <a:ext cx="144462" cy="142875"/>
          </a:xfrm>
          <a:prstGeom prst="ellipse">
            <a:avLst/>
          </a:prstGeom>
          <a:solidFill>
            <a:srgbClr val="EC1808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45062" name="Oval 5"/>
          <p:cNvSpPr>
            <a:spLocks noChangeArrowheads="1"/>
          </p:cNvSpPr>
          <p:nvPr/>
        </p:nvSpPr>
        <p:spPr bwMode="auto">
          <a:xfrm>
            <a:off x="4033838" y="3021014"/>
            <a:ext cx="144462" cy="142875"/>
          </a:xfrm>
          <a:prstGeom prst="ellipse">
            <a:avLst/>
          </a:prstGeom>
          <a:solidFill>
            <a:srgbClr val="EC1808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45063" name="Oval 6"/>
          <p:cNvSpPr>
            <a:spLocks noChangeArrowheads="1"/>
          </p:cNvSpPr>
          <p:nvPr/>
        </p:nvSpPr>
        <p:spPr bwMode="auto">
          <a:xfrm>
            <a:off x="5617257" y="3059277"/>
            <a:ext cx="144463" cy="142875"/>
          </a:xfrm>
          <a:prstGeom prst="ellipse">
            <a:avLst/>
          </a:prstGeom>
          <a:solidFill>
            <a:srgbClr val="EC1808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 flipV="1">
            <a:off x="4151314" y="3243264"/>
            <a:ext cx="288925" cy="8334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45065" name="Line 8"/>
          <p:cNvSpPr>
            <a:spLocks noChangeShapeType="1"/>
          </p:cNvSpPr>
          <p:nvPr/>
        </p:nvSpPr>
        <p:spPr bwMode="auto">
          <a:xfrm flipV="1">
            <a:off x="4440239" y="3376614"/>
            <a:ext cx="1101725" cy="7000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45066" name="Text Box 9"/>
          <p:cNvSpPr txBox="1">
            <a:spLocks noChangeArrowheads="1"/>
          </p:cNvSpPr>
          <p:nvPr/>
        </p:nvSpPr>
        <p:spPr bwMode="auto">
          <a:xfrm>
            <a:off x="1231902" y="2240412"/>
            <a:ext cx="18565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CC0000"/>
                </a:solidFill>
              </a:rPr>
              <a:t>Střední Evropa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/>
              <a:t>před 5500 lety</a:t>
            </a:r>
            <a:r>
              <a:rPr lang="cs-CZ" altLang="cs-CZ" sz="1800" b="1" dirty="0" smtClean="0"/>
              <a:t>?</a:t>
            </a:r>
            <a:endParaRPr lang="cs-CZ" altLang="cs-CZ" sz="1800" b="1" dirty="0"/>
          </a:p>
        </p:txBody>
      </p:sp>
      <p:sp>
        <p:nvSpPr>
          <p:cNvPr id="45067" name="Text Box 10"/>
          <p:cNvSpPr txBox="1">
            <a:spLocks noChangeArrowheads="1"/>
          </p:cNvSpPr>
          <p:nvPr/>
        </p:nvSpPr>
        <p:spPr bwMode="auto">
          <a:xfrm>
            <a:off x="9045623" y="2399164"/>
            <a:ext cx="18716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CC0000"/>
                </a:solidFill>
              </a:rPr>
              <a:t>Starověká Čína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/>
              <a:t>před 4000 lety</a:t>
            </a:r>
            <a:r>
              <a:rPr lang="cs-CZ" altLang="cs-CZ" sz="1800" b="1" dirty="0" smtClean="0"/>
              <a:t>?</a:t>
            </a:r>
            <a:endParaRPr lang="cs-CZ" altLang="cs-CZ" sz="1800" b="1" dirty="0"/>
          </a:p>
        </p:txBody>
      </p:sp>
      <p:sp>
        <p:nvSpPr>
          <p:cNvPr id="169995" name="Text Box 11"/>
          <p:cNvSpPr txBox="1">
            <a:spLocks noChangeArrowheads="1"/>
          </p:cNvSpPr>
          <p:nvPr/>
        </p:nvSpPr>
        <p:spPr bwMode="auto">
          <a:xfrm>
            <a:off x="4511676" y="4202114"/>
            <a:ext cx="386896" cy="466725"/>
          </a:xfrm>
          <a:prstGeom prst="rect">
            <a:avLst/>
          </a:prstGeom>
          <a:solidFill>
            <a:srgbClr val="E1F83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cs-CZ" alt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069" name="Line 12"/>
          <p:cNvSpPr>
            <a:spLocks noChangeShapeType="1"/>
          </p:cNvSpPr>
          <p:nvPr/>
        </p:nvSpPr>
        <p:spPr bwMode="auto">
          <a:xfrm flipH="1">
            <a:off x="5776552" y="2679699"/>
            <a:ext cx="3219810" cy="483997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45070" name="Line 13"/>
          <p:cNvSpPr>
            <a:spLocks noChangeShapeType="1"/>
          </p:cNvSpPr>
          <p:nvPr/>
        </p:nvSpPr>
        <p:spPr bwMode="auto">
          <a:xfrm>
            <a:off x="3088434" y="2519266"/>
            <a:ext cx="896144" cy="526229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45071" name="Line 14"/>
          <p:cNvSpPr>
            <a:spLocks noChangeShapeType="1"/>
          </p:cNvSpPr>
          <p:nvPr/>
        </p:nvSpPr>
        <p:spPr bwMode="auto">
          <a:xfrm flipV="1">
            <a:off x="3192463" y="4108451"/>
            <a:ext cx="1174750" cy="288925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45072" name="Text Box 15"/>
          <p:cNvSpPr txBox="1">
            <a:spLocks noChangeArrowheads="1"/>
          </p:cNvSpPr>
          <p:nvPr/>
        </p:nvSpPr>
        <p:spPr bwMode="auto">
          <a:xfrm>
            <a:off x="1785938" y="4457700"/>
            <a:ext cx="2031325" cy="646331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Olduvajská rokle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v Tanzánii?</a:t>
            </a:r>
            <a:endParaRPr lang="cs-CZ" altLang="cs-CZ" sz="1800" b="1" dirty="0"/>
          </a:p>
        </p:txBody>
      </p:sp>
      <p:sp>
        <p:nvSpPr>
          <p:cNvPr id="45073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106069" y="1287211"/>
            <a:ext cx="4112985" cy="400110"/>
          </a:xfrm>
          <a:prstGeom prst="rect">
            <a:avLst/>
          </a:prstGeom>
          <a:solidFill>
            <a:srgbClr val="F3FCB2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cs-CZ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Podle koncepce 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Out-of-Africa“...?</a:t>
            </a:r>
            <a:endParaRPr lang="cs-CZ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474237" y="5572342"/>
            <a:ext cx="9675845" cy="400110"/>
          </a:xfrm>
          <a:prstGeom prst="rect">
            <a:avLst/>
          </a:prstGeom>
          <a:solidFill>
            <a:srgbClr val="F3FCB2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cs-CZ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mohl by to být „chybějící článek“ mezi evropskou a čínskou akupunkturou?</a:t>
            </a:r>
            <a:endParaRPr lang="cs-CZ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337" y="368302"/>
            <a:ext cx="9632302" cy="92015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Pohled na putování lidstva z Afriky</a:t>
            </a:r>
            <a:endParaRPr lang="cs-CZ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7378" y="1195033"/>
            <a:ext cx="6764622" cy="3684878"/>
          </a:xfrm>
        </p:spPr>
      </p:pic>
      <p:sp>
        <p:nvSpPr>
          <p:cNvPr id="5" name="Ovál 4"/>
          <p:cNvSpPr/>
          <p:nvPr/>
        </p:nvSpPr>
        <p:spPr>
          <a:xfrm rot="1719754">
            <a:off x="6535953" y="2148469"/>
            <a:ext cx="196166" cy="295140"/>
          </a:xfrm>
          <a:prstGeom prst="ellipse">
            <a:avLst/>
          </a:prstGeom>
          <a:solidFill>
            <a:srgbClr val="88E165">
              <a:alpha val="4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69052" y="3387615"/>
            <a:ext cx="2548070" cy="584775"/>
          </a:xfrm>
          <a:prstGeom prst="rect">
            <a:avLst/>
          </a:prstGeom>
          <a:solidFill>
            <a:srgbClr val="CCFF99"/>
          </a:solidFill>
          <a:ln w="3810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Olduvajská rokle v Tanzánii,</a:t>
            </a:r>
            <a:endParaRPr lang="cs-CZ" sz="16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cs-CZ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snad „kolébka lidstva“</a:t>
            </a:r>
            <a:endParaRPr lang="cs-CZ" sz="16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29" y="4107148"/>
            <a:ext cx="3953007" cy="2249202"/>
          </a:xfrm>
          <a:prstGeom prst="rect">
            <a:avLst/>
          </a:prstGeom>
        </p:spPr>
      </p:pic>
      <p:pic>
        <p:nvPicPr>
          <p:cNvPr id="11" name="Picture 3" descr="F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9723" y="1478941"/>
            <a:ext cx="2097655" cy="28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"/>
          <p:cNvSpPr>
            <a:spLocks noChangeArrowheads="1"/>
          </p:cNvSpPr>
          <p:nvPr/>
        </p:nvSpPr>
        <p:spPr bwMode="auto">
          <a:xfrm rot="21121754">
            <a:off x="3760978" y="2898373"/>
            <a:ext cx="719413" cy="1347544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13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36" y="1577976"/>
            <a:ext cx="2730513" cy="203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"/>
          <p:cNvSpPr>
            <a:spLocks noChangeArrowheads="1"/>
          </p:cNvSpPr>
          <p:nvPr/>
        </p:nvSpPr>
        <p:spPr bwMode="auto">
          <a:xfrm rot="3753237">
            <a:off x="1263072" y="2405825"/>
            <a:ext cx="701628" cy="1145855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16" name="Zástupný symbol pro obsah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259" y="3613322"/>
            <a:ext cx="2805933" cy="1898656"/>
          </a:xfrm>
          <a:prstGeom prst="rect">
            <a:avLst/>
          </a:prstGeom>
        </p:spPr>
      </p:pic>
      <p:sp>
        <p:nvSpPr>
          <p:cNvPr id="17" name="Oval 5"/>
          <p:cNvSpPr>
            <a:spLocks noChangeArrowheads="1"/>
          </p:cNvSpPr>
          <p:nvPr/>
        </p:nvSpPr>
        <p:spPr bwMode="auto">
          <a:xfrm rot="3753237">
            <a:off x="1086029" y="4442963"/>
            <a:ext cx="857564" cy="841588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1375596" y="3143254"/>
            <a:ext cx="379466" cy="148395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ál 23"/>
          <p:cNvSpPr/>
          <p:nvPr/>
        </p:nvSpPr>
        <p:spPr>
          <a:xfrm rot="1719754">
            <a:off x="6859750" y="3257622"/>
            <a:ext cx="284577" cy="301496"/>
          </a:xfrm>
          <a:prstGeom prst="ellipse">
            <a:avLst/>
          </a:prstGeom>
          <a:solidFill>
            <a:srgbClr val="88E165">
              <a:alpha val="4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5" name="Ovál 24"/>
          <p:cNvSpPr/>
          <p:nvPr/>
        </p:nvSpPr>
        <p:spPr>
          <a:xfrm rot="1719754">
            <a:off x="8349280" y="2325001"/>
            <a:ext cx="196166" cy="295140"/>
          </a:xfrm>
          <a:prstGeom prst="ellipse">
            <a:avLst/>
          </a:prstGeom>
          <a:solidFill>
            <a:srgbClr val="88E165">
              <a:alpha val="4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63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174625"/>
            <a:ext cx="8229600" cy="922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 Ameriky přes Čínu a Východní Asii</a:t>
            </a:r>
            <a:endParaRPr lang="cs-CZ" sz="3600" dirty="0">
              <a:latin typeface="+mn-lt"/>
            </a:endParaRPr>
          </a:p>
        </p:txBody>
      </p:sp>
      <p:pic>
        <p:nvPicPr>
          <p:cNvPr id="17411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1281113"/>
            <a:ext cx="6035675" cy="2976562"/>
          </a:xfrm>
        </p:spPr>
      </p:pic>
      <p:sp>
        <p:nvSpPr>
          <p:cNvPr id="9" name="TextovéPole 8"/>
          <p:cNvSpPr txBox="1"/>
          <p:nvPr/>
        </p:nvSpPr>
        <p:spPr>
          <a:xfrm>
            <a:off x="2063751" y="4441826"/>
            <a:ext cx="48222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 smtClean="0">
                <a:solidFill>
                  <a:srgbClr val="CC0000"/>
                </a:solidFill>
              </a:rPr>
              <a:t>Lidé osídlili Ameriku cestou před zamrzlou Beringovu úžinu (Beringii) v době před cca      15 – 12 tis. lety. Prokázáno českým antropo-logem Alešem Hrdličkou v r. 1912.</a:t>
            </a:r>
            <a:endParaRPr lang="cs-CZ" sz="2000" b="1" dirty="0">
              <a:solidFill>
                <a:srgbClr val="CC0000"/>
              </a:solidFill>
            </a:endParaRPr>
          </a:p>
        </p:txBody>
      </p:sp>
      <p:pic>
        <p:nvPicPr>
          <p:cNvPr id="17415" name="Zástupný symbol pro obsa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860800"/>
            <a:ext cx="1792288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1281113"/>
            <a:ext cx="25257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9" y="1341439"/>
            <a:ext cx="3297237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583113" y="1041400"/>
            <a:ext cx="2233612" cy="400110"/>
          </a:xfrm>
          <a:prstGeom prst="rect">
            <a:avLst/>
          </a:prstGeom>
          <a:solidFill>
            <a:srgbClr val="BBE0E3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dirty="0" smtClean="0">
                <a:solidFill>
                  <a:srgbClr val="CC0000"/>
                </a:solidFill>
              </a:rPr>
              <a:t>Beringie</a:t>
            </a:r>
            <a:endParaRPr lang="cs-CZ" sz="2000" b="1" dirty="0">
              <a:solidFill>
                <a:srgbClr val="CC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4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Řešení:</a:t>
            </a:r>
            <a:endParaRPr lang="cs-CZ" sz="3600" dirty="0"/>
          </a:p>
        </p:txBody>
      </p:sp>
      <p:sp>
        <p:nvSpPr>
          <p:cNvPr id="6" name="Obdélník 5"/>
          <p:cNvSpPr/>
          <p:nvPr/>
        </p:nvSpPr>
        <p:spPr>
          <a:xfrm>
            <a:off x="606489" y="1856335"/>
            <a:ext cx="4441372" cy="27699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 je složen z nepatrných částic  „c´“ a je v neustálém pohybu a proměně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cs-CZ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Jang-ču </a:t>
            </a:r>
            <a:r>
              <a:rPr lang="cs-CZ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(440-360 př. n. l.),   </a:t>
            </a:r>
            <a:endParaRPr lang="cs-CZ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čínský </a:t>
            </a:r>
            <a:r>
              <a:rPr lang="cs-CZ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materialistický </a:t>
            </a:r>
            <a:r>
              <a:rPr lang="cs-CZ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filosof</a:t>
            </a:r>
            <a:endParaRPr lang="cs-CZ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337111" y="1856335"/>
            <a:ext cx="6016690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Atomy jsou … neviditelná, nedělitelná (tj. </a:t>
            </a:r>
            <a:r>
              <a:rPr lang="cs-CZ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a-tomos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… tělíska, ze kterých se vše skládá (od bohů přes hvězdy, zemi, živočichy až po člověka a duši). Ve svém pohybu se vzájemně střetávají a spojují, čímž vznikají viditelná tělesa a věci. </a:t>
            </a:r>
            <a:endParaRPr lang="cs-CZ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Démokritos z Abdér (460 – 370 př. n. l.)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7730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5110" y="289249"/>
            <a:ext cx="10478278" cy="84105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ádné známky o užívání AP v Americe – závěr: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5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472" y="1307009"/>
            <a:ext cx="2735262" cy="4714875"/>
          </a:xfrm>
        </p:spPr>
      </p:pic>
      <p:sp>
        <p:nvSpPr>
          <p:cNvPr id="7" name="TextovéPole 6"/>
          <p:cNvSpPr txBox="1"/>
          <p:nvPr/>
        </p:nvSpPr>
        <p:spPr>
          <a:xfrm>
            <a:off x="4727457" y="1307009"/>
            <a:ext cx="63354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 smtClean="0"/>
              <a:t>Protože nikde na americkém kontinentu nebyly nalezeny žádné známky o používání akupunktury, lze se oprávněně domnívat, že v době před 15-12 tis. lety, kdy pravěcí lidé z Východní Asie překračovali Beringovu úžinu,</a:t>
            </a:r>
            <a:r>
              <a:rPr lang="cs-CZ" sz="2000" b="1" dirty="0" smtClean="0">
                <a:solidFill>
                  <a:srgbClr val="CC0000"/>
                </a:solidFill>
              </a:rPr>
              <a:t> neměli lidé v Číně a v jejím okolí znalosti akupunktury…</a:t>
            </a:r>
            <a:endParaRPr lang="cs-CZ" sz="2000" b="1" dirty="0"/>
          </a:p>
          <a:p>
            <a:pPr>
              <a:defRPr/>
            </a:pPr>
            <a:r>
              <a:rPr lang="cs-CZ" sz="2000" b="1" dirty="0" smtClean="0"/>
              <a:t>Ani takové... </a:t>
            </a:r>
            <a:r>
              <a:rPr lang="cs-CZ" sz="2000" b="1" dirty="0"/>
              <a:t>a</a:t>
            </a:r>
            <a:r>
              <a:rPr lang="cs-CZ" sz="2000" b="1" dirty="0" smtClean="0"/>
              <a:t>ni tyto:</a:t>
            </a:r>
            <a:endParaRPr lang="cs-CZ" sz="2000" b="1" dirty="0"/>
          </a:p>
        </p:txBody>
      </p:sp>
      <p:pic>
        <p:nvPicPr>
          <p:cNvPr id="18439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27" y="3731038"/>
            <a:ext cx="3057665" cy="218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Zástupný symbol pro obsa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03" y="3640726"/>
            <a:ext cx="1928812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Šipka dolů 10"/>
          <p:cNvSpPr/>
          <p:nvPr/>
        </p:nvSpPr>
        <p:spPr>
          <a:xfrm rot="19812316">
            <a:off x="6061089" y="3108249"/>
            <a:ext cx="257175" cy="624763"/>
          </a:xfrm>
          <a:prstGeom prst="down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3" name="Šipka doprava 12"/>
          <p:cNvSpPr/>
          <p:nvPr/>
        </p:nvSpPr>
        <p:spPr>
          <a:xfrm rot="1424495">
            <a:off x="7242781" y="3170709"/>
            <a:ext cx="1361287" cy="330200"/>
          </a:xfrm>
          <a:prstGeom prst="rightArrow">
            <a:avLst>
              <a:gd name="adj1" fmla="val 42642"/>
              <a:gd name="adj2" fmla="val 50000"/>
            </a:avLst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50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>
          <a:xfrm>
            <a:off x="782216" y="617051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Kde jsou kořeny?</a:t>
            </a:r>
            <a:endParaRPr lang="cs-CZ" alt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5576" y="2146042"/>
            <a:ext cx="8966717" cy="1978090"/>
          </a:xfrm>
          <a:solidFill>
            <a:srgbClr val="FFFFCC"/>
          </a:solidFill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 světle všeho, co jsme si řekli je stále méně pravděpodobné, že akupunktura vznikla (jenom) v Číně nebo jinde ve Východní Asii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 marL="0" indent="0">
              <a:buNone/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ale daleko spíš (také) v Evropě nebo někde jinde. 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cs-CZ" sz="1400" smtClean="0"/>
              <a:t>Fórum etických komisí, 23. 1. 2020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63831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16143" cy="119308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Závěr č. 1: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pic>
        <p:nvPicPr>
          <p:cNvPr id="6" name="Picture 3" descr="Mapa sv&amp;ecaron;ta - slepá map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3037" y="1346423"/>
            <a:ext cx="4965153" cy="3972123"/>
          </a:xfrm>
          <a:solidFill>
            <a:srgbClr val="F8FDD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172547" y="1964418"/>
            <a:ext cx="2223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CC0000"/>
                </a:solidFill>
              </a:rPr>
              <a:t>Střední Evropa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b="1" dirty="0"/>
              <a:t>před cca 5 500 </a:t>
            </a:r>
            <a:r>
              <a:rPr lang="cs-CZ" altLang="cs-CZ" b="1" dirty="0" smtClean="0"/>
              <a:t>lety</a:t>
            </a:r>
            <a:endParaRPr lang="cs-CZ" altLang="cs-CZ" b="1" dirty="0"/>
          </a:p>
        </p:txBody>
      </p:sp>
      <p:sp>
        <p:nvSpPr>
          <p:cNvPr id="9" name="Obdélník 8"/>
          <p:cNvSpPr/>
          <p:nvPr/>
        </p:nvSpPr>
        <p:spPr>
          <a:xfrm>
            <a:off x="8593494" y="1964417"/>
            <a:ext cx="2258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CC0000"/>
                </a:solidFill>
              </a:rPr>
              <a:t>Starověká Čína</a:t>
            </a:r>
          </a:p>
          <a:p>
            <a:pPr>
              <a:spcBef>
                <a:spcPct val="0"/>
              </a:spcBef>
            </a:pPr>
            <a:r>
              <a:rPr lang="cs-CZ" altLang="cs-CZ" b="1" dirty="0"/>
              <a:t>před cca 4 000 </a:t>
            </a:r>
            <a:r>
              <a:rPr lang="cs-CZ" altLang="cs-CZ" b="1" dirty="0" smtClean="0"/>
              <a:t>lety</a:t>
            </a:r>
            <a:endParaRPr lang="cs-CZ" altLang="cs-CZ" b="1" dirty="0"/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3894138" y="2739318"/>
            <a:ext cx="144462" cy="142875"/>
          </a:xfrm>
          <a:prstGeom prst="ellipse">
            <a:avLst/>
          </a:prstGeom>
          <a:solidFill>
            <a:srgbClr val="EC1808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5309700" y="2882193"/>
            <a:ext cx="144462" cy="142875"/>
          </a:xfrm>
          <a:prstGeom prst="ellipse">
            <a:avLst/>
          </a:prstGeom>
          <a:solidFill>
            <a:srgbClr val="EC1808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61526" y="4062872"/>
            <a:ext cx="10468947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našich současných vědomostí se tedy zdá, že akupunktura vznikla přibližně ve stejné epoše a nezávisle na sobě jak ve Střední Evropě, tak i na Dálném Východě, nejspíš v Číně nebo v její blízkosti.</a:t>
            </a:r>
          </a:p>
          <a:p>
            <a:pPr algn="ctr"/>
            <a:endParaRPr lang="cs-CZ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Není zcela jasné, proč se v Evropě nedochovala, zatímco v Číně ano; </a:t>
            </a:r>
          </a:p>
          <a:p>
            <a:pPr algn="ctr"/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někteří vědci mluví o možné genocidě.</a:t>
            </a:r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49408" cy="82919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Závěr č. </a:t>
            </a:r>
            <a:r>
              <a:rPr lang="cs-CZ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15616"/>
            <a:ext cx="10377196" cy="446946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DVĚ INTERPRETACE </a:t>
            </a:r>
            <a:r>
              <a:rPr lang="cs-CZ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AKUPUNKTURY</a:t>
            </a:r>
          </a:p>
          <a:p>
            <a:pPr marL="0" indent="0">
              <a:buNone/>
            </a:pP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nterpretace akupunktury mohou být dvě, na sobě nezávislé:</a:t>
            </a:r>
            <a:endParaRPr lang="cs-CZ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cs-CZ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Tradiční čínská intepretace </a:t>
            </a: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obdivuhodná a ve své době špičková.</a:t>
            </a:r>
          </a:p>
          <a:p>
            <a:pPr marL="457200" indent="-457200">
              <a:buAutoNum type="arabicPeriod"/>
            </a:pPr>
            <a:r>
              <a:rPr lang="cs-CZ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Moderní „západní“ intepretace</a:t>
            </a: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navazující na vše dobré, co se podařilo objevit na Dálném Východě a objasňující mechanismy AP   </a:t>
            </a:r>
            <a:r>
              <a:rPr lang="cs-CZ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pohledu dnešních přírodních a medicínských věd</a:t>
            </a: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Je špičková ve 21. století a představuje </a:t>
            </a:r>
            <a:r>
              <a:rPr lang="cs-CZ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pokrok</a:t>
            </a: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 používání metod a technik, které byly v době před několika tisíci lety na Dálném východě nedostupné.</a:t>
            </a:r>
          </a:p>
          <a:p>
            <a:pPr marL="0" indent="0">
              <a:buNone/>
            </a:pP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Střet civilizací? </a:t>
            </a:r>
          </a:p>
          <a:p>
            <a:pPr marL="0" indent="0">
              <a:buNone/>
            </a:pP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Nikoliv. Jde o plodnou spolupráci obou škol ku prospěchu pacientů.</a:t>
            </a:r>
          </a:p>
          <a:p>
            <a:pPr marL="457200" indent="-457200">
              <a:buAutoNum type="arabicPeriod"/>
            </a:pPr>
            <a:endParaRPr 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cs-CZ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04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576" y="347724"/>
            <a:ext cx="11722293" cy="73337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 smtClean="0">
                <a:solidFill>
                  <a:srgbClr val="3A5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Západní medicína a tzv. „medicína založená na důkazech“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3300" y="2445598"/>
            <a:ext cx="5752538" cy="3396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Její principy formuloval v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1996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kanadský epidemiolog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Sackett (1934-2015)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z McMasterovy univerzity v Hamiltonu. Její start je podmíněn až praktickým využitím hromadného zpracování dat, tj. až po masovém nasazení výpočetní techniky (IT): </a:t>
            </a:r>
          </a:p>
        </p:txBody>
      </p:sp>
      <p:sp>
        <p:nvSpPr>
          <p:cNvPr id="7" name="AutoShape 2" descr="Výsledek obrázku pro david sackett"/>
          <p:cNvSpPr>
            <a:spLocks noChangeAspect="1" noChangeArrowheads="1"/>
          </p:cNvSpPr>
          <p:nvPr/>
        </p:nvSpPr>
        <p:spPr bwMode="auto">
          <a:xfrm>
            <a:off x="155575" y="-503238"/>
            <a:ext cx="13906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" name="AutoShape 4" descr="Výsledek obrázku pro david sackett"/>
          <p:cNvSpPr>
            <a:spLocks noChangeAspect="1" noChangeArrowheads="1"/>
          </p:cNvSpPr>
          <p:nvPr/>
        </p:nvSpPr>
        <p:spPr bwMode="auto">
          <a:xfrm>
            <a:off x="307975" y="-350838"/>
            <a:ext cx="13906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35" y="2443569"/>
            <a:ext cx="4343248" cy="325743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003300" y="1162171"/>
            <a:ext cx="10627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EBM není nová medicína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21. století, ale pouze a jen 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nová 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matematicko-statistická 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metoda vyhodnocování důkazů v 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klinických 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studiích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klinické medicíny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. Netýká se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základního výzkumu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. Není to žádné zaklínadlo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cs-CZ" sz="240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03300" y="5239339"/>
            <a:ext cx="542969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Západní medicína a EBM není totéž!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3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312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solidFill>
                  <a:srgbClr val="3A5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Medicína založená na důkazech </a:t>
            </a:r>
            <a:r>
              <a:rPr lang="cs-CZ" sz="3600" b="1" dirty="0">
                <a:solidFill>
                  <a:srgbClr val="3A5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EBM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92899"/>
            <a:ext cx="10619792" cy="43667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„Medicína založená na důkazech (evidence-based medicine)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je vědomé, zřetelné (explicitní) a soudné používání nejlepších současných důkazů při rozhodování o péči o individuální pacienty. Praxe EBM znamená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integraci 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individuální klinické expertízy spolu s nejlepším dosažitelným důkazem ze systematického výzkumu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Individuální klinickou expertízou rozumíme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profesionalitu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 úsudek jednoho každého zkušeného klinického lékaře v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praxi … přičemž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je zapotřebí pozorně a empaticky identifikovat 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individuální přání, práva a preference jednotlivého pacienta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při rozhodování o klinickém postupu při jeho léčení.“ 	</a:t>
            </a:r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D. Sackett,  British Medical Journal, 312, 13</a:t>
            </a:r>
            <a:r>
              <a:rPr 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</a:t>
            </a:r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45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707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solidFill>
                  <a:srgbClr val="3A5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EBM, její triáda a praktické použití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MedInfo_EBMtriadIma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861" y="1177992"/>
            <a:ext cx="4667658" cy="30298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094514" y="1530220"/>
            <a:ext cx="6083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Dobří lékaři používají obého – jak klinických zkušeností, tak i nejlepších externích důkazů. Ani jedno samo o sobě nestačí…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bez klinické zkušenosti lékař riskuje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tyranii důkazů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neboť ani nejlepší z nich se nemusí hodit pro toho kterého individuálního pacienta…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38200" y="4139616"/>
            <a:ext cx="103398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EBM není žádná „kuchařka“.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Naopak, vyžaduje přesně opačný přístup. Bez nejlepšího externího důkazu, klinické zkušenosti lékaře a plného respektování individuálního přání pacienta vyúsťuje v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otrocký přístup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 jednotlivým pacientům à la „kuchařka“.</a:t>
            </a: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cs-C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D. Sackett,  </a:t>
            </a:r>
            <a:r>
              <a:rPr lang="cs-C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Medical Journal 312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13.1. 1996</a:t>
            </a:r>
            <a:endParaRPr lang="cs-C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82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56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solidFill>
                  <a:srgbClr val="3A5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Hierarchie důkazů v EBM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2135" y="1321334"/>
            <a:ext cx="10291665" cy="477737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Metaanalýzy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tj. „analýzy analýz“, systematické přehledy (Systematic reviews)</a:t>
            </a:r>
            <a:endParaRPr lang="cs-CZ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 dle náhodného výběru (randomised controlled trials) !!!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Kohortové studie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(cohort trials)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Kontrolované případové studie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(case-controlled trials, controlled clinical trials)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Průřezové studie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(cross-section trials, case studies)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Kazuistiky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(case reports, clinical experience)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Zásah do předpokládaného patogenního mechanismu</a:t>
            </a:r>
          </a:p>
          <a:p>
            <a:pPr marL="514350" indent="-514350">
              <a:buFont typeface="+mj-lt"/>
              <a:buAutoNum type="arabicPeriod"/>
            </a:pPr>
            <a:endParaRPr lang="cs-CZ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Vyhledávání obvykle v databázích PubMed (Medline),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World of science, </a:t>
            </a: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Cochranova knihovna, Google-Scholar atp.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92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18584" cy="1325563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rgbClr val="3A5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Akupunktura a </a:t>
            </a:r>
            <a:r>
              <a:rPr lang="cs-CZ" sz="3600" b="1" dirty="0">
                <a:solidFill>
                  <a:srgbClr val="3A5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EBM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4894" y="1592359"/>
            <a:ext cx="6850224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JAMA 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2/1999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konsensus v USA o akupunktuře.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r. 2007 nalezl vědecký sekretář British Medical Acupuncture Society M. Cummings (University College, Londýn) nalezl v databázi 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PubMed 12 753 odkazů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 ap. Z nich bylo 63 provedeno v nejvyšší kategorii důkazů (systematic review) 1 013 jako „randomised controlled trials).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– seznam indikací, Ženeva 2002.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182" y="427264"/>
            <a:ext cx="2304919" cy="29628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118" y="2280875"/>
            <a:ext cx="2994128" cy="42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5110" y="281150"/>
            <a:ext cx="10515600" cy="86848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solidFill>
                  <a:srgbClr val="3A5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Indikace WHO dle kritérií </a:t>
            </a:r>
            <a:r>
              <a:rPr lang="cs-CZ" sz="3600" b="1" dirty="0">
                <a:solidFill>
                  <a:srgbClr val="3A5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EBM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5522" y="1812342"/>
            <a:ext cx="10588690" cy="454400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Indikace prokázané na základě „randomised controlled trials“</a:t>
            </a:r>
          </a:p>
          <a:p>
            <a:pPr marL="0" indent="0">
              <a:buNone/>
            </a:pPr>
            <a:r>
              <a:rPr lang="cs-CZ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(</a:t>
            </a:r>
            <a:r>
              <a:rPr lang="cs-CZ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alergická rhinitis, biliární kolika, bolesti hlavy, bolesti dolních zad, deprese,        	dysmenorea, hypertenze, malpozice plodu, mrtvice, nauzea, vomitus </a:t>
            </a:r>
            <a:r>
              <a:rPr lang="cs-CZ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marL="0" indent="0">
              <a:buNone/>
            </a:pPr>
            <a:r>
              <a:rPr lang="cs-CZ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Indikace s prokázaným efektem a potřebou dalšího výzkumu</a:t>
            </a:r>
          </a:p>
          <a:p>
            <a:pPr marL="0" indent="0">
              <a:buNone/>
            </a:pPr>
            <a:r>
              <a:rPr lang="cs-CZ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(abdominální bolest, acne vulgaris, Bellova obrna, bolest onkologická, colitis 	ulcerosa, faciální spasmy, hyperlipidemie, neplodnost, radikulární sy., 	vertebrogenní bolesti…)</a:t>
            </a:r>
          </a:p>
          <a:p>
            <a:pPr marL="0" indent="0">
              <a:buNone/>
            </a:pPr>
            <a:r>
              <a:rPr lang="cs-CZ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Indikace s nižším stupněm průkaznosti než „RCT“ (např. kazuistiky)</a:t>
            </a:r>
          </a:p>
          <a:p>
            <a:pPr marL="0" indent="0">
              <a:buNone/>
            </a:pPr>
            <a:r>
              <a:rPr lang="cs-CZ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(colon irritable, hluchota, CHOPN, neuropatie močového měchýře …)</a:t>
            </a:r>
          </a:p>
          <a:p>
            <a:pPr marL="0" indent="0">
              <a:buNone/>
            </a:pPr>
            <a:r>
              <a:rPr lang="cs-CZ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IV. Indikace, kde je možno AP zkusit (s možností okamžitého zásahu)</a:t>
            </a:r>
          </a:p>
          <a:p>
            <a:pPr marL="0" indent="0">
              <a:buNone/>
            </a:pPr>
            <a:r>
              <a:rPr lang="cs-CZ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(angina pectoris, kóma, křeče, paralýza bulbární, průjem…)</a:t>
            </a:r>
          </a:p>
          <a:p>
            <a:pPr marL="0" indent="0">
              <a:buNone/>
            </a:pPr>
            <a:endParaRPr lang="cs-CZ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75522" y="1173083"/>
            <a:ext cx="597516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POZOR! NEJEDNÁ SE O DIAGNÓZY VE SMYSLU MKN-10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66208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278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Hádej, kdo to řekl…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4225" y="2413454"/>
            <a:ext cx="10515600" cy="1440089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„Užívej </a:t>
            </a:r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dneška, vychutnávej, co máš teď</a:t>
            </a:r>
          </a:p>
          <a:p>
            <a:pPr marL="0" indent="0" algn="ctr">
              <a:buNone/>
            </a:pPr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nezatěžuj se myšlenkami, co bude po smrti</a:t>
            </a: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…“</a:t>
            </a:r>
            <a:endParaRPr 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94806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solidFill>
                  <a:srgbClr val="3A5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Interaktivní závěr - popáleniny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9558" y="3493024"/>
            <a:ext cx="5880549" cy="26091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 smtClean="0"/>
              <a:t>Nejlépe </a:t>
            </a:r>
            <a:r>
              <a:rPr lang="cs-CZ" sz="2400" b="1" dirty="0" smtClean="0"/>
              <a:t>se </a:t>
            </a:r>
            <a:r>
              <a:rPr lang="cs-CZ" sz="2400" b="1" dirty="0"/>
              <a:t>bod LU 7 </a:t>
            </a:r>
            <a:r>
              <a:rPr lang="cs-CZ" sz="2400" b="1" dirty="0" smtClean="0"/>
              <a:t>hledá </a:t>
            </a:r>
            <a:r>
              <a:rPr lang="cs-CZ" sz="2400" b="1" dirty="0"/>
              <a:t>tak, že </a:t>
            </a:r>
            <a:r>
              <a:rPr lang="cs-CZ" sz="2400" b="1" dirty="0" smtClean="0"/>
              <a:t>lékař položí </a:t>
            </a:r>
            <a:r>
              <a:rPr lang="cs-CZ" sz="2400" b="1" dirty="0"/>
              <a:t>palec </a:t>
            </a:r>
            <a:r>
              <a:rPr lang="cs-CZ" sz="2400" b="1" dirty="0" smtClean="0"/>
              <a:t>své </a:t>
            </a:r>
            <a:r>
              <a:rPr lang="cs-CZ" sz="2400" b="1" dirty="0"/>
              <a:t>ruky na pacientův processus </a:t>
            </a:r>
            <a:r>
              <a:rPr lang="cs-CZ" sz="2400" b="1" dirty="0" smtClean="0"/>
              <a:t>styloideus radii</a:t>
            </a:r>
            <a:r>
              <a:rPr lang="cs-CZ" sz="2400" b="1" dirty="0"/>
              <a:t>, </a:t>
            </a:r>
            <a:r>
              <a:rPr lang="cs-CZ" sz="2400" b="1" dirty="0" smtClean="0"/>
              <a:t>který </a:t>
            </a:r>
            <a:r>
              <a:rPr lang="cs-CZ" sz="2400" b="1" dirty="0"/>
              <a:t>v řadě </a:t>
            </a:r>
            <a:r>
              <a:rPr lang="cs-CZ" sz="2400" b="1" dirty="0" smtClean="0"/>
              <a:t>případů není </a:t>
            </a:r>
            <a:r>
              <a:rPr lang="cs-CZ" sz="2400" b="1" dirty="0"/>
              <a:t>na </a:t>
            </a:r>
            <a:r>
              <a:rPr lang="cs-CZ" sz="2400" b="1" dirty="0" smtClean="0"/>
              <a:t>reliéfu </a:t>
            </a:r>
            <a:r>
              <a:rPr lang="cs-CZ" sz="2400" b="1" dirty="0"/>
              <a:t>paže vůbec vidět</a:t>
            </a:r>
            <a:r>
              <a:rPr lang="cs-CZ" sz="2400" b="1" dirty="0" smtClean="0"/>
              <a:t>. Pak odhadne, </a:t>
            </a:r>
            <a:r>
              <a:rPr lang="cs-CZ" sz="2400" b="1" dirty="0"/>
              <a:t>kde </a:t>
            </a:r>
            <a:r>
              <a:rPr lang="cs-CZ" sz="2400" b="1" dirty="0" smtClean="0"/>
              <a:t>má </a:t>
            </a:r>
            <a:r>
              <a:rPr lang="cs-CZ" sz="2400" b="1" dirty="0"/>
              <a:t>pacient </a:t>
            </a:r>
            <a:r>
              <a:rPr lang="cs-CZ" sz="2400" b="1" dirty="0"/>
              <a:t>ú</a:t>
            </a:r>
            <a:r>
              <a:rPr lang="cs-CZ" sz="2400" b="1" dirty="0" smtClean="0"/>
              <a:t>hel/rozhraní </a:t>
            </a:r>
            <a:r>
              <a:rPr lang="cs-CZ" sz="2400" b="1" dirty="0" smtClean="0"/>
              <a:t>mezi dlouhou </a:t>
            </a:r>
            <a:r>
              <a:rPr lang="cs-CZ" sz="2400" b="1" dirty="0"/>
              <a:t>kosti radia a jeho </a:t>
            </a:r>
            <a:r>
              <a:rPr lang="cs-CZ" sz="2400" b="1" dirty="0" smtClean="0"/>
              <a:t>výběžkem</a:t>
            </a:r>
            <a:r>
              <a:rPr lang="cs-CZ" sz="2400" b="1" dirty="0"/>
              <a:t>. Přesně do </a:t>
            </a:r>
            <a:r>
              <a:rPr lang="cs-CZ" sz="2400" b="1" dirty="0" smtClean="0"/>
              <a:t>tohoto </a:t>
            </a:r>
            <a:r>
              <a:rPr lang="pl-PL" sz="2400" b="1" dirty="0" smtClean="0"/>
              <a:t>rozhrani </a:t>
            </a:r>
            <a:r>
              <a:rPr lang="pl-PL" sz="2400" b="1" dirty="0"/>
              <a:t>se </a:t>
            </a:r>
            <a:r>
              <a:rPr lang="pl-PL" sz="2400" b="1" dirty="0" smtClean="0"/>
              <a:t>vpíchne </a:t>
            </a:r>
            <a:r>
              <a:rPr lang="pl-PL" sz="2400" b="1" dirty="0"/>
              <a:t>jehla, a to zpravidla z volarni </a:t>
            </a:r>
            <a:r>
              <a:rPr lang="pl-PL" sz="2400" b="1" dirty="0" smtClean="0"/>
              <a:t>strany </a:t>
            </a:r>
            <a:r>
              <a:rPr lang="cs-CZ" sz="2400" b="1" dirty="0" smtClean="0"/>
              <a:t>směrem dorzálním</a:t>
            </a:r>
            <a:r>
              <a:rPr lang="cs-CZ" sz="2400" b="1" dirty="0"/>
              <a:t>.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750" y="1934774"/>
            <a:ext cx="4788842" cy="416744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26160" y="1093629"/>
            <a:ext cx="1093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Český objev, MUDr. Prusík – Dobříš, přelom 70./80. let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(dle A. Lebarbiera)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42319" y="1679844"/>
            <a:ext cx="5715026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První pomoc při 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popáleninách:</a:t>
            </a:r>
          </a:p>
          <a:p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do 15 min.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 popálení napíchnout tzv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plicní sedmičku“ = LU 7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(„okno v mracích“ 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lie-čchüe“). 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Měli by znát všichni jako umělé 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dýchání!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945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9193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Řešení: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0342" y="1711955"/>
            <a:ext cx="3984172" cy="2522440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Užívej 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dneška, vychutnávej, co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máš, a nezatěžuj 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myšlenkami, co bude po smrti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cs-CZ" sz="18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cs-CZ" sz="18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cs-CZ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Jang-ču (440-360 př. n. l.),                          čínský materialistický filosof</a:t>
            </a:r>
            <a:endParaRPr lang="cs-CZ" sz="1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223588" y="1711955"/>
            <a:ext cx="6365033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Neptej se, není třeba vědět, co mně či tobě osud přichystá… jen dej si doušek vína, zapomeň marných přání, užívej dne a hoduj dosyta…</a:t>
            </a:r>
          </a:p>
          <a:p>
            <a:pPr algn="r"/>
            <a:endParaRPr lang="cs-CZ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Horatius (65 př. n. l. – 8. n. l.), Zpěvy, Óda XI</a:t>
            </a:r>
            <a:endParaRPr lang="cs-CZ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6010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572" y="3744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Hádej, kdo to řekl…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8282" y="2208180"/>
            <a:ext cx="10515600" cy="1328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„Vědět, že nevím,</a:t>
            </a:r>
          </a:p>
          <a:p>
            <a:pPr marL="0" indent="0" algn="ctr">
              <a:buNone/>
            </a:pP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to je nadevše…“</a:t>
            </a:r>
            <a:endParaRPr 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748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9781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Řešení:</a:t>
            </a:r>
            <a:endParaRPr lang="cs-CZ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4303" y="1464906"/>
            <a:ext cx="5660572" cy="3826238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Vědět, že nevím</a:t>
            </a:r>
          </a:p>
          <a:p>
            <a:pPr marL="0" indent="0" algn="ctr">
              <a:buNone/>
            </a:pP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je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nadevše</a:t>
            </a: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nevědět že vím</a:t>
            </a: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je nemoc!</a:t>
            </a: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Kdo poznává v nemoci nemoc</a:t>
            </a:r>
          </a:p>
          <a:p>
            <a:pPr marL="0" indent="0" algn="ctr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řestává už být nemocný</a:t>
            </a:r>
          </a:p>
          <a:p>
            <a:pPr marL="0" indent="0" algn="ctr">
              <a:buNone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cs-CZ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Tao-te-t´ing, zpěv </a:t>
            </a:r>
            <a:r>
              <a:rPr lang="cs-CZ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71, </a:t>
            </a:r>
            <a:r>
              <a:rPr lang="cs-CZ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překlad Bohumil Mathesius, Vznik: cca 600 let př. n. l. , autor: snad Lao´c 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641609" y="1464906"/>
            <a:ext cx="4416333" cy="4431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Vím, že nic nevím.</a:t>
            </a:r>
          </a:p>
          <a:p>
            <a:pPr algn="r"/>
            <a:r>
              <a:rPr lang="cs-CZ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Sokrates (469-399 př. n. l</a:t>
            </a:r>
            <a:r>
              <a:rPr lang="cs-CZ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cs-CZ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b="1" i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Ale </a:t>
            </a:r>
            <a:r>
              <a:rPr lang="cs-CZ" altLang="cs-CZ" b="1" i="1" dirty="0">
                <a:solidFill>
                  <a:srgbClr val="002060"/>
                </a:solidFill>
                <a:latin typeface="Arial" panose="020B0604020202020204" pitchFamily="34" charset="0"/>
              </a:rPr>
              <a:t>známe jej patrně až od jeho žáka </a:t>
            </a:r>
            <a:r>
              <a:rPr lang="cs-CZ" altLang="cs-CZ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cs-CZ" altLang="cs-CZ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cs-CZ" altLang="cs-CZ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Platóna, v jeho Obraně Sokrata:</a:t>
            </a:r>
            <a:endParaRPr lang="cs-CZ" altLang="cs-CZ" b="1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2400" b="1" i="1" dirty="0" smtClean="0"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b="1" dirty="0" smtClean="0">
                <a:latin typeface="Arial" panose="020B0604020202020204" pitchFamily="34" charset="0"/>
              </a:rPr>
              <a:t>… já </a:t>
            </a:r>
            <a:r>
              <a:rPr lang="cs-CZ" altLang="cs-CZ" sz="2400" b="1" dirty="0">
                <a:latin typeface="Arial" panose="020B0604020202020204" pitchFamily="34" charset="0"/>
              </a:rPr>
              <a:t>ani nevím, ani se nedomnívám, že vím; </a:t>
            </a:r>
            <a:r>
              <a:rPr lang="cs-CZ" altLang="cs-CZ" sz="2400" b="1" dirty="0" smtClean="0">
                <a:latin typeface="Arial" panose="020B0604020202020204" pitchFamily="34" charset="0"/>
              </a:rPr>
              <a:t>zdá </a:t>
            </a:r>
            <a:r>
              <a:rPr lang="cs-CZ" altLang="cs-CZ" sz="2400" b="1" dirty="0">
                <a:latin typeface="Arial" panose="020B0604020202020204" pitchFamily="34" charset="0"/>
              </a:rPr>
              <a:t>se tedy, že jsem </a:t>
            </a:r>
            <a:r>
              <a:rPr lang="cs-CZ" altLang="cs-CZ" sz="2400" b="1" dirty="0" smtClean="0">
                <a:latin typeface="Arial" panose="020B0604020202020204" pitchFamily="34" charset="0"/>
              </a:rPr>
              <a:t>… </a:t>
            </a:r>
            <a:r>
              <a:rPr lang="cs-CZ" altLang="cs-CZ" sz="2400" b="1" dirty="0">
                <a:latin typeface="Arial" panose="020B0604020202020204" pitchFamily="34" charset="0"/>
              </a:rPr>
              <a:t>moudřejší aspoň o něco málo, právě o to, že co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nevím, ani se nedomnívám, že vím</a:t>
            </a:r>
            <a:r>
              <a:rPr lang="cs-CZ" altLang="cs-CZ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Fórum etických komisí, 23. 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48838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9327</TotalTime>
  <Words>3821</Words>
  <Application>Microsoft Office PowerPoint</Application>
  <PresentationFormat>Širokoúhlá obrazovka</PresentationFormat>
  <Paragraphs>365</Paragraphs>
  <Slides>60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6" baseType="lpstr">
      <vt:lpstr>Arial</vt:lpstr>
      <vt:lpstr>Arial Black</vt:lpstr>
      <vt:lpstr>Calibri</vt:lpstr>
      <vt:lpstr>Calibri Light</vt:lpstr>
      <vt:lpstr>Motiv Office</vt:lpstr>
      <vt:lpstr>Obrázek</vt:lpstr>
      <vt:lpstr>AKUPUNKTURA A MEDICÍNA ZALOŽENÁ NA DŮKAZECH  Dialog nebo konflikt? </vt:lpstr>
      <vt:lpstr>Obsah:</vt:lpstr>
      <vt:lpstr>Motto:</vt:lpstr>
      <vt:lpstr>1. Hádej, kdo to řekl…</vt:lpstr>
      <vt:lpstr>1. Řešení:</vt:lpstr>
      <vt:lpstr>2. Hádej, kdo to řekl…</vt:lpstr>
      <vt:lpstr>2. Řešení:</vt:lpstr>
      <vt:lpstr>3. Hádej, kdo to řekl…</vt:lpstr>
      <vt:lpstr>3. Řešení:</vt:lpstr>
      <vt:lpstr>4. Hádej, kde je napsáno…</vt:lpstr>
      <vt:lpstr>4. Řešení:</vt:lpstr>
      <vt:lpstr>5. Hádej, kde je napsáno…</vt:lpstr>
      <vt:lpstr>5. Řešení</vt:lpstr>
      <vt:lpstr>Společný hardware i software?</vt:lpstr>
      <vt:lpstr>Společné kořeny medicíny?</vt:lpstr>
      <vt:lpstr>Společné kořeny akupunktury?</vt:lpstr>
      <vt:lpstr>Čínská stopa</vt:lpstr>
      <vt:lpstr>Nejdůležitější čínská archeologická naleziště</vt:lpstr>
      <vt:lpstr>Mytologičtí vládci</vt:lpstr>
      <vt:lpstr>Fu-Si (cca 2852 – 2737 př. n. l.)</vt:lpstr>
      <vt:lpstr>Chuang-ti (cca 2697 – 2597 př. n. l.)</vt:lpstr>
      <vt:lpstr>Evropská stopa - Ötzi</vt:lpstr>
      <vt:lpstr>Nález Ötziho – 19. 9. 1991</vt:lpstr>
      <vt:lpstr>Hranice mezi dnešní Itálií a Rakouskem</vt:lpstr>
      <vt:lpstr>Objev Ötziho (čtvrtek 19. 9. 1991)</vt:lpstr>
      <vt:lpstr>Vyproštění (pátek 20. 9. 1991)</vt:lpstr>
      <vt:lpstr>Různé rekonstrukce podoby Ötziho</vt:lpstr>
      <vt:lpstr>Ötzi v archeologickém muzeu v italském Bolzanu</vt:lpstr>
      <vt:lpstr>Ötziho pomník v místě jeho nálezu</vt:lpstr>
      <vt:lpstr>Ötziho tetování</vt:lpstr>
      <vt:lpstr>Přehled Ötziho tetování</vt:lpstr>
      <vt:lpstr>Tetování na mumii</vt:lpstr>
      <vt:lpstr>Samadelliho analýzy, 2016</vt:lpstr>
      <vt:lpstr> Ötzi a jeho lékař </vt:lpstr>
      <vt:lpstr> Tetování na dnešních drahách „močového měchýře“ a „žlučníku“ </vt:lpstr>
      <vt:lpstr>Analýza tetování</vt:lpstr>
      <vt:lpstr>Analýza tetování</vt:lpstr>
      <vt:lpstr>Analýza tetování</vt:lpstr>
      <vt:lpstr>Analýza tetování</vt:lpstr>
      <vt:lpstr>Analýza tetování</vt:lpstr>
      <vt:lpstr>Chronologie tetování</vt:lpstr>
      <vt:lpstr>Efekty tetování očima západní medicíny</vt:lpstr>
      <vt:lpstr>Otázky</vt:lpstr>
      <vt:lpstr>Další otázky</vt:lpstr>
      <vt:lpstr>Akupunktura před soudem</vt:lpstr>
      <vt:lpstr>Koho dřív napadla akupunktura?</vt:lpstr>
      <vt:lpstr>Anebo africká stopa?</vt:lpstr>
      <vt:lpstr>Pohled na putování lidstva z Afriky</vt:lpstr>
      <vt:lpstr>Do Ameriky přes Čínu a Východní Asii</vt:lpstr>
      <vt:lpstr>Žádné známky o užívání AP v Americe – závěr:</vt:lpstr>
      <vt:lpstr> Kde jsou kořeny?</vt:lpstr>
      <vt:lpstr>Závěr č. 1:</vt:lpstr>
      <vt:lpstr>Závěr č. 2:</vt:lpstr>
      <vt:lpstr>Západní medicína a tzv. „medicína založená na důkazech“</vt:lpstr>
      <vt:lpstr>Medicína založená na důkazech EBM</vt:lpstr>
      <vt:lpstr>EBM, její triáda a praktické použití</vt:lpstr>
      <vt:lpstr>Hierarchie důkazů v EBM</vt:lpstr>
      <vt:lpstr>Akupunktura a EBM</vt:lpstr>
      <vt:lpstr>Indikace WHO dle kritérií EBM</vt:lpstr>
      <vt:lpstr>Interaktivní závěr - popáleniny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AKUPUNKTURA VE 21. STOLETÍ</dc:title>
  <dc:creator>Petr Fiala</dc:creator>
  <cp:lastModifiedBy>Petr Fiala</cp:lastModifiedBy>
  <cp:revision>480</cp:revision>
  <cp:lastPrinted>2020-01-22T15:54:21Z</cp:lastPrinted>
  <dcterms:created xsi:type="dcterms:W3CDTF">2019-02-27T14:06:09Z</dcterms:created>
  <dcterms:modified xsi:type="dcterms:W3CDTF">2020-01-22T16:10:31Z</dcterms:modified>
</cp:coreProperties>
</file>